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6" r:id="rId2"/>
    <p:sldId id="269" r:id="rId3"/>
    <p:sldId id="277" r:id="rId4"/>
    <p:sldId id="278" r:id="rId5"/>
    <p:sldId id="282" r:id="rId6"/>
    <p:sldId id="281" r:id="rId7"/>
    <p:sldId id="283" r:id="rId8"/>
    <p:sldId id="289" r:id="rId9"/>
    <p:sldId id="286" r:id="rId10"/>
    <p:sldId id="287" r:id="rId11"/>
    <p:sldId id="288" r:id="rId12"/>
    <p:sldId id="28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57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54" y="-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526CD-480C-4C7C-A0F4-3709000CC4DA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38DAE-DB60-4F05-BA17-2BFE443269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386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B6C4-1F2E-4616-8048-2C66A7756E1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662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6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55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6984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765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5468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82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618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09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0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374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375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254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07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41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D75A5-4844-4D1A-B1CA-37B9F25CF1C6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04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27745" y="1052736"/>
            <a:ext cx="8699499" cy="4533436"/>
          </a:xfrm>
        </p:spPr>
        <p:txBody>
          <a:bodyPr/>
          <a:lstStyle/>
          <a:p>
            <a:pPr algn="ctr"/>
            <a:r>
              <a:rPr lang="ru-RU" sz="4000" u="sng" dirty="0">
                <a:solidFill>
                  <a:schemeClr val="accent1">
                    <a:lumMod val="75000"/>
                  </a:schemeClr>
                </a:solidFill>
              </a:rPr>
              <a:t>О реализации положений </a:t>
            </a:r>
            <a:r>
              <a:rPr lang="ru-RU" sz="4000" u="sng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u="sng" dirty="0" smtClean="0">
                <a:solidFill>
                  <a:schemeClr val="accent1">
                    <a:lumMod val="75000"/>
                  </a:schemeClr>
                </a:solidFill>
              </a:rPr>
              <a:t>части </a:t>
            </a:r>
            <a:r>
              <a:rPr lang="ru-RU" sz="4000" u="sng" dirty="0">
                <a:solidFill>
                  <a:schemeClr val="accent1">
                    <a:lumMod val="75000"/>
                  </a:schemeClr>
                </a:solidFill>
              </a:rPr>
              <a:t>3.1 </a:t>
            </a:r>
            <a:r>
              <a:rPr lang="ru-RU" sz="4000" u="sng" dirty="0" smtClean="0">
                <a:solidFill>
                  <a:schemeClr val="accent1">
                    <a:lumMod val="75000"/>
                  </a:schemeClr>
                </a:solidFill>
              </a:rPr>
              <a:t>статьи </a:t>
            </a:r>
            <a:r>
              <a:rPr lang="ru-RU" sz="4000" u="sng" dirty="0">
                <a:solidFill>
                  <a:schemeClr val="accent1">
                    <a:lumMod val="75000"/>
                  </a:schemeClr>
                </a:solidFill>
              </a:rPr>
              <a:t>21 </a:t>
            </a:r>
            <a:r>
              <a:rPr lang="ru-RU" sz="4000" u="sng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u="sng" dirty="0" smtClean="0">
                <a:solidFill>
                  <a:schemeClr val="accent1">
                    <a:lumMod val="75000"/>
                  </a:schemeClr>
                </a:solidFill>
              </a:rPr>
              <a:t>Федерального </a:t>
            </a:r>
            <a:r>
              <a:rPr lang="ru-RU" sz="4000" u="sng" dirty="0">
                <a:solidFill>
                  <a:schemeClr val="accent1">
                    <a:lumMod val="75000"/>
                  </a:schemeClr>
                </a:solidFill>
              </a:rPr>
              <a:t>закона </a:t>
            </a:r>
            <a:r>
              <a:rPr lang="ru-RU" sz="4000" u="sng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u="sng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4000" u="sng" dirty="0">
                <a:solidFill>
                  <a:schemeClr val="accent1">
                    <a:lumMod val="75000"/>
                  </a:schemeClr>
                </a:solidFill>
              </a:rPr>
              <a:t>Об организации предоставления государственных и муниципальных услуг»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14" y="9239"/>
            <a:ext cx="576262" cy="79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45046" y="158245"/>
            <a:ext cx="4576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Министерство экономического развития 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Республики Карелия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32504" y="6331872"/>
            <a:ext cx="132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13.09.2023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751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100" y="228553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Муниципальные услуги поселений</a:t>
            </a:r>
            <a:endParaRPr lang="ru-RU" sz="2400" b="1" u="sng" dirty="0">
              <a:solidFill>
                <a:schemeClr val="accent1">
                  <a:lumMod val="75000"/>
                </a:schemeClr>
              </a:solidFill>
              <a:latin typeface="PT San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753225"/>
              </p:ext>
            </p:extLst>
          </p:nvPr>
        </p:nvGraphicFramePr>
        <p:xfrm>
          <a:off x="479376" y="836712"/>
          <a:ext cx="11161240" cy="59815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61240"/>
              </a:tblGrid>
              <a:tr h="432048">
                <a:tc>
                  <a:txBody>
                    <a:bodyPr/>
                    <a:lstStyle/>
                    <a:p>
                      <a:pPr marL="0" marR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sng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Ответственный ОИВ РК: Министерство</a:t>
                      </a:r>
                      <a:r>
                        <a:rPr lang="ru-RU" sz="1400" b="0" i="1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строительства, жилищно-коммунального хозяйства и экологии РК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Выдача разрешения на ввод объекта в эксплуатацию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Выдача разрешения на строительство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58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Выдача уведомления о соответствии построенных или реконструированных объекта индивидуального жилищного строительства или садового дома требованиям законодательства о градостроительной деятельности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716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Выдача уведомления о соответствии указанных в уведомлении о планируемых строительстве или реконструкции объекта индивидуального жилищного строительства или садового дома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Выдача градостроительных планов земельных участков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Выдача ордеров на проведение земляных работ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Присвоение объектам адресации адресов, аннулирование адресов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Выдача документов о согласовании переустройства и (или) перепланировки жилого помещения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58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Направление уведомления о планируемом сносе объекта капитального строительства и уведомления о завершении сноса объекта капитального строительства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Признание садового дома жилым домом и жилого дома садовым домом.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Выдача решений о переводе жилого помещения в нежилое или нежилого помещения в жилое помещение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Предоставление разрешения на отклонение от предельных параметров разрешенного строительства, реконструкции объектов капитального строительства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58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Выдача документа, подтверждающего проведение основных работ по строительству (реконструкции) объекта индивидуального жилищного строительства, осуществляемому с привлечением средств материнского (семейного) капитала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Предоставление разрешения на условно разрешенный вид использования земельного участка или объекта капитального строительства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Постановка граждан на учет в качестве нуждающихся в жилых помещениях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77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Принятие решений о предоставлении жилых помещений муниципального жилищного фонда по договорам социального найма жилого помещения, специализированных жилых помещений муниципального жилищного фонда по договорам найма специализированного жилого помещения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4201" marT="4201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927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100" y="228553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Муниципальные услуги поселений</a:t>
            </a:r>
            <a:endParaRPr lang="ru-RU" sz="2400" b="1" u="sng" dirty="0">
              <a:solidFill>
                <a:schemeClr val="accent1">
                  <a:lumMod val="75000"/>
                </a:schemeClr>
              </a:solidFill>
              <a:latin typeface="PT San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154971"/>
              </p:ext>
            </p:extLst>
          </p:nvPr>
        </p:nvGraphicFramePr>
        <p:xfrm>
          <a:off x="479376" y="908720"/>
          <a:ext cx="11161240" cy="5648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61240"/>
              </a:tblGrid>
              <a:tr h="3561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sng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Ответственный ОИВ РК: Министерство</a:t>
                      </a:r>
                      <a:r>
                        <a:rPr lang="ru-RU" sz="1400" b="0" i="1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природных ресурсов и экологии РК</a:t>
                      </a:r>
                      <a:endParaRPr lang="ru-RU" sz="1400" b="0" i="1" u="sng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Выдача разрешений на снос зеленых насаждений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682">
                <a:tc>
                  <a:txBody>
                    <a:bodyPr/>
                    <a:lstStyle/>
                    <a:p>
                      <a:pPr marL="0" marR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sng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Ответственный ОИВ РК: Министерство</a:t>
                      </a:r>
                      <a:r>
                        <a:rPr lang="en-US" sz="1400" b="0" i="1" u="sng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0" i="1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имущественных и земельных отношений РК</a:t>
                      </a:r>
                      <a:endParaRPr lang="ru-RU" sz="1400" b="0" i="0" u="sng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8000" marR="9525" marT="18000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Перераспределение земель и (или) земельных участков, находящихся в муниципальной собственности, и земельных участков, находящихся в частной собственности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58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Утверждение схемы расположения земельного участка  или земельных участков, находящихся в муниципальной  собственности, на кадастровом плане территории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Предоставление земельных участков, находящихся в муниципальной собственности, на торгах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Выдача разрешений на установку и эксплуатацию рекламных конструкций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Выдача разрешения на использование земель или земельного участка, которые находятся в муниципальной собственности, без предоставления земельных участков и установления сервитута, публичного сервитута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Отнесение земель или земельных участков в составе таких земель к определенной категории земель или перевод земель или земельных участков в составе таких земель из одной категории в другую категорию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33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Постановка граждан на учет в качестве лиц, имеющих право на предоставление земельных участков в собственность бесплатно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Предварительное согласование предоставления земельного участка, находящегося в муниципальной собственности.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Предоставление земельных участков, находящихся в муниципальной собственности, без проведения торгов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Предоставление земельного участка, находящегося в муниципальной собственности, гражданину или юридическому лицу в собственность бесплатно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9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Предоставление выписки из реестра муниципального имущества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796">
                <a:tc>
                  <a:txBody>
                    <a:bodyPr/>
                    <a:lstStyle/>
                    <a:p>
                      <a:pPr marL="0" marR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sng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Ответственный ОИВ РК: Министерство</a:t>
                      </a:r>
                      <a:r>
                        <a:rPr lang="ru-RU" sz="1400" b="0" i="1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культуры РК</a:t>
                      </a:r>
                      <a:endParaRPr lang="ru-RU" sz="1400" b="0" i="0" u="sng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8000" marR="9525" marT="18000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58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Выдача муниципальным архивом архивных документов (архивных справок, выписок и копий) </a:t>
                      </a:r>
                    </a:p>
                  </a:txBody>
                  <a:tcPr marL="108000" marR="9525" marT="1800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153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1744" y="228553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Услуги второй очереди, для которых в ПГС реализована возможность передачи сведений о заявлениях в ЕЛК</a:t>
            </a:r>
            <a:endParaRPr lang="ru-RU" sz="2400" b="1" u="sng" dirty="0">
              <a:solidFill>
                <a:schemeClr val="accent1">
                  <a:lumMod val="75000"/>
                </a:schemeClr>
              </a:solidFill>
              <a:latin typeface="PT San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5688" y="2547907"/>
            <a:ext cx="9860792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ru-RU" dirty="0"/>
              <a:t>Выдача разрешений на право вырубки зеленых насаждений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ru-RU" dirty="0"/>
              <a:t>Предоставление разрешения на осуществление земляных работ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ru-RU" dirty="0"/>
              <a:t>Выдача архивных справок, архивных копий, архивных выписок и информационных писем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ru-RU" dirty="0"/>
              <a:t>Постановка граждан на учет в качестве лиц, имеющих право на предоставление земельных участков в собственность бесплатно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ru-RU" dirty="0"/>
              <a:t>Предоставление земельных участков в собственность бесплатно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ru-RU" dirty="0"/>
              <a:t>Приватизация жилых помещений</a:t>
            </a:r>
          </a:p>
        </p:txBody>
      </p:sp>
    </p:spTree>
    <p:extLst>
      <p:ext uri="{BB962C8B-B14F-4D97-AF65-F5344CB8AC3E}">
        <p14:creationId xmlns:p14="http://schemas.microsoft.com/office/powerpoint/2010/main" val="3159807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ятиугольник 13"/>
          <p:cNvSpPr/>
          <p:nvPr/>
        </p:nvSpPr>
        <p:spPr>
          <a:xfrm>
            <a:off x="212379" y="5375299"/>
            <a:ext cx="7395789" cy="1097406"/>
          </a:xfrm>
          <a:prstGeom prst="homePlate">
            <a:avLst>
              <a:gd name="adj" fmla="val 67360"/>
            </a:avLst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ятиугольник 10"/>
          <p:cNvSpPr/>
          <p:nvPr/>
        </p:nvSpPr>
        <p:spPr>
          <a:xfrm>
            <a:off x="212379" y="817444"/>
            <a:ext cx="7395789" cy="1963484"/>
          </a:xfrm>
          <a:prstGeom prst="homePlate">
            <a:avLst>
              <a:gd name="adj" fmla="val 38357"/>
            </a:avLst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2379" y="817444"/>
            <a:ext cx="72517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/>
              <a:t>«</a:t>
            </a:r>
            <a:r>
              <a:rPr lang="ru-RU" sz="2000" i="1" dirty="0" smtClean="0"/>
              <a:t>Органы</a:t>
            </a:r>
            <a:r>
              <a:rPr lang="ru-RU" sz="2000" i="1" dirty="0"/>
              <a:t>, предоставляющие государственные услуги, </a:t>
            </a:r>
            <a:endParaRPr lang="ru-RU" sz="2000" i="1" dirty="0" smtClean="0"/>
          </a:p>
          <a:p>
            <a:pPr>
              <a:lnSpc>
                <a:spcPct val="150000"/>
              </a:lnSpc>
            </a:pPr>
            <a:r>
              <a:rPr lang="ru-RU" sz="2000" i="1" dirty="0" smtClean="0"/>
              <a:t>органы</a:t>
            </a:r>
            <a:r>
              <a:rPr lang="ru-RU" sz="2000" i="1" dirty="0"/>
              <a:t>, предоставляющие муниципальные услуги, </a:t>
            </a:r>
            <a:endParaRPr lang="ru-RU" sz="2000" i="1" dirty="0" smtClean="0"/>
          </a:p>
          <a:p>
            <a:pPr>
              <a:lnSpc>
                <a:spcPct val="150000"/>
              </a:lnSpc>
            </a:pPr>
            <a:r>
              <a:rPr lang="ru-RU" sz="2000" i="1" dirty="0" smtClean="0"/>
              <a:t>организации</a:t>
            </a:r>
            <a:r>
              <a:rPr lang="ru-RU" sz="2000" i="1" dirty="0"/>
              <a:t>, предоставляющие услуги, указанные в части 3 статьи 1 </a:t>
            </a:r>
            <a:r>
              <a:rPr lang="ru-RU" sz="2000" i="1" dirty="0" smtClean="0"/>
              <a:t>настоящего Федерального закона, </a:t>
            </a:r>
          </a:p>
          <a:p>
            <a:pPr>
              <a:lnSpc>
                <a:spcPct val="150000"/>
              </a:lnSpc>
            </a:pPr>
            <a:r>
              <a:rPr lang="ru-RU" sz="2000" i="1" dirty="0" smtClean="0"/>
              <a:t>вне </a:t>
            </a:r>
            <a:r>
              <a:rPr lang="ru-RU" sz="2000" i="1" dirty="0"/>
              <a:t>зависимости от способа обращения заявителя за предоставлением таких услуг, а также от способа предоставления заявителю результатов предоставления таких услуг </a:t>
            </a:r>
            <a:endParaRPr lang="ru-RU" sz="2000" i="1" dirty="0" smtClean="0"/>
          </a:p>
          <a:p>
            <a:pPr>
              <a:lnSpc>
                <a:spcPct val="150000"/>
              </a:lnSpc>
            </a:pPr>
            <a:r>
              <a:rPr lang="ru-RU" sz="2000" i="1" dirty="0" smtClean="0"/>
              <a:t>направляют </a:t>
            </a:r>
            <a:r>
              <a:rPr lang="ru-RU" sz="2000" i="1" dirty="0"/>
              <a:t>в личный кабинет заявителя на </a:t>
            </a:r>
            <a:r>
              <a:rPr lang="ru-RU" sz="2000" i="1" dirty="0" smtClean="0"/>
              <a:t>Едином </a:t>
            </a:r>
            <a:r>
              <a:rPr lang="ru-RU" sz="2000" i="1" dirty="0"/>
              <a:t>портале государственных и муниципальных услуг </a:t>
            </a:r>
            <a:r>
              <a:rPr lang="ru-RU" sz="2000" b="1" i="1" u="sng" dirty="0" smtClean="0"/>
              <a:t>(ЕЛК) </a:t>
            </a:r>
          </a:p>
          <a:p>
            <a:pPr>
              <a:lnSpc>
                <a:spcPct val="150000"/>
              </a:lnSpc>
            </a:pPr>
            <a:r>
              <a:rPr lang="ru-RU" sz="2000" i="1" dirty="0" smtClean="0"/>
              <a:t>сведения</a:t>
            </a:r>
            <a:r>
              <a:rPr lang="ru-RU" sz="2000" i="1" dirty="0"/>
              <a:t>, предусмотренные пунктами 4 и 5 части 3 настоящей </a:t>
            </a:r>
            <a:r>
              <a:rPr lang="ru-RU" sz="2000" i="1" dirty="0" smtClean="0"/>
              <a:t>статьи…</a:t>
            </a:r>
            <a:r>
              <a:rPr lang="ru-RU" sz="2000" dirty="0" smtClean="0"/>
              <a:t>»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9336" y="116632"/>
            <a:ext cx="1008112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Часть 3.1 статьи 21 Федерального закона от 27.07.2010 № 210-ФЗ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27936" y="5229200"/>
            <a:ext cx="4216948" cy="1400383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ходе предоставления услуги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езультаты предоставления услуги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627936" y="1376772"/>
            <a:ext cx="3364607" cy="936104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передает сведения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8151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33474" y="228553"/>
            <a:ext cx="8518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План перевода МСЗУ в электронную форму</a:t>
            </a:r>
            <a:endParaRPr lang="ru-RU" sz="2400" b="1" dirty="0">
              <a:solidFill>
                <a:schemeClr val="bg1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048000" y="26903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6100" y="228553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Нормативные требования</a:t>
            </a:r>
            <a:endParaRPr lang="ru-RU" sz="2400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CD9AF5E-99FC-9143-AE0C-7232FD242A18}"/>
              </a:ext>
            </a:extLst>
          </p:cNvPr>
          <p:cNvSpPr txBox="1"/>
          <p:nvPr/>
        </p:nvSpPr>
        <p:spPr>
          <a:xfrm>
            <a:off x="315729" y="1407232"/>
            <a:ext cx="8828271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3.1 статьи 21 Федерального закона от 27 июля 2010 г. №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210-ФЗ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обязанность ОИВ и ОМСУ передавать сведения о каждом принятом заявлении в ЕЛК,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полномочия Правительства РФ устанавливать порядок передачи сведений в ЕЛК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6 сентября 2021 г. №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2470-р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Утверждает План-график поэтапного перехода к реализации части 3.1 статьи 21 Федерального закона № 210-ФЗ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 марта 2022 г. № 277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Утверждает перечень услуг первой очереди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сроки реализации части 3.1 статьи 21 Федерального закона № 210-ФЗ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Утверждает порядок передачи сведений о заявлениях в ЕЛК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53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638998" y="6444044"/>
            <a:ext cx="1329210" cy="3693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50461"/>
              </p:ext>
            </p:extLst>
          </p:nvPr>
        </p:nvGraphicFramePr>
        <p:xfrm>
          <a:off x="407368" y="1628800"/>
          <a:ext cx="9207439" cy="475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000">
                  <a:extLst>
                    <a:ext uri="{9D8B030D-6E8A-4147-A177-3AD203B41FA5}">
                      <a16:colId xmlns:a16="http://schemas.microsoft.com/office/drawing/2014/main" xmlns="" val="352747457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192284521"/>
                    </a:ext>
                  </a:extLst>
                </a:gridCol>
                <a:gridCol w="1575271">
                  <a:extLst>
                    <a:ext uri="{9D8B030D-6E8A-4147-A177-3AD203B41FA5}">
                      <a16:colId xmlns:a16="http://schemas.microsoft.com/office/drawing/2014/main" xmlns="" val="1114675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этап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этап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1162744"/>
                  </a:ext>
                </a:extLst>
              </a:tr>
              <a:tr h="121333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Назначение должностных лиц, ответственных за обеспечение реализации мероприятий, предусмотренных настоящим планом-графиком, а также за передачу сведений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ЕЛК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(не ниже должности заместителя руководителя органа или организации)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2022г.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2022г.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65412433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Внесение в систему мониторинга первичной информации о перечне услуг и технической готовности к передаче сведений в ЕЛК посредством ведомственных информационных систем, либо о запросе типового решения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2022г.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2023г.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87957207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Внесение в систему мониторинга информации о перечне ведомственных информационных систем, используемых для передачи сведений в ЕЛК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</a:p>
                    <a:p>
                      <a:pPr algn="ctr"/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2022г.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2023г.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3687565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направления сведений в ЕЛК – переход к исполнению требований части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3.1 статьи 21 Федерального закона № 210-ФЗ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2022г.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73660508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19336" y="28476"/>
            <a:ext cx="93663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План-график </a:t>
            </a:r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PT Sans"/>
              </a:rPr>
              <a:t>обеспечения реализации положений части 3.1 статьи 21 Федерального закона </a:t>
            </a:r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«Об </a:t>
            </a:r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PT Sans"/>
              </a:rPr>
              <a:t>организации предоставления государственных и муниципальных </a:t>
            </a:r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услуг» </a:t>
            </a:r>
            <a:endParaRPr lang="ru-RU" sz="2400" b="1" u="sng" dirty="0">
              <a:solidFill>
                <a:schemeClr val="accent1">
                  <a:lumMod val="75000"/>
                </a:schemeClr>
              </a:solidFill>
              <a:latin typeface="PT San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00056" y="6444044"/>
            <a:ext cx="146379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01.08.2022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112224" y="6444044"/>
            <a:ext cx="1368152" cy="3693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01.08.2024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728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332-1EDB-4645-8A91-8BADD58738FE}" type="slidenum">
              <a:rPr lang="ru-RU" smtClean="0"/>
              <a:t>5</a:t>
            </a:fld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DD1950D-E332-0542-921D-42D223A3427E}"/>
              </a:ext>
            </a:extLst>
          </p:cNvPr>
          <p:cNvSpPr txBox="1"/>
          <p:nvPr/>
        </p:nvSpPr>
        <p:spPr>
          <a:xfrm>
            <a:off x="724749" y="210193"/>
            <a:ext cx="11129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_Russia Text" panose="02000503000000020004" pitchFamily="2" charset="0"/>
              </a:rPr>
              <a:t>Способ передачи данных в личный кабинет заявителя (ЕЛК)</a:t>
            </a:r>
            <a:endParaRPr lang="ru-RU" sz="2400" b="1" u="sng" dirty="0">
              <a:solidFill>
                <a:schemeClr val="accent1">
                  <a:lumMod val="75000"/>
                </a:schemeClr>
              </a:solidFill>
              <a:latin typeface="PT_Russia Text" panose="02000503000000020004" pitchFamily="2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1063FD6A-DB06-B24D-B47C-BFE77C3AB8A9}"/>
              </a:ext>
            </a:extLst>
          </p:cNvPr>
          <p:cNvCxnSpPr>
            <a:cxnSpLocks/>
          </p:cNvCxnSpPr>
          <p:nvPr/>
        </p:nvCxnSpPr>
        <p:spPr>
          <a:xfrm>
            <a:off x="266185" y="758348"/>
            <a:ext cx="1158806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72426" y="973944"/>
            <a:ext cx="38197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Как передавать данные в ЕЛК?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663952" y="3514071"/>
            <a:ext cx="46385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Вид сведений </a:t>
            </a:r>
          </a:p>
          <a:p>
            <a:pPr algn="ctr"/>
            <a:r>
              <a:rPr lang="ru-RU" sz="1600" dirty="0" smtClean="0"/>
              <a:t>«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Передача статусов и результатов предоставления государственных и муниципальных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услуг</a:t>
            </a:r>
            <a:r>
              <a:rPr lang="ru-RU" sz="1600" dirty="0" smtClean="0"/>
              <a:t>»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814954" y="3514071"/>
            <a:ext cx="4278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Функционал ПГС «Очный прием»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253849" y="2219759"/>
            <a:ext cx="3458093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Ведомственная информационная система (ВИС)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1445857" y="2210888"/>
            <a:ext cx="3016656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Портал государственных сервисов (ПГС)</a:t>
            </a:r>
            <a:endParaRPr lang="ru-RU" sz="2000" b="1" u="sng" dirty="0"/>
          </a:p>
        </p:txBody>
      </p:sp>
      <p:cxnSp>
        <p:nvCxnSpPr>
          <p:cNvPr id="11" name="Прямая со стрелкой 10"/>
          <p:cNvCxnSpPr>
            <a:stCxn id="9" idx="2"/>
            <a:endCxn id="7" idx="0"/>
          </p:cNvCxnSpPr>
          <p:nvPr/>
        </p:nvCxnSpPr>
        <p:spPr>
          <a:xfrm>
            <a:off x="7982896" y="3235422"/>
            <a:ext cx="307" cy="278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10" idx="2"/>
            <a:endCxn id="8" idx="0"/>
          </p:cNvCxnSpPr>
          <p:nvPr/>
        </p:nvCxnSpPr>
        <p:spPr>
          <a:xfrm>
            <a:off x="2954185" y="3226551"/>
            <a:ext cx="0" cy="287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6" idx="2"/>
            <a:endCxn id="9" idx="0"/>
          </p:cNvCxnSpPr>
          <p:nvPr/>
        </p:nvCxnSpPr>
        <p:spPr>
          <a:xfrm>
            <a:off x="5482285" y="1374054"/>
            <a:ext cx="2500611" cy="845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6" idx="2"/>
            <a:endCxn id="10" idx="0"/>
          </p:cNvCxnSpPr>
          <p:nvPr/>
        </p:nvCxnSpPr>
        <p:spPr>
          <a:xfrm flipH="1">
            <a:off x="2954185" y="1374054"/>
            <a:ext cx="2528100" cy="8368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11424" y="4725144"/>
            <a:ext cx="9271863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Сведения:</a:t>
            </a:r>
          </a:p>
          <a:p>
            <a:pPr marL="2114550" lvl="4" indent="-285750">
              <a:buFont typeface="Wingdings" panose="05000000000000000000" pitchFamily="2" charset="2"/>
              <a:buChar char="ü"/>
            </a:pPr>
            <a:r>
              <a:rPr lang="ru-RU" dirty="0" smtClean="0"/>
              <a:t>о регистрации заявления в ведомстве, </a:t>
            </a:r>
          </a:p>
          <a:p>
            <a:pPr marL="2114550" lvl="4" indent="-285750">
              <a:buFont typeface="Wingdings" panose="05000000000000000000" pitchFamily="2" charset="2"/>
              <a:buChar char="ü"/>
            </a:pPr>
            <a:r>
              <a:rPr lang="ru-RU" dirty="0" smtClean="0"/>
              <a:t>о </a:t>
            </a:r>
            <a:r>
              <a:rPr lang="ru-RU" dirty="0"/>
              <a:t>ходе </a:t>
            </a:r>
            <a:r>
              <a:rPr lang="ru-RU" dirty="0" smtClean="0"/>
              <a:t>рассмотрения заявления,</a:t>
            </a:r>
          </a:p>
          <a:p>
            <a:pPr marL="2114550" lvl="4" indent="-285750">
              <a:buFont typeface="Wingdings" panose="05000000000000000000" pitchFamily="2" charset="2"/>
              <a:buChar char="ü"/>
            </a:pPr>
            <a:r>
              <a:rPr lang="ru-RU" dirty="0" smtClean="0"/>
              <a:t>о </a:t>
            </a:r>
            <a:r>
              <a:rPr lang="ru-RU" dirty="0"/>
              <a:t>принятом по заявлению решении </a:t>
            </a:r>
            <a:endParaRPr lang="ru-RU" dirty="0" smtClean="0"/>
          </a:p>
          <a:p>
            <a:pPr marL="2114550" lvl="4" indent="-285750">
              <a:buFont typeface="Wingdings" panose="05000000000000000000" pitchFamily="2" charset="2"/>
              <a:buChar char="ü"/>
            </a:pPr>
            <a:endParaRPr lang="ru-RU" sz="800" dirty="0" smtClean="0"/>
          </a:p>
          <a:p>
            <a:pPr algn="ctr"/>
            <a:r>
              <a:rPr lang="ru-RU" dirty="0" smtClean="0"/>
              <a:t>направляются </a:t>
            </a:r>
            <a:r>
              <a:rPr lang="ru-RU" dirty="0"/>
              <a:t>в ЕЛК </a:t>
            </a:r>
            <a:r>
              <a:rPr lang="ru-RU" b="1" u="sng" dirty="0" smtClean="0"/>
              <a:t>в </a:t>
            </a:r>
            <a:r>
              <a:rPr lang="ru-RU" b="1" u="sng" dirty="0"/>
              <a:t>течение одного рабочего</a:t>
            </a:r>
            <a:r>
              <a:rPr lang="ru-RU" dirty="0"/>
              <a:t> дня </a:t>
            </a:r>
            <a:endParaRPr lang="ru-RU" dirty="0" smtClean="0"/>
          </a:p>
          <a:p>
            <a:pPr algn="ctr"/>
            <a:r>
              <a:rPr lang="ru-RU" dirty="0" smtClean="0"/>
              <a:t>со </a:t>
            </a:r>
            <a:r>
              <a:rPr lang="ru-RU" dirty="0"/>
              <a:t>дня совершения соответствующей административной процедуры.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4725144"/>
            <a:ext cx="11784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40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100" y="228553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Информационные системы для предоставления МСЗУ</a:t>
            </a:r>
            <a:endParaRPr lang="ru-RU" sz="2400" b="1" u="sng" dirty="0">
              <a:solidFill>
                <a:schemeClr val="accent1">
                  <a:lumMod val="75000"/>
                </a:schemeClr>
              </a:solidFill>
              <a:latin typeface="PT San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869885"/>
              </p:ext>
            </p:extLst>
          </p:nvPr>
        </p:nvGraphicFramePr>
        <p:xfrm>
          <a:off x="1127448" y="3447008"/>
          <a:ext cx="8128000" cy="3249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xmlns="" val="40808916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xmlns="" val="617491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ОИВ</a:t>
                      </a:r>
                      <a:r>
                        <a:rPr lang="ru-RU" baseline="0" dirty="0" smtClean="0"/>
                        <a:t> РК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ВИС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8141959"/>
                  </a:ext>
                </a:extLst>
              </a:tr>
              <a:tr h="54725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социальной защиты РК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ГИС «Адресная социальная помощь»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47584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природных ресурсов и экологии РК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 «Охота»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6882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сельского и рыбного хозяйства РК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ГИС «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Гостехнадзор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94308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образования и спорта РК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ГИС «Электронное образование Республики Карелия»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ГИС «Навигатор дополнительного образования детей Республики Карелия»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1909894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460515"/>
              </p:ext>
            </p:extLst>
          </p:nvPr>
        </p:nvGraphicFramePr>
        <p:xfrm>
          <a:off x="1127448" y="1151233"/>
          <a:ext cx="8128000" cy="1629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xmlns="" val="40808916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xmlns="" val="617491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ОИВ</a:t>
                      </a:r>
                      <a:r>
                        <a:rPr lang="ru-RU" baseline="0" dirty="0" smtClean="0"/>
                        <a:t> РК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ВИС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8141959"/>
                  </a:ext>
                </a:extLst>
              </a:tr>
              <a:tr h="682791">
                <a:tc>
                  <a:txBody>
                    <a:bodyPr/>
                    <a:lstStyle/>
                    <a:p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экономического развития и промышленности РК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ГИС ТОР КНД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4758494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здравоохранения РК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АИС Росздравнадзора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688206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4048" y="778229"/>
            <a:ext cx="23599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u="sng" dirty="0" smtClean="0"/>
              <a:t>Федеральные ВИС</a:t>
            </a:r>
            <a:endParaRPr lang="ru-RU" sz="20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546100" y="3068960"/>
            <a:ext cx="3195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u="sng" dirty="0" smtClean="0"/>
              <a:t>ВИС Республики Карелия</a:t>
            </a:r>
            <a:endParaRPr lang="ru-RU" sz="2000" u="sng" dirty="0"/>
          </a:p>
        </p:txBody>
      </p:sp>
    </p:spTree>
    <p:extLst>
      <p:ext uri="{BB962C8B-B14F-4D97-AF65-F5344CB8AC3E}">
        <p14:creationId xmlns:p14="http://schemas.microsoft.com/office/powerpoint/2010/main" val="2763645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100" y="228553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Государственные услуги первой очереди</a:t>
            </a:r>
            <a:endParaRPr lang="ru-RU" sz="2400" b="1" u="sng" dirty="0">
              <a:solidFill>
                <a:schemeClr val="accent1">
                  <a:lumMod val="75000"/>
                </a:schemeClr>
              </a:solidFill>
              <a:latin typeface="PT San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132392"/>
              </p:ext>
            </p:extLst>
          </p:nvPr>
        </p:nvGraphicFramePr>
        <p:xfrm>
          <a:off x="191344" y="1268760"/>
          <a:ext cx="10153128" cy="471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0"/>
                <a:gridCol w="1584176"/>
                <a:gridCol w="1368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Наименование</a:t>
                      </a:r>
                      <a:r>
                        <a:rPr lang="ru-RU" sz="1600" baseline="0" dirty="0" smtClean="0"/>
                        <a:t> услуги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Принято заявлений в июне 2023 г.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Зарегистрировано заявлений в ПГС (ВИС)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Выдача заключения о наличии объектов культурного наследия на земельном участке, подлежащем хозяйственному освоению, и о соответствии его планируемого использования утвержденным режимам использования земель и градостроительным регламентам в зонах охраны объектов культурного наследия</a:t>
                      </a:r>
                    </a:p>
                  </a:txBody>
                  <a:tcPr marL="72000" marR="108000" marT="72000" marB="7200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Предоставление выписки из государственного лесного реестра</a:t>
                      </a:r>
                    </a:p>
                  </a:txBody>
                  <a:tcPr marL="72000" marR="108000" marT="72000" marB="7200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Государственная услуга по предоставлению в пределах земель лесного фонда лесных участков в постоянное (бессрочное) пользование</a:t>
                      </a:r>
                    </a:p>
                  </a:txBody>
                  <a:tcPr marL="72000" marR="108000" marT="72000" marB="7200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Государственная услуга по предоставлению в пределах земель лесного фонда лесных участков в безвозмездное пользование</a:t>
                      </a:r>
                    </a:p>
                  </a:txBody>
                  <a:tcPr marL="72000" marR="108000" marT="72000" marB="7200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Принятие решения о предоставлении права заготовки древесины и подготовке проекта договора купли-продажи лесных насаждений для собственных нужд (далее - договор)</a:t>
                      </a:r>
                    </a:p>
                  </a:txBody>
                  <a:tcPr marL="72000" marR="108000" marT="72000" marB="7200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6102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100" y="228553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Не соблюдаются требования:</a:t>
            </a:r>
            <a:endParaRPr lang="ru-RU" sz="2400" b="1" u="sng" dirty="0">
              <a:solidFill>
                <a:schemeClr val="accent1">
                  <a:lumMod val="75000"/>
                </a:schemeClr>
              </a:solidFill>
              <a:latin typeface="PT San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97582"/>
              </p:ext>
            </p:extLst>
          </p:nvPr>
        </p:nvGraphicFramePr>
        <p:xfrm>
          <a:off x="335360" y="908720"/>
          <a:ext cx="11521280" cy="551886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521280"/>
              </a:tblGrid>
              <a:tr h="886378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Аттестация педагогических работников организаций, осуществляющих образовательную деятельность и находящихся в ведении субъекта Российской Федерации, педагогических работников муниципальных и частных организаций, осуществляющих образовательную деятельность</a:t>
                      </a:r>
                      <a:endParaRPr lang="ru-RU" b="0" dirty="0"/>
                    </a:p>
                  </a:txBody>
                  <a:tcPr/>
                </a:tc>
              </a:tr>
              <a:tr h="886378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аккредитация региональных общественных организаций или структурных подразделений (региональных отделений) общероссийской спортивной федерации для наделения их статусом региональных спортивных федераций</a:t>
                      </a:r>
                      <a:endParaRPr lang="ru-RU" dirty="0"/>
                    </a:p>
                  </a:txBody>
                  <a:tcPr/>
                </a:tc>
              </a:tr>
              <a:tr h="953761"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Выдача разрешения на использование земель или земельного участка, которые находятся в государственной или муниципальной собственности, без предоставления земельных участков и установления сервитута, публичного сервитута</a:t>
                      </a:r>
                      <a:endParaRPr lang="ru-RU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Отнесение земель или земельных участков в составе таких земель к определенной категории земель или перевод земель или земельных участков в составе таких земель из одной категории в другую категорию</a:t>
                      </a:r>
                      <a:endParaRPr lang="ru-RU" dirty="0"/>
                    </a:p>
                  </a:txBody>
                  <a:tcPr/>
                </a:tc>
              </a:tr>
              <a:tr h="609146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Установление сервитута (публичного сервитута) в отношении земельного участка, находящегося в государственной или муниципальной собственности</a:t>
                      </a:r>
                      <a:endParaRPr lang="ru-RU" dirty="0"/>
                    </a:p>
                  </a:txBody>
                  <a:tcPr/>
                </a:tc>
              </a:tr>
              <a:tr h="348083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Предварительное согласование предоставления земельного участка</a:t>
                      </a:r>
                      <a:endParaRPr lang="ru-RU" dirty="0"/>
                    </a:p>
                  </a:txBody>
                  <a:tcPr/>
                </a:tc>
              </a:tr>
              <a:tr h="1010384"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Выдача разрешения на добычу охотничьих ресурсов, за исключением охотничьих ресурсов, находящихся на особо охраняемых природных территориях федерального значения, а также млекопитающих и птиц, занесенных в Красную книгу Российской Федерации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560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100" y="228553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PT Sans"/>
              </a:rPr>
              <a:t>Муниципальные услуги первой очереди</a:t>
            </a:r>
            <a:endParaRPr lang="ru-RU" sz="2400" b="1" u="sng" dirty="0">
              <a:solidFill>
                <a:schemeClr val="accent1">
                  <a:lumMod val="75000"/>
                </a:schemeClr>
              </a:solidFill>
              <a:latin typeface="PT San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6100" y="1052736"/>
            <a:ext cx="77604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ОМСУ должны передавать в ЕЛК сведения по: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31</a:t>
            </a:r>
            <a:r>
              <a:rPr lang="ru-RU" dirty="0" smtClean="0"/>
              <a:t> услуге с собственными полномочиями (муниципальная услуга)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3</a:t>
            </a:r>
            <a:r>
              <a:rPr lang="ru-RU" dirty="0" smtClean="0"/>
              <a:t>   услугам с переданными полномочиями (государственная услуга)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/>
              <a:t>2</a:t>
            </a:r>
            <a:r>
              <a:rPr lang="ru-RU" dirty="0" smtClean="0"/>
              <a:t>   услугам, предоставляемым муниципальными учреждениями 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919536" y="3284984"/>
            <a:ext cx="3096344" cy="3096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 smtClean="0"/>
              <a:t>ГАС Управление</a:t>
            </a:r>
          </a:p>
          <a:p>
            <a:pPr algn="ctr"/>
            <a:endParaRPr lang="ru-RU" dirty="0"/>
          </a:p>
          <a:p>
            <a:pPr algn="ctr"/>
            <a:r>
              <a:rPr lang="ru-RU" sz="2800" dirty="0" smtClean="0"/>
              <a:t>518 </a:t>
            </a:r>
            <a:r>
              <a:rPr lang="ru-RU" sz="2000" dirty="0" smtClean="0"/>
              <a:t>заявлений</a:t>
            </a:r>
            <a:endParaRPr lang="ru-RU" sz="2000" dirty="0"/>
          </a:p>
        </p:txBody>
      </p:sp>
      <p:sp>
        <p:nvSpPr>
          <p:cNvPr id="7" name="Овал 6"/>
          <p:cNvSpPr/>
          <p:nvPr/>
        </p:nvSpPr>
        <p:spPr>
          <a:xfrm>
            <a:off x="5375920" y="3284984"/>
            <a:ext cx="3096344" cy="3096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 smtClean="0"/>
              <a:t>Система аналитики ЕПГУ</a:t>
            </a:r>
          </a:p>
          <a:p>
            <a:pPr algn="ctr"/>
            <a:endParaRPr lang="ru-RU" dirty="0"/>
          </a:p>
          <a:p>
            <a:pPr algn="ctr"/>
            <a:r>
              <a:rPr lang="ru-RU" sz="2800" dirty="0" smtClean="0"/>
              <a:t>311 </a:t>
            </a:r>
            <a:r>
              <a:rPr lang="ru-RU" sz="2000" dirty="0" smtClean="0"/>
              <a:t>заявлений</a:t>
            </a:r>
            <a:endParaRPr lang="ru-RU" sz="2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71464" y="2420888"/>
            <a:ext cx="7992888" cy="41764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215680" y="2636912"/>
            <a:ext cx="4104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Всего в июне 2023 года принято: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6244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2314</TotalTime>
  <Words>1340</Words>
  <Application>Microsoft Office PowerPoint</Application>
  <PresentationFormat>Произвольный</PresentationFormat>
  <Paragraphs>171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О реализации положений  части 3.1 статьи 21  Федерального закона  «Об организации предоставления государственных и муниципальных услуг»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М. Кузнецова</dc:creator>
  <cp:lastModifiedBy>Лущенко Светлана Геннадьевна</cp:lastModifiedBy>
  <cp:revision>175</cp:revision>
  <dcterms:created xsi:type="dcterms:W3CDTF">2021-03-04T05:50:16Z</dcterms:created>
  <dcterms:modified xsi:type="dcterms:W3CDTF">2023-09-08T09:19:46Z</dcterms:modified>
</cp:coreProperties>
</file>