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8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25150</c:v>
                </c:pt>
                <c:pt idx="1">
                  <c:v>39319</c:v>
                </c:pt>
                <c:pt idx="2">
                  <c:v>37676.1</c:v>
                </c:pt>
                <c:pt idx="3">
                  <c:v>27512.2</c:v>
                </c:pt>
                <c:pt idx="4">
                  <c:v>25785.3</c:v>
                </c:pt>
                <c:pt idx="5">
                  <c:v>138772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14639.52</c:v>
                </c:pt>
                <c:pt idx="1">
                  <c:v>10235.959999999995</c:v>
                </c:pt>
                <c:pt idx="2">
                  <c:v>3759.1</c:v>
                </c:pt>
                <c:pt idx="3">
                  <c:v>6878.7</c:v>
                </c:pt>
                <c:pt idx="4">
                  <c:v>6225.4</c:v>
                </c:pt>
                <c:pt idx="5">
                  <c:v>45588.13</c:v>
                </c:pt>
              </c:numCache>
            </c:numRef>
          </c:val>
        </c:ser>
        <c:dLbls/>
        <c:shape val="box"/>
        <c:axId val="54881664"/>
        <c:axId val="54887552"/>
        <c:axId val="0"/>
      </c:bar3DChart>
      <c:catAx>
        <c:axId val="54881664"/>
        <c:scaling>
          <c:orientation val="minMax"/>
        </c:scaling>
        <c:axPos val="b"/>
        <c:numFmt formatCode="General" sourceLinked="1"/>
        <c:tickLblPos val="nextTo"/>
        <c:crossAx val="54887552"/>
        <c:crosses val="autoZero"/>
        <c:auto val="1"/>
        <c:lblAlgn val="ctr"/>
        <c:lblOffset val="100"/>
      </c:catAx>
      <c:valAx>
        <c:axId val="54887552"/>
        <c:scaling>
          <c:orientation val="minMax"/>
        </c:scaling>
        <c:axPos val="l"/>
        <c:majorGridlines/>
        <c:numFmt formatCode="General" sourceLinked="1"/>
        <c:tickLblPos val="nextTo"/>
        <c:crossAx val="5488166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831336E-693D-4AF6-B57B-A78E0BC84A86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CEC960E-FF73-415C-AFEB-930089D4D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ub@ikt.karelia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808"/>
            <a:ext cx="7543800" cy="44644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Результаты реализации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региональной целевой программы «Информатизация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Карелия»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 2008-2013 годы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None/>
            </a:pPr>
            <a:endParaRPr lang="ru-RU" b="1" dirty="0"/>
          </a:p>
          <a:p>
            <a:pPr marL="0" indent="0" algn="r">
              <a:buNone/>
            </a:pPr>
            <a:r>
              <a:rPr lang="ru-RU" dirty="0" smtClean="0"/>
              <a:t>Заместитель Председателя </a:t>
            </a:r>
          </a:p>
          <a:p>
            <a:pPr marL="0" indent="0" algn="r">
              <a:buNone/>
            </a:pPr>
            <a:r>
              <a:rPr lang="ru-RU" dirty="0" smtClean="0"/>
              <a:t>Сергей Адамович Жданович </a:t>
            </a:r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423403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i="1" dirty="0" smtClean="0"/>
              <a:t>Спасибо за внимание!</a:t>
            </a:r>
          </a:p>
          <a:p>
            <a:pPr marL="0" indent="0" algn="just">
              <a:buNone/>
            </a:pPr>
            <a:endParaRPr lang="ru-RU" b="1" i="1" dirty="0" smtClean="0"/>
          </a:p>
          <a:p>
            <a:pPr marL="0" indent="0" algn="just">
              <a:buNone/>
            </a:pPr>
            <a:endParaRPr lang="ru-RU" b="1" i="1" dirty="0"/>
          </a:p>
          <a:p>
            <a:pPr marL="109538" algn="r">
              <a:lnSpc>
                <a:spcPct val="80000"/>
              </a:lnSpc>
              <a:buClr>
                <a:srgbClr val="000000"/>
              </a:buClr>
              <a:buNone/>
            </a:pPr>
            <a:r>
              <a:rPr lang="ru-RU" altLang="ru-RU" dirty="0"/>
              <a:t>Жданович Сергей Адамович, </a:t>
            </a:r>
          </a:p>
          <a:p>
            <a:pPr marL="109538" algn="r">
              <a:lnSpc>
                <a:spcPct val="80000"/>
              </a:lnSpc>
              <a:buClr>
                <a:srgbClr val="000000"/>
              </a:buClr>
              <a:buNone/>
            </a:pPr>
            <a:r>
              <a:rPr lang="ru-RU" altLang="ru-RU" dirty="0"/>
              <a:t>заместитель Председателя </a:t>
            </a:r>
          </a:p>
          <a:p>
            <a:pPr marL="109538" algn="r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altLang="ru-RU" dirty="0" smtClean="0"/>
              <a:t>e-mail</a:t>
            </a:r>
            <a:r>
              <a:rPr lang="ru-RU" altLang="ru-RU" dirty="0"/>
              <a:t>: </a:t>
            </a:r>
            <a:r>
              <a:rPr lang="en-US" altLang="ru-RU" dirty="0" smtClean="0">
                <a:hlinkClick r:id="rId2"/>
              </a:rPr>
              <a:t>sub@ikt.karelia.ru</a:t>
            </a:r>
            <a:endParaRPr lang="en-US" altLang="ru-RU" dirty="0" smtClean="0"/>
          </a:p>
          <a:p>
            <a:pPr marL="109538" algn="r">
              <a:lnSpc>
                <a:spcPct val="80000"/>
              </a:lnSpc>
              <a:buClr>
                <a:srgbClr val="000000"/>
              </a:buClr>
              <a:buNone/>
            </a:pPr>
            <a:r>
              <a:rPr lang="ru-RU" altLang="ru-RU" dirty="0" smtClean="0"/>
              <a:t>8(8142)59-47-21</a:t>
            </a:r>
            <a:endParaRPr lang="en-US" altLang="ru-RU" dirty="0"/>
          </a:p>
          <a:p>
            <a:pPr marL="0" indent="0" algn="just">
              <a:buNone/>
            </a:pPr>
            <a:endParaRPr lang="ru-RU" b="1" i="1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90933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r"/>
            <a:r>
              <a:rPr lang="ru-RU" sz="4000" dirty="0" smtClean="0"/>
              <a:t>Финансирование</a:t>
            </a:r>
            <a:r>
              <a:rPr lang="ru-RU" sz="4400" dirty="0" smtClean="0"/>
              <a:t> </a:t>
            </a:r>
            <a:r>
              <a:rPr lang="ru-RU" sz="4000" dirty="0" smtClean="0"/>
              <a:t>Программы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844824"/>
            <a:ext cx="7543800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altLang="ru-RU" sz="2800" dirty="0">
                <a:cs typeface="Times New Roman" pitchFamily="18" charset="0"/>
              </a:rPr>
              <a:t>Программой</a:t>
            </a:r>
            <a:r>
              <a:rPr lang="ru-RU" altLang="ru-RU" dirty="0">
                <a:cs typeface="Times New Roman" pitchFamily="18" charset="0"/>
              </a:rPr>
              <a:t> </a:t>
            </a:r>
            <a:r>
              <a:rPr lang="ru-RU" altLang="ru-RU" sz="3000" dirty="0">
                <a:cs typeface="Times New Roman" pitchFamily="18" charset="0"/>
              </a:rPr>
              <a:t>на реализацию мероприятий предусмотрено финансирование в размере </a:t>
            </a:r>
            <a:r>
              <a:rPr lang="ru-RU" altLang="ru-RU" sz="3000" b="1" u="sng" dirty="0">
                <a:cs typeface="Times New Roman" pitchFamily="18" charset="0"/>
              </a:rPr>
              <a:t>294214,6 тыс. руб. </a:t>
            </a:r>
          </a:p>
          <a:p>
            <a:pPr marL="0" indent="0" algn="just">
              <a:buNone/>
            </a:pPr>
            <a:endParaRPr lang="ru-RU" altLang="ru-RU" sz="3000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altLang="ru-RU" sz="3000" dirty="0">
                <a:cs typeface="Times New Roman" pitchFamily="18" charset="0"/>
              </a:rPr>
              <a:t>В целом обеспечено финансирование Программы на сумму </a:t>
            </a:r>
            <a:r>
              <a:rPr lang="ru-RU" altLang="ru-RU" sz="3000" b="1" u="sng" dirty="0">
                <a:cs typeface="Times New Roman" pitchFamily="18" charset="0"/>
              </a:rPr>
              <a:t>87326,81 тыс. руб</a:t>
            </a:r>
            <a:r>
              <a:rPr lang="ru-RU" altLang="ru-RU" sz="3000" dirty="0">
                <a:cs typeface="Times New Roman" pitchFamily="18" charset="0"/>
              </a:rPr>
              <a:t>., что составляет 29,7 % от плановых значений</a:t>
            </a:r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18484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r"/>
            <a:r>
              <a:rPr lang="ru-RU" sz="4000" dirty="0" smtClean="0"/>
              <a:t>Финансирование</a:t>
            </a:r>
            <a:r>
              <a:rPr lang="ru-RU" sz="4400" dirty="0" smtClean="0"/>
              <a:t> </a:t>
            </a:r>
            <a:r>
              <a:rPr lang="ru-RU" sz="4000" dirty="0" smtClean="0"/>
              <a:t>Программы</a:t>
            </a:r>
            <a:endParaRPr lang="ru-RU" sz="4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7017148"/>
              </p:ext>
            </p:extLst>
          </p:nvPr>
        </p:nvGraphicFramePr>
        <p:xfrm>
          <a:off x="762000" y="1844675"/>
          <a:ext cx="7543800" cy="4321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30685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1818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Статистика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Всего программных мероприятий – </a:t>
            </a:r>
            <a:r>
              <a:rPr lang="ru-RU" dirty="0" smtClean="0"/>
              <a:t>27.</a:t>
            </a:r>
          </a:p>
          <a:p>
            <a:pPr marL="0" indent="0">
              <a:buNone/>
            </a:pPr>
            <a:r>
              <a:rPr lang="ru-RU" dirty="0" smtClean="0"/>
              <a:t>Всего </a:t>
            </a:r>
            <a:r>
              <a:rPr lang="ru-RU" dirty="0"/>
              <a:t>целевых индикаторов и показателей результатов – 71, из них исполнены 48, что составляет 67,6%.</a:t>
            </a:r>
          </a:p>
          <a:p>
            <a:pPr marL="0" indent="0" algn="ctr">
              <a:buNone/>
            </a:pPr>
            <a:r>
              <a:rPr lang="ru-RU" u="sng" dirty="0" smtClean="0"/>
              <a:t>Основные </a:t>
            </a:r>
            <a:r>
              <a:rPr lang="ru-RU" u="sng" dirty="0"/>
              <a:t>причины </a:t>
            </a:r>
            <a:r>
              <a:rPr lang="ru-RU" u="sng" dirty="0" err="1"/>
              <a:t>недостижения</a:t>
            </a:r>
            <a:r>
              <a:rPr lang="ru-RU" u="sng" dirty="0"/>
              <a:t> целевых индикаторов и  показателей </a:t>
            </a:r>
            <a:r>
              <a:rPr lang="ru-RU" u="sng" dirty="0" smtClean="0"/>
              <a:t>результатов</a:t>
            </a:r>
            <a:endParaRPr lang="ru-RU" u="sng" dirty="0"/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Недостаточное (отсутствие) </a:t>
            </a:r>
            <a:r>
              <a:rPr lang="ru-RU" dirty="0" smtClean="0"/>
              <a:t>финансирования</a:t>
            </a:r>
            <a:endParaRPr lang="ru-RU" dirty="0"/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Утеря актуальности </a:t>
            </a:r>
            <a:r>
              <a:rPr lang="ru-RU" dirty="0" smtClean="0"/>
              <a:t>мероприятия/планового </a:t>
            </a:r>
            <a:r>
              <a:rPr lang="ru-RU" dirty="0"/>
              <a:t>показателя в связи с динамичным развитием информационно – коммуникационных </a:t>
            </a:r>
            <a:r>
              <a:rPr lang="ru-RU" dirty="0" smtClean="0"/>
              <a:t>технологий</a:t>
            </a:r>
            <a:endParaRPr lang="ru-RU" dirty="0"/>
          </a:p>
          <a:p>
            <a:pPr marL="457200" lvl="0" indent="-457200">
              <a:buFont typeface="+mj-lt"/>
              <a:buAutoNum type="arabicPeriod"/>
            </a:pPr>
            <a:r>
              <a:rPr lang="ru-RU" dirty="0"/>
              <a:t>Изменения в области </a:t>
            </a:r>
            <a:r>
              <a:rPr lang="ru-RU" dirty="0" smtClean="0"/>
              <a:t>законодательства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1818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Основные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создано </a:t>
            </a:r>
            <a:r>
              <a:rPr lang="ru-RU" dirty="0" smtClean="0"/>
              <a:t>1</a:t>
            </a:r>
            <a:r>
              <a:rPr lang="en-US" smtClean="0"/>
              <a:t>9</a:t>
            </a:r>
            <a:r>
              <a:rPr lang="ru-RU" smtClean="0"/>
              <a:t> </a:t>
            </a:r>
            <a:r>
              <a:rPr lang="ru-RU" dirty="0"/>
              <a:t>подсистем электронного правительства Республики Карелия (план – 23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к единой системе электронного документооборота и делопроизводства подключены 22 органа исполнительной власти (план-21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обеспечен доступ 22 органа государственной власти Республики Карелия к 7 межведомственным информационным системам (план 21 к 7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разработано и введено в эксплуатацию 6 программно-технических решений, обеспечивающих предоставление государственных и муниципальных услуг населению и организациям с использованием электронных средств </a:t>
            </a:r>
            <a:r>
              <a:rPr lang="ru-RU" dirty="0" smtClean="0"/>
              <a:t>коммуникаций</a:t>
            </a:r>
          </a:p>
          <a:p>
            <a:r>
              <a:rPr lang="ru-RU" dirty="0"/>
              <a:t>п</a:t>
            </a:r>
            <a:r>
              <a:rPr lang="ru-RU" dirty="0" smtClean="0"/>
              <a:t>ереведено 328 услуг в электронную форму</a:t>
            </a:r>
          </a:p>
          <a:p>
            <a:r>
              <a:rPr lang="ru-RU" dirty="0"/>
              <a:t>с</a:t>
            </a:r>
            <a:r>
              <a:rPr lang="ru-RU" dirty="0" smtClean="0"/>
              <a:t>оздан центр оператора электронного правительства</a:t>
            </a:r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57631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Основные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количество информационных материалов, размещенных на Официальном интернет - портале Республики Карелия, составило 360 859 шт. (план – 6600), объем информационных материалов – 54 673 Гб. Информации о деятельности органов государственной власти Республики Карелия доступна на Официальном интернет-портале Республики Карелия (http://gov.karelia.ru/), а также на ведомственных сайтах органов исполнительной власти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показатель </a:t>
            </a:r>
            <a:r>
              <a:rPr lang="ru-RU" b="1" i="1" dirty="0"/>
              <a:t>социально – экономической эффективности - обеспечение гарантированного уровня информационной открытости органов государственной власти Республики </a:t>
            </a:r>
            <a:r>
              <a:rPr lang="ru-RU" b="1" i="1" dirty="0" smtClean="0"/>
              <a:t>Карелия</a:t>
            </a:r>
            <a:endParaRPr lang="ru-RU" b="1" i="1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57631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Основные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Официальном интернет-портале Республики Карелия предусмотрена возможность обращения граждан к Главе Республики Карелия, в Правительство Республики Карелия и в органы исполнительной власти Республики Карелия. На 31 декабря 2013 года обращений в Единую виртуальную приемную органов исполнительной власти Республики Карелия зафиксировано всего 2838, из них: 1212 – через ЕСЭДД, </a:t>
            </a:r>
            <a:r>
              <a:rPr lang="ru-RU" dirty="0" smtClean="0"/>
              <a:t>1626 - не </a:t>
            </a:r>
            <a:r>
              <a:rPr lang="ru-RU" dirty="0"/>
              <a:t>через ЕСЭДД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показатель </a:t>
            </a:r>
            <a:r>
              <a:rPr lang="ru-RU" b="1" i="1" dirty="0"/>
              <a:t>социально – экономической эффективности - повышение уровня доверия и взаимодействия, сокращение затрат времени на реализацию гражданами Российской Федерации своих конституционных прав и </a:t>
            </a:r>
            <a:r>
              <a:rPr lang="ru-RU" b="1" i="1" dirty="0" smtClean="0"/>
              <a:t>обязанностей</a:t>
            </a:r>
            <a:endParaRPr lang="ru-RU" b="1" i="1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83515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Основные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к региональной системе межведомственного электронного взаимодействия </a:t>
            </a:r>
            <a:r>
              <a:rPr lang="ru-RU" dirty="0" smtClean="0"/>
              <a:t>(РСМЭВ</a:t>
            </a:r>
            <a:r>
              <a:rPr lang="ru-RU" dirty="0"/>
              <a:t>) подключены 22 органа исполнительной власти Республики Карелия (план - 21), 18 администраций муниципальных районов и городских округов (план - 18), 108 администраций городских и сельских поселений (план – 109, в связи с  преобразованием муниципальных образований «</a:t>
            </a:r>
            <a:r>
              <a:rPr lang="ru-RU" dirty="0" err="1"/>
              <a:t>Нюхчинское</a:t>
            </a:r>
            <a:r>
              <a:rPr lang="ru-RU" dirty="0"/>
              <a:t> сельское поселение» и «</a:t>
            </a:r>
            <a:r>
              <a:rPr lang="ru-RU" dirty="0" err="1"/>
              <a:t>Сумпосадское</a:t>
            </a:r>
            <a:r>
              <a:rPr lang="ru-RU" dirty="0"/>
              <a:t> сельское поселение» показатель уменьшен), 78 учреждений, подведомственных органам исполнительной власти и местного самоуправления (план - 189). РСМЭВ зарегистрирована в продуктивной среде федеральной Системы межведомственного электронного взаимодействия (СМЭВ)</a:t>
            </a:r>
            <a:endParaRPr lang="ru-RU" b="1" i="1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83515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Основные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644" y="2060848"/>
            <a:ext cx="7346155" cy="410445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с</a:t>
            </a:r>
            <a:r>
              <a:rPr lang="ru-RU" dirty="0" smtClean="0"/>
              <a:t>оздана </a:t>
            </a:r>
            <a:r>
              <a:rPr lang="ru-RU" dirty="0"/>
              <a:t>информационная система «Реестр государственных электронных информационных ресурсов Республики Карелия» и обеспечен к ней </a:t>
            </a:r>
            <a:r>
              <a:rPr lang="ru-RU" dirty="0" smtClean="0"/>
              <a:t>доступ </a:t>
            </a:r>
            <a:r>
              <a:rPr lang="ru-RU" dirty="0"/>
              <a:t>в компьютерных сетях общего пользования. В Реестр внесена информация о 22 органах исполнительной власти Республики Карелия. Реестр содержит информацию о 67 информационных системах всех органов исполнительной власти Республики Карелия</a:t>
            </a:r>
            <a:endParaRPr lang="ru-RU" b="1" i="1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90933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241</TotalTime>
  <Words>440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Государственный комитет Республики Карелия  по развитию информационно-коммуникационных технологий </vt:lpstr>
      <vt:lpstr>Финансирование Программы</vt:lpstr>
      <vt:lpstr>Финансирование Программы</vt:lpstr>
      <vt:lpstr>Статистика</vt:lpstr>
      <vt:lpstr>Основные результаты</vt:lpstr>
      <vt:lpstr>Основные результаты</vt:lpstr>
      <vt:lpstr>Основные результаты</vt:lpstr>
      <vt:lpstr>Основные результаты</vt:lpstr>
      <vt:lpstr>Основные результаты</vt:lpstr>
      <vt:lpstr>Слайд 10</vt:lpstr>
    </vt:vector>
  </TitlesOfParts>
  <Company>Госкомитет РК по развитию ИКТ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Zhdanovich</cp:lastModifiedBy>
  <cp:revision>30</cp:revision>
  <dcterms:created xsi:type="dcterms:W3CDTF">2013-02-25T13:01:11Z</dcterms:created>
  <dcterms:modified xsi:type="dcterms:W3CDTF">2014-03-06T06:11:06Z</dcterms:modified>
</cp:coreProperties>
</file>