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2.xml" ContentType="application/vnd.openxmlformats-officedocument.presentationml.tags+xml"/>
  <Override PartName="/ppt/notesSlides/notesSlide1.xml" ContentType="application/vnd.openxmlformats-officedocument.presentationml.notesSlide+xml"/>
  <Override PartName="/ppt/tags/tag13.xml" ContentType="application/vnd.openxmlformats-officedocument.presentationml.tags+xml"/>
  <Override PartName="/ppt/notesSlides/notesSlide2.xml" ContentType="application/vnd.openxmlformats-officedocument.presentationml.notesSlide+xml"/>
  <Override PartName="/ppt/tags/tag14.xml" ContentType="application/vnd.openxmlformats-officedocument.presentationml.tags+xml"/>
  <Override PartName="/ppt/notesSlides/notesSlide3.xml" ContentType="application/vnd.openxmlformats-officedocument.presentationml.notesSlide+xml"/>
  <Override PartName="/ppt/tags/tag15.xml" ContentType="application/vnd.openxmlformats-officedocument.presentationml.tags+xml"/>
  <Override PartName="/ppt/notesSlides/notesSlide4.xml" ContentType="application/vnd.openxmlformats-officedocument.presentationml.notesSlide+xml"/>
  <Override PartName="/ppt/tags/tag16.xml" ContentType="application/vnd.openxmlformats-officedocument.presentationml.tags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ags/tag17.xml" ContentType="application/vnd.openxmlformats-officedocument.presentationml.tags+xml"/>
  <Override PartName="/ppt/notesSlides/notesSlide6.xml" ContentType="application/vnd.openxmlformats-officedocument.presentationml.notesSlide+xml"/>
  <Override PartName="/ppt/tags/tag18.xml" ContentType="application/vnd.openxmlformats-officedocument.presentationml.tags+xml"/>
  <Override PartName="/ppt/notesSlides/notesSlide7.xml" ContentType="application/vnd.openxmlformats-officedocument.presentationml.notesSlide+xml"/>
  <Override PartName="/ppt/tags/tag19.xml" ContentType="application/vnd.openxmlformats-officedocument.presentationml.tags+xml"/>
  <Override PartName="/ppt/notesSlides/notesSlide8.xml" ContentType="application/vnd.openxmlformats-officedocument.presentationml.notesSlide+xml"/>
  <Override PartName="/ppt/tags/tag20.xml" ContentType="application/vnd.openxmlformats-officedocument.presentationml.tags+xml"/>
  <Override PartName="/ppt/notesSlides/notesSlide9.xml" ContentType="application/vnd.openxmlformats-officedocument.presentationml.notesSlide+xml"/>
  <Override PartName="/ppt/tags/tag21.xml" ContentType="application/vnd.openxmlformats-officedocument.presentationml.tags+xml"/>
  <Override PartName="/ppt/notesSlides/notesSlide10.xml" ContentType="application/vnd.openxmlformats-officedocument.presentationml.notesSlide+xml"/>
  <Override PartName="/ppt/tags/tag22.xml" ContentType="application/vnd.openxmlformats-officedocument.presentationml.tags+xml"/>
  <Override PartName="/ppt/notesSlides/notesSlide11.xml" ContentType="application/vnd.openxmlformats-officedocument.presentationml.notesSlide+xml"/>
  <Override PartName="/ppt/tags/tag23.xml" ContentType="application/vnd.openxmlformats-officedocument.presentationml.tags+xml"/>
  <Override PartName="/ppt/notesSlides/notesSlide12.xml" ContentType="application/vnd.openxmlformats-officedocument.presentationml.notesSlide+xml"/>
  <Override PartName="/ppt/tags/tag24.xml" ContentType="application/vnd.openxmlformats-officedocument.presentationml.tags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style1.xml" ContentType="application/vnd.ms-office.chartstyle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85" r:id="rId2"/>
    <p:sldId id="273" r:id="rId3"/>
    <p:sldId id="275" r:id="rId4"/>
    <p:sldId id="284" r:id="rId5"/>
    <p:sldId id="286" r:id="rId6"/>
    <p:sldId id="287" r:id="rId7"/>
    <p:sldId id="288" r:id="rId8"/>
    <p:sldId id="289" r:id="rId9"/>
    <p:sldId id="290" r:id="rId10"/>
    <p:sldId id="292" r:id="rId11"/>
    <p:sldId id="291" r:id="rId12"/>
    <p:sldId id="293" r:id="rId13"/>
    <p:sldId id="294" r:id="rId14"/>
  </p:sldIdLst>
  <p:sldSz cx="12192000" cy="6858000"/>
  <p:notesSz cx="6858000" cy="9144000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99"/>
    <a:srgbClr val="86D6F2"/>
    <a:srgbClr val="308AD4"/>
    <a:srgbClr val="FFFFFF"/>
    <a:srgbClr val="BB5045"/>
    <a:srgbClr val="FFC000"/>
    <a:srgbClr val="262626"/>
    <a:srgbClr val="FFFBEF"/>
    <a:srgbClr val="000000"/>
    <a:srgbClr val="3F3F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-470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0" d="100"/>
          <a:sy n="80" d="100"/>
        </p:scale>
        <p:origin x="237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3117537953691655"/>
          <c:y val="4.6615843669810302E-2"/>
          <c:w val="0.64075396923962846"/>
          <c:h val="0.6790624812507872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rgbClr val="86D6F2"/>
            </a:solidFill>
            <a:ln>
              <a:solidFill>
                <a:srgbClr val="86D6F2"/>
              </a:solidFill>
            </a:ln>
            <a:effectLst/>
          </c:spPr>
          <c:invertIfNegative val="0"/>
          <c:dPt>
            <c:idx val="1"/>
            <c:invertIfNegative val="0"/>
            <c:bubble3D val="0"/>
            <c:spPr>
              <a:solidFill>
                <a:srgbClr val="308AD4"/>
              </a:solidFill>
              <a:ln>
                <a:noFill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E58-4FA0-A01D-C7C0203446BB}"/>
              </c:ext>
            </c:extLst>
          </c:dPt>
          <c:dLbls>
            <c:dLbl>
              <c:idx val="0"/>
              <c:layout>
                <c:manualLayout>
                  <c:x val="1.9237816049834777E-3"/>
                  <c:y val="0.1246927455881125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E58-4FA0-A01D-C7C0203446BB}"/>
                </c:ext>
              </c:extLst>
            </c:dLbl>
            <c:dLbl>
              <c:idx val="1"/>
              <c:layout>
                <c:manualLayout>
                  <c:x val="-8.7656348719257466E-5"/>
                  <c:y val="0.1049524968640387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E58-4FA0-A01D-C7C0203446B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accent1">
                        <a:lumMod val="20000"/>
                        <a:lumOff val="8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Лист1!$A$2:$A$5</c:f>
              <c:strCache>
                <c:ptCount val="2"/>
                <c:pt idx="0">
                  <c:v>Плановое значение</c:v>
                </c:pt>
                <c:pt idx="1">
                  <c:v> Значение показателя на 30.06.2023</c:v>
                </c:pt>
              </c:strCache>
            </c:strRef>
          </c:cat>
          <c:val>
            <c:numRef>
              <c:f>Лист1!$B$2:$B$5</c:f>
              <c:numCache>
                <c:formatCode>0.00%</c:formatCode>
                <c:ptCount val="2"/>
                <c:pt idx="0" formatCode="0%">
                  <c:v>0.4</c:v>
                </c:pt>
                <c:pt idx="1">
                  <c:v>0.35089999999999999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E58-4FA0-A01D-C7C0203446BB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712896"/>
        <c:axId val="5735168"/>
      </c:barChart>
      <c:catAx>
        <c:axId val="57128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86D6F2"/>
                </a:solidFill>
                <a:latin typeface="Calibri" panose="020F0502020204030204" pitchFamily="34" charset="0"/>
                <a:ea typeface="+mn-ea"/>
                <a:cs typeface="+mn-cs"/>
              </a:defRPr>
            </a:pPr>
            <a:endParaRPr lang="ru-RU"/>
          </a:p>
        </c:txPr>
        <c:crossAx val="5735168"/>
        <c:crosses val="autoZero"/>
        <c:auto val="1"/>
        <c:lblAlgn val="ctr"/>
        <c:lblOffset val="100"/>
        <c:noMultiLvlLbl val="0"/>
      </c:catAx>
      <c:valAx>
        <c:axId val="5735168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57128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4944542716296904E-4"/>
          <c:y val="0.22787498840002887"/>
          <c:w val="0.998664562741019"/>
          <c:h val="0.64506215006753764"/>
        </c:manualLayout>
      </c:layout>
      <c:lineChart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8575" cap="rnd">
              <a:solidFill>
                <a:srgbClr val="86D6F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rgbClr val="86D6F2"/>
                </a:solidFill>
              </a:ln>
              <a:effectLst/>
            </c:spPr>
          </c:marker>
          <c:dPt>
            <c:idx val="1"/>
            <c:marker>
              <c:spPr>
                <a:solidFill>
                  <a:schemeClr val="accent1"/>
                </a:solidFill>
                <a:ln w="57150">
                  <a:solidFill>
                    <a:srgbClr val="86D6F2"/>
                  </a:solidFill>
                </a:ln>
                <a:effectLst/>
              </c:spPr>
            </c:marker>
            <c:bubble3D val="0"/>
            <c:spPr>
              <a:ln w="57150" cap="rnd">
                <a:solidFill>
                  <a:srgbClr val="86D6F2"/>
                </a:solidFill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813A-4E3E-A881-CEC31EE43FDF}"/>
              </c:ext>
            </c:extLst>
          </c:dPt>
          <c:dPt>
            <c:idx val="2"/>
            <c:marker>
              <c:spPr>
                <a:solidFill>
                  <a:schemeClr val="accent1"/>
                </a:solidFill>
                <a:ln w="57150">
                  <a:solidFill>
                    <a:srgbClr val="86D6F2"/>
                  </a:solidFill>
                </a:ln>
                <a:effectLst/>
              </c:spPr>
            </c:marker>
            <c:bubble3D val="0"/>
            <c:spPr>
              <a:ln w="57150" cap="rnd">
                <a:solidFill>
                  <a:srgbClr val="86D6F2"/>
                </a:solidFill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813A-4E3E-A881-CEC31EE43FDF}"/>
              </c:ext>
            </c:extLst>
          </c:dPt>
          <c:dPt>
            <c:idx val="3"/>
            <c:marker>
              <c:spPr>
                <a:solidFill>
                  <a:schemeClr val="accent1"/>
                </a:solidFill>
                <a:ln w="57150">
                  <a:solidFill>
                    <a:srgbClr val="86D6F2"/>
                  </a:solidFill>
                </a:ln>
                <a:effectLst/>
              </c:spPr>
            </c:marker>
            <c:bubble3D val="0"/>
            <c:spPr>
              <a:ln w="57150" cap="rnd">
                <a:solidFill>
                  <a:srgbClr val="86D6F2"/>
                </a:solidFill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813A-4E3E-A881-CEC31EE43FDF}"/>
              </c:ext>
            </c:extLst>
          </c:dPt>
          <c:dPt>
            <c:idx val="4"/>
            <c:marker>
              <c:spPr>
                <a:solidFill>
                  <a:schemeClr val="accent1"/>
                </a:solidFill>
                <a:ln w="57150">
                  <a:solidFill>
                    <a:srgbClr val="86D6F2"/>
                  </a:solidFill>
                </a:ln>
                <a:effectLst/>
              </c:spPr>
            </c:marker>
            <c:bubble3D val="0"/>
            <c:spPr>
              <a:ln w="57150" cap="rnd">
                <a:solidFill>
                  <a:srgbClr val="86D6F2"/>
                </a:solidFill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6-813A-4E3E-A881-CEC31EE43FDF}"/>
              </c:ext>
            </c:extLst>
          </c:dPt>
          <c:dPt>
            <c:idx val="5"/>
            <c:marker>
              <c:spPr>
                <a:solidFill>
                  <a:schemeClr val="accent1"/>
                </a:solidFill>
                <a:ln w="57150">
                  <a:solidFill>
                    <a:srgbClr val="86D6F2"/>
                  </a:solidFill>
                </a:ln>
                <a:effectLst/>
              </c:spPr>
            </c:marker>
            <c:bubble3D val="0"/>
            <c:spPr>
              <a:ln w="57150" cap="rnd">
                <a:solidFill>
                  <a:srgbClr val="86D6F2"/>
                </a:solidFill>
                <a:round/>
              </a:ln>
              <a:effectLst/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813A-4E3E-A881-CEC31EE43FD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600" b="1" i="0" u="none" strike="noStrike" kern="1200" baseline="0">
                    <a:solidFill>
                      <a:srgbClr val="308AD4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Лист1!$A$2:$A$7</c:f>
              <c:strCache>
                <c:ptCount val="6"/>
                <c:pt idx="0">
                  <c:v>январь</c:v>
                </c:pt>
                <c:pt idx="1">
                  <c:v>февраль</c:v>
                </c:pt>
                <c:pt idx="2">
                  <c:v>март</c:v>
                </c:pt>
                <c:pt idx="3">
                  <c:v>апрель</c:v>
                </c:pt>
                <c:pt idx="4">
                  <c:v>май</c:v>
                </c:pt>
                <c:pt idx="5">
                  <c:v>июнь</c:v>
                </c:pt>
              </c:strCache>
            </c:strRef>
          </c:cat>
          <c:val>
            <c:numRef>
              <c:f>Лист1!$B$2:$B$7</c:f>
              <c:numCache>
                <c:formatCode>0.00%</c:formatCode>
                <c:ptCount val="6"/>
                <c:pt idx="0">
                  <c:v>0.38300000000000001</c:v>
                </c:pt>
                <c:pt idx="1">
                  <c:v>0.31059999999999999</c:v>
                </c:pt>
                <c:pt idx="2">
                  <c:v>0.31059999999999999</c:v>
                </c:pt>
                <c:pt idx="3">
                  <c:v>0.33600000000000002</c:v>
                </c:pt>
                <c:pt idx="4">
                  <c:v>0.31900000000000001</c:v>
                </c:pt>
                <c:pt idx="5">
                  <c:v>0.35089999999999999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0-813A-4E3E-A881-CEC31EE43FDF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5539328"/>
        <c:axId val="59236736"/>
      </c:lineChart>
      <c:catAx>
        <c:axId val="5539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86D6F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59236736"/>
        <c:crosses val="autoZero"/>
        <c:auto val="1"/>
        <c:lblAlgn val="ctr"/>
        <c:lblOffset val="100"/>
        <c:noMultiLvlLbl val="0"/>
      </c:catAx>
      <c:valAx>
        <c:axId val="592367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crossAx val="55393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DF201-FA0E-4AB6-A23F-408EE91F2F21}" type="datetimeFigureOut">
              <a:rPr lang="en-US" smtClean="0"/>
              <a:pPr/>
              <a:t>9/12/2023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CB094F-A4BC-478F-AEBE-74E08AC32A6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7649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95B589-DFC2-4C46-B465-1411579998F8}" type="datetimeFigureOut">
              <a:rPr lang="en-US" smtClean="0"/>
              <a:pPr/>
              <a:t>9/12/2023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1585EA-7F30-47FF-9F68-8C7B5BDB9D5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18699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6700" indent="-2067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5725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6700" indent="-2067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33848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6700" indent="-2067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04838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6700" indent="-2067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915638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6700" indent="-2067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6744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6700" indent="-2067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9432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1585EA-7F30-47FF-9F68-8C7B5BDB9D50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182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1585EA-7F30-47FF-9F68-8C7B5BDB9D5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57092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6700" indent="-2067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6483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6700" indent="-2067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721594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6700" indent="-2067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9891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6700" indent="-2067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06085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06700" indent="-20670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7B8F03-BC93-4120-96CA-A36DF640BE24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3699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6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90764504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0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3200" i="1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</a:p>
          <a:p>
            <a:endParaRPr lang="en-US" dirty="0"/>
          </a:p>
        </p:txBody>
      </p:sp>
      <p:sp>
        <p:nvSpPr>
          <p:cNvPr id="5" name="Title 1"/>
          <p:cNvSpPr txBox="1">
            <a:spLocks/>
          </p:cNvSpPr>
          <p:nvPr userDrawn="1"/>
        </p:nvSpPr>
        <p:spPr>
          <a:xfrm>
            <a:off x="495301" y="189526"/>
            <a:ext cx="11099801" cy="756223"/>
          </a:xfrm>
          <a:prstGeom prst="rect">
            <a:avLst/>
          </a:prstGeom>
        </p:spPr>
        <p:txBody>
          <a:bodyPr vert="horz" lIns="121920" tIns="60960" rIns="121920" bIns="6096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endParaRPr lang="en-US" sz="3200" baseline="30000" dirty="0">
              <a:solidFill>
                <a:schemeClr val="tx1"/>
              </a:solidFill>
              <a:latin typeface="Georgia"/>
              <a:cs typeface="Roboto Condensed Bold"/>
            </a:endParaRPr>
          </a:p>
        </p:txBody>
      </p:sp>
    </p:spTree>
    <p:extLst>
      <p:ext uri="{BB962C8B-B14F-4D97-AF65-F5344CB8AC3E}">
        <p14:creationId xmlns:p14="http://schemas.microsoft.com/office/powerpoint/2010/main" val="13984612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eft sid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4898864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86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773386" cy="6858000"/>
          </a:xfrm>
          <a:prstGeom prst="rect">
            <a:avLst/>
          </a:pr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228600" indent="-228600" algn="ctr">
              <a:buNone/>
              <a:defRPr lang="en-US" sz="3200" i="1" baseline="0" dirty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</a:p>
          <a:p>
            <a:endParaRPr lang="en-US" dirty="0" smtClean="0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533122" y="6382206"/>
            <a:ext cx="358840" cy="215444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400" b="1">
                <a:solidFill>
                  <a:schemeClr val="accent1"/>
                </a:solidFill>
              </a:defRPr>
            </a:lvl1pPr>
          </a:lstStyle>
          <a:p>
            <a:fld id="{9EE92F51-9D7A-4895-B642-F19EBC2F54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Rectangle 21"/>
          <p:cNvSpPr/>
          <p:nvPr userDrawn="1"/>
        </p:nvSpPr>
        <p:spPr>
          <a:xfrm>
            <a:off x="10946383" y="6382206"/>
            <a:ext cx="556243" cy="215444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l"/>
            <a:r>
              <a:rPr lang="en-US" sz="1400" b="1" dirty="0" smtClean="0">
                <a:solidFill>
                  <a:schemeClr val="bg1">
                    <a:lumMod val="75000"/>
                  </a:schemeClr>
                </a:solidFill>
              </a:rPr>
              <a:t>SLIDE </a:t>
            </a:r>
            <a:r>
              <a:rPr lang="en-US" sz="1400" b="1" dirty="0" smtClean="0">
                <a:solidFill>
                  <a:schemeClr val="accent1"/>
                </a:solidFill>
              </a:rPr>
              <a:t>/</a:t>
            </a:r>
            <a:endParaRPr lang="en-US" sz="1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0930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rner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33919206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0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5477906" y="0"/>
            <a:ext cx="6714093" cy="4470400"/>
          </a:xfrm>
          <a:prstGeom prst="rect">
            <a:avLst/>
          </a:pr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4000" i="1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</a:p>
          <a:p>
            <a:endParaRPr lang="en-US" dirty="0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6777" y="6382206"/>
            <a:ext cx="358840" cy="215444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400" b="1">
                <a:solidFill>
                  <a:schemeClr val="accent1"/>
                </a:solidFill>
              </a:defRPr>
            </a:lvl1pPr>
          </a:lstStyle>
          <a:p>
            <a:fld id="{9EE92F51-9D7A-4895-B642-F19EBC2F54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Rectangle 22"/>
          <p:cNvSpPr/>
          <p:nvPr userDrawn="1"/>
        </p:nvSpPr>
        <p:spPr>
          <a:xfrm>
            <a:off x="300038" y="6382206"/>
            <a:ext cx="556243" cy="215444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l"/>
            <a:r>
              <a:rPr lang="en-US" sz="1400" b="1" dirty="0" smtClean="0">
                <a:solidFill>
                  <a:schemeClr val="bg1">
                    <a:lumMod val="75000"/>
                  </a:schemeClr>
                </a:solidFill>
              </a:rPr>
              <a:t>SLIDE </a:t>
            </a:r>
            <a:r>
              <a:rPr lang="en-US" sz="1400" b="1" dirty="0" smtClean="0">
                <a:solidFill>
                  <a:schemeClr val="accent1"/>
                </a:solidFill>
              </a:rPr>
              <a:t>/</a:t>
            </a:r>
            <a:endParaRPr lang="en-US" sz="1400" b="1" dirty="0">
              <a:solidFill>
                <a:schemeClr val="accent1"/>
              </a:solidFill>
            </a:endParaRPr>
          </a:p>
        </p:txBody>
      </p:sp>
      <p:sp>
        <p:nvSpPr>
          <p:cNvPr id="25" name="Content Placeholder 15"/>
          <p:cNvSpPr>
            <a:spLocks noGrp="1"/>
          </p:cNvSpPr>
          <p:nvPr>
            <p:ph sz="quarter" idx="14" hasCustomPrompt="1"/>
          </p:nvPr>
        </p:nvSpPr>
        <p:spPr>
          <a:xfrm>
            <a:off x="5330807" y="4722585"/>
            <a:ext cx="6561156" cy="923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848899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pl-PL" sz="6000" b="1" i="0" kern="1200" cap="all" spc="-30" baseline="0" dirty="0" smtClean="0">
                <a:solidFill>
                  <a:schemeClr val="tx1"/>
                </a:solidFill>
                <a:uFillTx/>
                <a:latin typeface="Source Sans Pro Black" panose="020B0803030403020204" pitchFamily="34" charset="-18"/>
                <a:ea typeface="+mj-ea"/>
                <a:cs typeface="+mj-cs"/>
              </a:defRPr>
            </a:lvl1pPr>
          </a:lstStyle>
          <a:p>
            <a:pPr marL="0" lvl="0" indent="0" algn="l" defTabSz="848899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dirty="0" smtClean="0"/>
              <a:t>Text</a:t>
            </a:r>
          </a:p>
        </p:txBody>
      </p:sp>
      <p:sp>
        <p:nvSpPr>
          <p:cNvPr id="26" name="Content Placeholder 15"/>
          <p:cNvSpPr>
            <a:spLocks noGrp="1"/>
          </p:cNvSpPr>
          <p:nvPr>
            <p:ph sz="quarter" idx="12" hasCustomPrompt="1"/>
          </p:nvPr>
        </p:nvSpPr>
        <p:spPr>
          <a:xfrm>
            <a:off x="5330807" y="5752957"/>
            <a:ext cx="6561784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 indent="0" algn="l" defTabSz="848899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pl-PL" sz="2800" b="0" i="0" kern="1200" spc="-30" baseline="0" dirty="0" smtClean="0">
                <a:solidFill>
                  <a:schemeClr val="tx1"/>
                </a:solidFill>
                <a:uFillTx/>
                <a:latin typeface="Source Sans Pro Light" panose="020B0403030403020204" pitchFamily="34" charset="-18"/>
                <a:ea typeface="+mj-ea"/>
                <a:cs typeface="+mj-cs"/>
              </a:defRPr>
            </a:lvl1pPr>
          </a:lstStyle>
          <a:p>
            <a:pPr lvl="0"/>
            <a:r>
              <a:rPr lang="en-US" dirty="0" smtClean="0"/>
              <a:t>Your text </a:t>
            </a:r>
          </a:p>
        </p:txBody>
      </p:sp>
    </p:spTree>
    <p:extLst>
      <p:ext uri="{BB962C8B-B14F-4D97-AF65-F5344CB8AC3E}">
        <p14:creationId xmlns:p14="http://schemas.microsoft.com/office/powerpoint/2010/main" val="40986609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rner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5984159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70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 userDrawn="1"/>
        </p:nvSpPr>
        <p:spPr>
          <a:xfrm>
            <a:off x="191912" y="0"/>
            <a:ext cx="3589866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3781778" y="0"/>
            <a:ext cx="841022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6777" y="6382206"/>
            <a:ext cx="358840" cy="215444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400" b="1">
                <a:solidFill>
                  <a:schemeClr val="accent1"/>
                </a:solidFill>
              </a:defRPr>
            </a:lvl1pPr>
          </a:lstStyle>
          <a:p>
            <a:fld id="{9EE92F51-9D7A-4895-B642-F19EBC2F54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0038" y="6382206"/>
            <a:ext cx="556243" cy="215444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l"/>
            <a:r>
              <a:rPr lang="en-US" sz="1400" b="1" dirty="0" smtClean="0">
                <a:solidFill>
                  <a:schemeClr val="bg1">
                    <a:lumMod val="75000"/>
                  </a:schemeClr>
                </a:solidFill>
              </a:rPr>
              <a:t>SLIDE </a:t>
            </a:r>
            <a:r>
              <a:rPr lang="en-US" sz="1400" b="1" dirty="0" smtClean="0">
                <a:solidFill>
                  <a:schemeClr val="accent1"/>
                </a:solidFill>
              </a:rPr>
              <a:t>/</a:t>
            </a:r>
            <a:endParaRPr lang="en-US" sz="1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7581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orner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8990580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2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/>
          <p:cNvSpPr/>
          <p:nvPr userDrawn="1"/>
        </p:nvSpPr>
        <p:spPr>
          <a:xfrm flipH="1">
            <a:off x="8410222" y="0"/>
            <a:ext cx="3589866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841022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 flipH="1">
            <a:off x="11521834" y="6382206"/>
            <a:ext cx="358840" cy="215444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400" b="1">
                <a:solidFill>
                  <a:schemeClr val="accent1"/>
                </a:solidFill>
              </a:defRPr>
            </a:lvl1pPr>
          </a:lstStyle>
          <a:p>
            <a:fld id="{9EE92F51-9D7A-4895-B642-F19EBC2F54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 flipH="1">
            <a:off x="10935095" y="6382206"/>
            <a:ext cx="556243" cy="215444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l"/>
            <a:r>
              <a:rPr lang="en-US" sz="1400" b="1" dirty="0" smtClean="0">
                <a:solidFill>
                  <a:schemeClr val="bg1">
                    <a:lumMod val="75000"/>
                  </a:schemeClr>
                </a:solidFill>
              </a:rPr>
              <a:t>SLIDE </a:t>
            </a:r>
            <a:r>
              <a:rPr lang="en-US" sz="1400" b="1" dirty="0" smtClean="0">
                <a:solidFill>
                  <a:schemeClr val="accent1"/>
                </a:solidFill>
              </a:rPr>
              <a:t>/</a:t>
            </a:r>
            <a:endParaRPr lang="en-US" sz="1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02937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87066619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55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4000" i="1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</a:p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6777" y="6382206"/>
            <a:ext cx="358840" cy="215444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400" b="1">
                <a:solidFill>
                  <a:schemeClr val="accent1"/>
                </a:solidFill>
              </a:defRPr>
            </a:lvl1pPr>
          </a:lstStyle>
          <a:p>
            <a:fld id="{9EE92F51-9D7A-4895-B642-F19EBC2F54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00038" y="6382206"/>
            <a:ext cx="556243" cy="215444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l"/>
            <a:r>
              <a:rPr lang="en-US" sz="1400" b="1" dirty="0" smtClean="0">
                <a:solidFill>
                  <a:schemeClr val="bg1">
                    <a:lumMod val="75000"/>
                  </a:schemeClr>
                </a:solidFill>
              </a:rPr>
              <a:t>SLIDE </a:t>
            </a:r>
            <a:r>
              <a:rPr lang="en-US" sz="1400" b="1" dirty="0" smtClean="0">
                <a:solidFill>
                  <a:schemeClr val="accent1"/>
                </a:solidFill>
              </a:rPr>
              <a:t>/</a:t>
            </a:r>
            <a:endParaRPr lang="en-US" sz="1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348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ffee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1735567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50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4000" i="1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</a:p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6777" y="6382206"/>
            <a:ext cx="358840" cy="215444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400" b="1">
                <a:solidFill>
                  <a:schemeClr val="accent1"/>
                </a:solidFill>
              </a:defRPr>
            </a:lvl1pPr>
          </a:lstStyle>
          <a:p>
            <a:fld id="{9EE92F51-9D7A-4895-B642-F19EBC2F54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00038" y="6382206"/>
            <a:ext cx="556243" cy="215444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l"/>
            <a:r>
              <a:rPr lang="en-US" sz="1400" b="1" dirty="0" smtClean="0">
                <a:solidFill>
                  <a:schemeClr val="bg1">
                    <a:lumMod val="75000"/>
                  </a:schemeClr>
                </a:solidFill>
              </a:rPr>
              <a:t>SLIDE </a:t>
            </a:r>
            <a:r>
              <a:rPr lang="en-US" sz="1400" b="1" dirty="0" smtClean="0">
                <a:solidFill>
                  <a:schemeClr val="accent1"/>
                </a:solidFill>
              </a:rPr>
              <a:t>/</a:t>
            </a:r>
            <a:endParaRPr lang="en-US" sz="1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456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3211463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80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7344229" y="0"/>
            <a:ext cx="4847770" cy="6858000"/>
          </a:xfrm>
          <a:prstGeom prst="rect">
            <a:avLst/>
          </a:pr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3200" i="1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</a:p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6777" y="6382206"/>
            <a:ext cx="358840" cy="215444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400" b="1">
                <a:solidFill>
                  <a:schemeClr val="accent1"/>
                </a:solidFill>
              </a:defRPr>
            </a:lvl1pPr>
          </a:lstStyle>
          <a:p>
            <a:fld id="{9EE92F51-9D7A-4895-B642-F19EBC2F54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0038" y="6382206"/>
            <a:ext cx="556243" cy="215444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l"/>
            <a:r>
              <a:rPr lang="en-US" sz="1400" b="1" dirty="0" smtClean="0">
                <a:solidFill>
                  <a:schemeClr val="bg1">
                    <a:lumMod val="75000"/>
                  </a:schemeClr>
                </a:solidFill>
              </a:rPr>
              <a:t>SLIDE </a:t>
            </a:r>
            <a:r>
              <a:rPr lang="en-US" sz="1400" b="1" dirty="0" smtClean="0">
                <a:solidFill>
                  <a:schemeClr val="accent1"/>
                </a:solidFill>
              </a:rPr>
              <a:t>/</a:t>
            </a:r>
            <a:endParaRPr lang="en-US" sz="1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6408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 you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anchor="ctr"/>
          <a:lstStyle>
            <a:lvl1pPr marL="0" indent="0" algn="ctr">
              <a:buNone/>
              <a:defRPr sz="4000" i="1" baseline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dirty="0" smtClean="0"/>
              <a:t>Click icon to add picture</a:t>
            </a:r>
          </a:p>
          <a:p>
            <a:endParaRPr lang="en-US" dirty="0"/>
          </a:p>
        </p:txBody>
      </p:sp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33962943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23" name="think-cell Slide" r:id="rId4" imgW="360" imgH="360" progId="">
                  <p:embed/>
                </p:oleObj>
              </mc:Choice>
              <mc:Fallback>
                <p:oleObj name="think-cell Slide" r:id="rId4" imgW="360" imgH="360" progId="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6777" y="6382206"/>
            <a:ext cx="358840" cy="215444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400" b="1">
                <a:solidFill>
                  <a:schemeClr val="accent1"/>
                </a:solidFill>
              </a:defRPr>
            </a:lvl1pPr>
          </a:lstStyle>
          <a:p>
            <a:fld id="{9EE92F51-9D7A-4895-B642-F19EBC2F540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300038" y="6382206"/>
            <a:ext cx="556243" cy="215444"/>
          </a:xfrm>
          <a:prstGeom prst="rect">
            <a:avLst/>
          </a:prstGeom>
          <a:noFill/>
          <a:ln w="285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rtlCol="0" anchor="ctr">
            <a:spAutoFit/>
          </a:bodyPr>
          <a:lstStyle/>
          <a:p>
            <a:pPr algn="l"/>
            <a:r>
              <a:rPr lang="en-US" sz="1400" b="1" dirty="0" smtClean="0">
                <a:solidFill>
                  <a:schemeClr val="bg1">
                    <a:lumMod val="75000"/>
                  </a:schemeClr>
                </a:solidFill>
              </a:rPr>
              <a:t>SLIDE </a:t>
            </a:r>
            <a:r>
              <a:rPr lang="en-US" sz="1400" b="1" dirty="0" smtClean="0">
                <a:solidFill>
                  <a:schemeClr val="accent1"/>
                </a:solidFill>
              </a:rPr>
              <a:t>/</a:t>
            </a:r>
            <a:endParaRPr lang="en-US" sz="1400" b="1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35446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extLst mod="1">
    <p:ext uri="{DCECCB84-F9BA-43D5-87BE-67443E8EF086}">
      <p15:sldGuideLst xmlns=""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 userDrawn="1">
            <p:custDataLst>
              <p:tags r:id="rId12"/>
            </p:custDataLst>
            <p:extLst>
              <p:ext uri="{D42A27DB-BD31-4B8C-83A1-F6EECF244321}">
                <p14:modId xmlns:p14="http://schemas.microsoft.com/office/powerpoint/2010/main" val="839084308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1" name="think-cell Slide" r:id="rId13" imgW="360" imgH="360" progId="">
                  <p:embed/>
                </p:oleObj>
              </mc:Choice>
              <mc:Fallback>
                <p:oleObj name="think-cell Slide" r:id="rId13" imgW="360" imgH="360" progId="">
                  <p:embed/>
                  <p:pic>
                    <p:nvPicPr>
                      <p:cNvPr id="0" name="Picture 7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49478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3" r:id="rId3"/>
    <p:sldLayoutId id="2147483666" r:id="rId4"/>
    <p:sldLayoutId id="2147483668" r:id="rId5"/>
    <p:sldLayoutId id="2147483664" r:id="rId6"/>
    <p:sldLayoutId id="2147483667" r:id="rId7"/>
    <p:sldLayoutId id="2147483665" r:id="rId8"/>
    <p:sldLayoutId id="2147483662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164" userDrawn="1">
          <p15:clr>
            <a:srgbClr val="F26B43"/>
          </p15:clr>
        </p15:guide>
        <p15:guide id="2" pos="189" userDrawn="1">
          <p15:clr>
            <a:srgbClr val="F26B43"/>
          </p15:clr>
        </p15:guide>
        <p15:guide id="3" orient="horz" pos="4156" userDrawn="1">
          <p15:clr>
            <a:srgbClr val="F26B43"/>
          </p15:clr>
        </p15:guide>
        <p15:guide id="4" pos="749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1.emf"/><Relationship Id="rId2" Type="http://schemas.openxmlformats.org/officeDocument/2006/relationships/tags" Target="../tags/tag1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11.bin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.xml"/><Relationship Id="rId9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.emf"/><Relationship Id="rId2" Type="http://schemas.openxmlformats.org/officeDocument/2006/relationships/tags" Target="../tags/tag21.xml"/><Relationship Id="rId1" Type="http://schemas.openxmlformats.org/officeDocument/2006/relationships/vmlDrawing" Target="../drawings/vmlDrawing20.vml"/><Relationship Id="rId6" Type="http://schemas.openxmlformats.org/officeDocument/2006/relationships/oleObject" Target="../embeddings/oleObject20.bin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0.xml"/><Relationship Id="rId9" Type="http://schemas.openxmlformats.org/officeDocument/2006/relationships/image" Target="../media/image30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.emf"/><Relationship Id="rId2" Type="http://schemas.openxmlformats.org/officeDocument/2006/relationships/tags" Target="../tags/tag22.xml"/><Relationship Id="rId1" Type="http://schemas.openxmlformats.org/officeDocument/2006/relationships/vmlDrawing" Target="../drawings/vmlDrawing21.v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.emf"/><Relationship Id="rId2" Type="http://schemas.openxmlformats.org/officeDocument/2006/relationships/tags" Target="../tags/tag23.xml"/><Relationship Id="rId1" Type="http://schemas.openxmlformats.org/officeDocument/2006/relationships/vmlDrawing" Target="../drawings/vmlDrawing22.vml"/><Relationship Id="rId6" Type="http://schemas.openxmlformats.org/officeDocument/2006/relationships/oleObject" Target="../embeddings/oleObject22.bin"/><Relationship Id="rId5" Type="http://schemas.openxmlformats.org/officeDocument/2006/relationships/image" Target="../media/image2.png"/><Relationship Id="rId10" Type="http://schemas.openxmlformats.org/officeDocument/2006/relationships/image" Target="../media/image34.png"/><Relationship Id="rId4" Type="http://schemas.openxmlformats.org/officeDocument/2006/relationships/notesSlide" Target="../notesSlides/notesSlide12.xml"/><Relationship Id="rId9" Type="http://schemas.openxmlformats.org/officeDocument/2006/relationships/image" Target="../media/image3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.emf"/><Relationship Id="rId2" Type="http://schemas.openxmlformats.org/officeDocument/2006/relationships/tags" Target="../tags/tag24.xml"/><Relationship Id="rId1" Type="http://schemas.openxmlformats.org/officeDocument/2006/relationships/vmlDrawing" Target="../drawings/vmlDrawing23.vml"/><Relationship Id="rId6" Type="http://schemas.openxmlformats.org/officeDocument/2006/relationships/oleObject" Target="../embeddings/oleObject23.bin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.emf"/><Relationship Id="rId2" Type="http://schemas.openxmlformats.org/officeDocument/2006/relationships/tags" Target="../tags/tag13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0.png"/><Relationship Id="rId18" Type="http://schemas.openxmlformats.org/officeDocument/2006/relationships/image" Target="../media/image14.png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1.emf"/><Relationship Id="rId12" Type="http://schemas.openxmlformats.org/officeDocument/2006/relationships/image" Target="../media/image9.png"/><Relationship Id="rId17" Type="http://schemas.openxmlformats.org/officeDocument/2006/relationships/image" Target="../media/image13.png"/><Relationship Id="rId2" Type="http://schemas.openxmlformats.org/officeDocument/2006/relationships/tags" Target="../tags/tag14.xml"/><Relationship Id="rId16" Type="http://schemas.openxmlformats.org/officeDocument/2006/relationships/image" Target="../media/image12.png"/><Relationship Id="rId1" Type="http://schemas.openxmlformats.org/officeDocument/2006/relationships/vmlDrawing" Target="../drawings/vmlDrawing13.vml"/><Relationship Id="rId6" Type="http://schemas.openxmlformats.org/officeDocument/2006/relationships/oleObject" Target="../embeddings/oleObject13.bin"/><Relationship Id="rId11" Type="http://schemas.openxmlformats.org/officeDocument/2006/relationships/image" Target="../media/image8.png"/><Relationship Id="rId5" Type="http://schemas.openxmlformats.org/officeDocument/2006/relationships/image" Target="../media/image5.png"/><Relationship Id="rId15" Type="http://schemas.microsoft.com/office/2007/relationships/hdphoto" Target="../media/hdphoto1.wdp"/><Relationship Id="rId10" Type="http://schemas.openxmlformats.org/officeDocument/2006/relationships/image" Target="../media/image7.png"/><Relationship Id="rId19" Type="http://schemas.openxmlformats.org/officeDocument/2006/relationships/image" Target="../media/image15.png"/><Relationship Id="rId4" Type="http://schemas.openxmlformats.org/officeDocument/2006/relationships/notesSlide" Target="../notesSlides/notesSlide3.xml"/><Relationship Id="rId9" Type="http://schemas.openxmlformats.org/officeDocument/2006/relationships/image" Target="../media/image2.png"/><Relationship Id="rId1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6.jpeg"/><Relationship Id="rId2" Type="http://schemas.openxmlformats.org/officeDocument/2006/relationships/tags" Target="../tags/tag15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.emf"/><Relationship Id="rId2" Type="http://schemas.openxmlformats.org/officeDocument/2006/relationships/tags" Target="../tags/tag16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5.xml"/><Relationship Id="rId9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.emf"/><Relationship Id="rId2" Type="http://schemas.openxmlformats.org/officeDocument/2006/relationships/tags" Target="../tags/tag17.xml"/><Relationship Id="rId1" Type="http://schemas.openxmlformats.org/officeDocument/2006/relationships/vmlDrawing" Target="../drawings/vmlDrawing16.vml"/><Relationship Id="rId6" Type="http://schemas.openxmlformats.org/officeDocument/2006/relationships/oleObject" Target="../embeddings/oleObject16.bin"/><Relationship Id="rId11" Type="http://schemas.openxmlformats.org/officeDocument/2006/relationships/image" Target="../media/image19.png"/><Relationship Id="rId5" Type="http://schemas.openxmlformats.org/officeDocument/2006/relationships/image" Target="../media/image2.png"/><Relationship Id="rId10" Type="http://schemas.openxmlformats.org/officeDocument/2006/relationships/image" Target="../media/image18.png"/><Relationship Id="rId4" Type="http://schemas.openxmlformats.org/officeDocument/2006/relationships/notesSlide" Target="../notesSlides/notesSlide6.xml"/><Relationship Id="rId9" Type="http://schemas.openxmlformats.org/officeDocument/2006/relationships/image" Target="../media/image1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.emf"/><Relationship Id="rId2" Type="http://schemas.openxmlformats.org/officeDocument/2006/relationships/tags" Target="../tags/tag18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2.png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.emf"/><Relationship Id="rId12" Type="http://schemas.openxmlformats.org/officeDocument/2006/relationships/image" Target="../media/image24.png"/><Relationship Id="rId2" Type="http://schemas.openxmlformats.org/officeDocument/2006/relationships/tags" Target="../tags/tag19.xml"/><Relationship Id="rId1" Type="http://schemas.openxmlformats.org/officeDocument/2006/relationships/vmlDrawing" Target="../drawings/vmlDrawing18.v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3.png"/><Relationship Id="rId5" Type="http://schemas.openxmlformats.org/officeDocument/2006/relationships/image" Target="../media/image2.png"/><Relationship Id="rId10" Type="http://schemas.openxmlformats.org/officeDocument/2006/relationships/image" Target="../media/image22.png"/><Relationship Id="rId4" Type="http://schemas.openxmlformats.org/officeDocument/2006/relationships/notesSlide" Target="../notesSlides/notesSlide8.xml"/><Relationship Id="rId9" Type="http://schemas.openxmlformats.org/officeDocument/2006/relationships/image" Target="../media/image2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1.emf"/><Relationship Id="rId2" Type="http://schemas.openxmlformats.org/officeDocument/2006/relationships/tags" Target="../tags/tag20.xml"/><Relationship Id="rId1" Type="http://schemas.openxmlformats.org/officeDocument/2006/relationships/vmlDrawing" Target="../drawings/vmlDrawing19.vml"/><Relationship Id="rId6" Type="http://schemas.openxmlformats.org/officeDocument/2006/relationships/oleObject" Target="../embeddings/oleObject19.bin"/><Relationship Id="rId5" Type="http://schemas.openxmlformats.org/officeDocument/2006/relationships/image" Target="../media/image2.png"/><Relationship Id="rId10" Type="http://schemas.openxmlformats.org/officeDocument/2006/relationships/image" Target="../media/image28.png"/><Relationship Id="rId4" Type="http://schemas.openxmlformats.org/officeDocument/2006/relationships/notesSlide" Target="../notesSlides/notesSlide9.xml"/><Relationship Id="rId9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113208033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93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7" name="Content Placeholder 15"/>
          <p:cNvSpPr txBox="1">
            <a:spLocks/>
          </p:cNvSpPr>
          <p:nvPr/>
        </p:nvSpPr>
        <p:spPr>
          <a:xfrm>
            <a:off x="8129507" y="6329319"/>
            <a:ext cx="3967160" cy="276999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lvl1pPr marL="0" indent="0" algn="l" defTabSz="848899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pl-PL" sz="1800" b="0" i="0" kern="1200" baseline="0" dirty="0" smtClean="0">
                <a:solidFill>
                  <a:schemeClr val="tx1">
                    <a:lumMod val="90000"/>
                    <a:lumOff val="10000"/>
                  </a:schemeClr>
                </a:solidFill>
                <a:uFillTx/>
                <a:latin typeface="Source Sans Pro Light" panose="020B0403030403020204" pitchFamily="34" charset="-18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solidFill>
                  <a:schemeClr val="tx1"/>
                </a:solidFill>
              </a:rPr>
              <a:t>Warsaw, 14/10/2016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62" name="Straight Connector 61"/>
          <p:cNvCxnSpPr/>
          <p:nvPr/>
        </p:nvCxnSpPr>
        <p:spPr>
          <a:xfrm>
            <a:off x="9339811" y="-22578"/>
            <a:ext cx="0" cy="6880578"/>
          </a:xfrm>
          <a:prstGeom prst="line">
            <a:avLst/>
          </a:prstGeom>
          <a:ln w="127000">
            <a:solidFill>
              <a:srgbClr val="86D6F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5087389" y="5142680"/>
            <a:ext cx="6751671" cy="1059653"/>
          </a:xfrm>
          <a:prstGeom prst="rect">
            <a:avLst/>
          </a:prstGeom>
          <a:solidFill>
            <a:srgbClr val="00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36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Никольская</a:t>
            </a:r>
            <a:r>
              <a:rPr lang="ru-RU" sz="28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r"/>
            <a:r>
              <a:rPr lang="ru-RU" sz="2800" b="1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Наталья Васильевна</a:t>
            </a:r>
            <a:endParaRPr lang="ru-RU" sz="2800" b="1" dirty="0">
              <a:solidFill>
                <a:schemeClr val="accent1">
                  <a:lumMod val="40000"/>
                  <a:lumOff val="6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87276" y="434339"/>
            <a:ext cx="5913523" cy="536067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Задачи органов исполнительной власти Республики Карелия и органов местного самоуправления по достижению показателей цифровой зрелости и цифровой экономики в сфере государственного управления, входящих в состав рейтинга Регионального руководителя цифровой трансформации Республики Карелия</a:t>
            </a:r>
          </a:p>
        </p:txBody>
      </p:sp>
      <p:pic>
        <p:nvPicPr>
          <p:cNvPr id="7" name="Рисунок 6"/>
          <p:cNvPicPr>
            <a:picLocks noGrp="1" noChangeAspect="1"/>
          </p:cNvPicPr>
          <p:nvPr>
            <p:ph type="pic" sz="quarter" idx="10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" r="10"/>
          <a:stretch>
            <a:fillRect/>
          </a:stretch>
        </p:blipFill>
        <p:spPr>
          <a:xfrm>
            <a:off x="0" y="-34822"/>
            <a:ext cx="12192000" cy="6905066"/>
          </a:xfrm>
          <a:blipFill dpi="0" rotWithShape="1">
            <a:blip r:embed="rId5">
              <a:alphaModFix amt="78000"/>
            </a:blip>
            <a:srcRect/>
            <a:stretch>
              <a:fillRect/>
            </a:stretch>
          </a:blipFill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701438" y="-34822"/>
            <a:ext cx="128935" cy="6999316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368339" y="4813653"/>
            <a:ext cx="6306149" cy="1777775"/>
          </a:xfrm>
          <a:prstGeom prst="rect">
            <a:avLst/>
          </a:prstGeom>
          <a:solidFill>
            <a:srgbClr val="308A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            </a:t>
            </a:r>
          </a:p>
          <a:p>
            <a:pPr algn="r"/>
            <a:r>
              <a:rPr lang="ru-RU" sz="4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Никольская     </a:t>
            </a: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r"/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Наталья Васильевна     </a:t>
            </a:r>
            <a:endParaRPr lang="ru-RU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endParaRPr lang="ru-RU" sz="1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ru-RU" sz="1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Заместитель </a:t>
            </a:r>
            <a:r>
              <a:rPr lang="ru-RU" sz="1400" b="1" i="1" dirty="0">
                <a:latin typeface="Calibri" panose="020F0502020204030204" pitchFamily="34" charset="0"/>
                <a:cs typeface="Calibri" panose="020F0502020204030204" pitchFamily="34" charset="0"/>
              </a:rPr>
              <a:t>Руководителя Администрации Главы Республики </a:t>
            </a:r>
            <a:r>
              <a:rPr lang="ru-RU" sz="1400" b="1" i="1" dirty="0" smtClean="0">
                <a:latin typeface="Calibri" panose="020F0502020204030204" pitchFamily="34" charset="0"/>
                <a:cs typeface="Calibri" panose="020F0502020204030204" pitchFamily="34" charset="0"/>
              </a:rPr>
              <a:t>Карелия, Начальник </a:t>
            </a:r>
            <a:r>
              <a:rPr lang="ru-RU" sz="1400" b="1" i="1" dirty="0">
                <a:latin typeface="Calibri" panose="020F0502020204030204" pitchFamily="34" charset="0"/>
                <a:cs typeface="Calibri" panose="020F0502020204030204" pitchFamily="34" charset="0"/>
              </a:rPr>
              <a:t>управления информатизации и защиты информации</a:t>
            </a:r>
          </a:p>
          <a:p>
            <a:pPr algn="r"/>
            <a:endParaRPr lang="ru-RU" sz="24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ru-RU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35562" y="270485"/>
            <a:ext cx="6738074" cy="5315667"/>
          </a:xfrm>
          <a:prstGeom prst="rect">
            <a:avLst/>
          </a:prstGeom>
          <a:solidFill>
            <a:schemeClr val="accent1">
              <a:lumMod val="20000"/>
              <a:lumOff val="80000"/>
              <a:alpha val="20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14936710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Placeholder 35"/>
          <p:cNvPicPr>
            <a:picLocks noGrp="1" noChangeAspect="1"/>
          </p:cNvPicPr>
          <p:nvPr>
            <p:ph type="pic" sz="quarter" idx="10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153" y="0"/>
            <a:ext cx="12192000" cy="6856641"/>
          </a:xfrm>
          <a:blipFill dpi="0" rotWithShape="1">
            <a:blip r:embed="rId5">
              <a:alphaModFix amt="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</p:pic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76984146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8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752969" y="1693594"/>
            <a:ext cx="3276600" cy="3067050"/>
          </a:xfrm>
          <a:prstGeom prst="rect">
            <a:avLst/>
          </a:prstGeom>
          <a:solidFill>
            <a:schemeClr val="accent1">
              <a:lumMod val="20000"/>
              <a:lumOff val="80000"/>
              <a:alpha val="8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МСЗУ, уровень удовлетворенности по которым </a:t>
            </a:r>
            <a:endParaRPr lang="ru-RU" sz="2400" b="1" dirty="0" smtClean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 </a:t>
            </a:r>
            <a:r>
              <a:rPr lang="ru-RU" sz="24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30.06.2023 </a:t>
            </a:r>
            <a:endParaRPr lang="ru-RU" sz="2400" b="1" dirty="0" smtClean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составил </a:t>
            </a:r>
          </a:p>
          <a:p>
            <a:pPr algn="ctr"/>
            <a:r>
              <a:rPr lang="ru-RU" sz="24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</a:t>
            </a:r>
            <a:r>
              <a:rPr lang="ru-RU" sz="24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 более баллов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-40313" y="0"/>
            <a:ext cx="8220075" cy="6858000"/>
          </a:xfrm>
          <a:prstGeom prst="rect">
            <a:avLst/>
          </a:prstGeom>
          <a:solidFill>
            <a:srgbClr val="86D6F2">
              <a:alpha val="64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62304" y="315634"/>
            <a:ext cx="415152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Министерство природных ресурсов и экологии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1153" y="522867"/>
            <a:ext cx="415152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Прием лесных </a:t>
            </a: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деклараций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4,6,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Выписка из лесного реестра </a:t>
            </a: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4,7,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Выдача охот билета </a:t>
            </a: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4,46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Выдача разрешения на добычу охотничьих ресурсов </a:t>
            </a: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4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276129" y="316943"/>
            <a:ext cx="3920524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r>
              <a:rPr lang="ru-RU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Министерство сельского и рыбного хозяйства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Прием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экзаменов ан право управления самоходными машинами </a:t>
            </a: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- 4,67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Государственная регистрация самоходных машин </a:t>
            </a: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- 5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Техническое обслуживание самоходных машин </a:t>
            </a: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endParaRPr lang="ru-RU" sz="1200" b="1" dirty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2304" y="1679647"/>
            <a:ext cx="425767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Министерство социальной защиты</a:t>
            </a:r>
            <a:endParaRPr lang="ru-RU" sz="1400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Присвоения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звания Ветеран труда </a:t>
            </a: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РФ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4,71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Выплаты при рождении третьего </a:t>
            </a: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ребенка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4,53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Присвоения звания Ветеран труда </a:t>
            </a: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РК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4,14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42716" y="2880505"/>
            <a:ext cx="3010568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Министерство здравоохранения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Зубопротезирование– 5</a:t>
            </a:r>
            <a:endParaRPr lang="ru-RU" sz="1200" b="1" dirty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325881" y="1667567"/>
            <a:ext cx="3914775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Министерство экономического развития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Лицензирование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деятельности по продаже алкогольной </a:t>
            </a: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продукции – 5</a:t>
            </a:r>
            <a:endParaRPr lang="ru-RU" sz="1200" b="1" dirty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332854" y="4034390"/>
            <a:ext cx="113784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20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ОМСУ</a:t>
            </a:r>
            <a:endParaRPr lang="ru-RU" sz="2000" b="1" dirty="0">
              <a:solidFill>
                <a:schemeClr val="accent1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2735752" y="4399863"/>
            <a:ext cx="233204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6699"/>
                </a:solidFill>
              </a:rPr>
              <a:t>Присвоение </a:t>
            </a:r>
            <a:r>
              <a:rPr lang="ru-RU" sz="1200" b="1" dirty="0" smtClean="0">
                <a:solidFill>
                  <a:srgbClr val="006699"/>
                </a:solidFill>
              </a:rPr>
              <a:t>адреса – </a:t>
            </a:r>
            <a:r>
              <a:rPr lang="ru-RU" sz="1200" b="1" dirty="0">
                <a:solidFill>
                  <a:srgbClr val="006699"/>
                </a:solidFill>
              </a:rPr>
              <a:t>4,63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381053" y="2852881"/>
            <a:ext cx="3492199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q"/>
            </a:pPr>
            <a:r>
              <a:rPr lang="ru-RU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Гос комитет по строительному, жилищному и дорожному надзору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Лицензирование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деятельности по управлению многоквартирными домами </a:t>
            </a: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4,78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472229" y="5740647"/>
            <a:ext cx="2351541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Министерство культуры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Выдача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архивных </a:t>
            </a: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справок–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4633314" y="5700536"/>
            <a:ext cx="2925372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ru-RU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Министерство строительства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Уведомление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 планируемом </a:t>
            </a: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строительстве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4,07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Уведомление об окончании </a:t>
            </a:r>
            <a:r>
              <a:rPr lang="ru-RU" sz="1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строительства– </a:t>
            </a:r>
            <a:r>
              <a: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4,17</a:t>
            </a:r>
          </a:p>
          <a:p>
            <a:endParaRPr lang="ru-RU" sz="1200" b="1" dirty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048000" y="3105835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ru-RU" dirty="0"/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5602528" y="5095953"/>
            <a:ext cx="749450" cy="529191"/>
          </a:xfrm>
          <a:prstGeom prst="straightConnector1">
            <a:avLst/>
          </a:prstGeom>
          <a:ln w="76200">
            <a:solidFill>
              <a:schemeClr val="accent1">
                <a:lumMod val="20000"/>
                <a:lumOff val="8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Рисунок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5971196">
            <a:off x="1229472" y="5017311"/>
            <a:ext cx="902286" cy="883997"/>
          </a:xfrm>
          <a:prstGeom prst="rect">
            <a:avLst/>
          </a:prstGeom>
        </p:spPr>
      </p:pic>
      <p:sp>
        <p:nvSpPr>
          <p:cNvPr id="23" name="Крест 22"/>
          <p:cNvSpPr/>
          <p:nvPr/>
        </p:nvSpPr>
        <p:spPr>
          <a:xfrm>
            <a:off x="2367522" y="4739489"/>
            <a:ext cx="323990" cy="337527"/>
          </a:xfrm>
          <a:prstGeom prst="plus">
            <a:avLst>
              <a:gd name="adj" fmla="val 42193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4" name="Рисунок 2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23795" y="4760644"/>
            <a:ext cx="323116" cy="335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506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Placeholder 35"/>
          <p:cNvPicPr>
            <a:picLocks noGrp="1" noChangeAspect="1"/>
          </p:cNvPicPr>
          <p:nvPr>
            <p:ph type="pic" sz="quarter" idx="10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6641"/>
          </a:xfrm>
          <a:blipFill dpi="0" rotWithShape="1">
            <a:blip r:embed="rId5">
              <a:alphaModFix amt="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</p:pic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76984146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2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409574" y="161925"/>
            <a:ext cx="5057776" cy="1266825"/>
          </a:xfrm>
          <a:prstGeom prst="rect">
            <a:avLst/>
          </a:prstGeom>
          <a:gradFill>
            <a:gsLst>
              <a:gs pos="24000">
                <a:srgbClr val="BB5045">
                  <a:tint val="66000"/>
                  <a:satMod val="160000"/>
                </a:srgbClr>
              </a:gs>
              <a:gs pos="73000">
                <a:srgbClr val="BB5045">
                  <a:tint val="44500"/>
                  <a:satMod val="160000"/>
                </a:srgbClr>
              </a:gs>
              <a:gs pos="100000">
                <a:srgbClr val="BB5045">
                  <a:tint val="23500"/>
                  <a:satMod val="160000"/>
                </a:srgbClr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МСЗУ, уровень удовлетворенности по которым на 30.06.2023 составил </a:t>
            </a:r>
            <a:r>
              <a:rPr lang="ru-RU" b="1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менее </a:t>
            </a:r>
            <a:r>
              <a:rPr lang="ru-RU" b="1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 </a:t>
            </a:r>
            <a:r>
              <a:rPr lang="ru-RU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баллов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740849" y="1854753"/>
            <a:ext cx="8281988" cy="4801314"/>
          </a:xfrm>
          <a:prstGeom prst="rect">
            <a:avLst/>
          </a:prstGeom>
          <a:solidFill>
            <a:srgbClr val="86D6F2">
              <a:alpha val="78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887054" y="1900470"/>
            <a:ext cx="8052626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Перераспределение </a:t>
            </a:r>
            <a:r>
              <a:rPr lang="ru-RU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земель – 1 балл</a:t>
            </a:r>
          </a:p>
          <a:p>
            <a:endParaRPr lang="ru-RU" sz="1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Предварительное согласование предоставления земельного </a:t>
            </a:r>
            <a:r>
              <a:rPr lang="ru-RU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участка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– 2,09 </a:t>
            </a:r>
            <a:r>
              <a:rPr lang="ru-RU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балла</a:t>
            </a:r>
            <a:endParaRPr lang="ru-RU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Учет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граждан, нуждающихся в жилых </a:t>
            </a:r>
            <a:r>
              <a:rPr lang="ru-RU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помещениях– 2 балла</a:t>
            </a:r>
            <a:endParaRPr lang="ru-RU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1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Приватизация муниципального имущества (ОМСУ) – </a:t>
            </a:r>
            <a:r>
              <a:rPr lang="ru-RU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2,67 балла</a:t>
            </a:r>
            <a:endParaRPr lang="ru-RU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1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sz="1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Учет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граждан, имеющих право на предоставление земельных участков в собственность </a:t>
            </a:r>
            <a:r>
              <a:rPr lang="ru-RU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бесплатно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2,04 балла</a:t>
            </a:r>
          </a:p>
          <a:p>
            <a:endParaRPr lang="ru-RU" sz="1600" b="1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>
              <a:buFontTx/>
              <a:buChar char="-"/>
            </a:pPr>
            <a:endParaRPr lang="ru-RU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Выдача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регионального материнского </a:t>
            </a:r>
            <a:r>
              <a:rPr lang="ru-RU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капитала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2,5 балла</a:t>
            </a:r>
          </a:p>
          <a:p>
            <a:endParaRPr lang="ru-RU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ru-RU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Оказание </a:t>
            </a:r>
            <a:r>
              <a:rPr lang="ru-RU" sz="1600" b="1" dirty="0">
                <a:latin typeface="Calibri" panose="020F0502020204030204" pitchFamily="34" charset="0"/>
                <a:cs typeface="Calibri" panose="020F0502020204030204" pitchFamily="34" charset="0"/>
              </a:rPr>
              <a:t>государственной социальной помощи отдельным категориям </a:t>
            </a:r>
            <a:r>
              <a:rPr lang="ru-RU" sz="16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граждан – 1,67балла</a:t>
            </a:r>
            <a:endParaRPr lang="ru-RU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ru-RU" dirty="0"/>
          </a:p>
        </p:txBody>
      </p:sp>
      <p:sp>
        <p:nvSpPr>
          <p:cNvPr id="8" name="Пятиугольник 7"/>
          <p:cNvSpPr/>
          <p:nvPr/>
        </p:nvSpPr>
        <p:spPr>
          <a:xfrm>
            <a:off x="359661" y="1882174"/>
            <a:ext cx="3305175" cy="1433616"/>
          </a:xfrm>
          <a:prstGeom prst="homePlate">
            <a:avLst/>
          </a:prstGeom>
          <a:solidFill>
            <a:srgbClr val="C00000">
              <a:alpha val="4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6239" y="3534489"/>
            <a:ext cx="3304318" cy="781114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6531" y="4561724"/>
            <a:ext cx="3304318" cy="1000189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6531" y="5883088"/>
            <a:ext cx="3304318" cy="706058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214313" y="1854753"/>
            <a:ext cx="310515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86D6F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Министерство имущественных и земельных отношений </a:t>
            </a:r>
            <a:endParaRPr lang="ru-RU" b="1" dirty="0" smtClean="0">
              <a:solidFill>
                <a:srgbClr val="86D6F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 smtClean="0">
                <a:solidFill>
                  <a:srgbClr val="86D6F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b="1" dirty="0">
                <a:solidFill>
                  <a:srgbClr val="86D6F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+ </a:t>
            </a:r>
            <a:endParaRPr lang="ru-RU" b="1" dirty="0" smtClean="0">
              <a:solidFill>
                <a:srgbClr val="86D6F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 smtClean="0">
                <a:solidFill>
                  <a:srgbClr val="86D6F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ОМСУ</a:t>
            </a:r>
          </a:p>
          <a:p>
            <a:pPr algn="ctr"/>
            <a:endParaRPr lang="ru-RU" b="1" dirty="0" smtClean="0">
              <a:solidFill>
                <a:srgbClr val="86D6F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ru-RU" b="1" dirty="0" smtClean="0">
              <a:solidFill>
                <a:srgbClr val="86D6F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 smtClean="0">
                <a:solidFill>
                  <a:srgbClr val="86D6F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ОМСУ</a:t>
            </a:r>
          </a:p>
          <a:p>
            <a:pPr algn="ctr"/>
            <a:r>
              <a:rPr lang="ru-RU" b="1" dirty="0" smtClean="0">
                <a:solidFill>
                  <a:srgbClr val="86D6F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algn="ctr"/>
            <a:endParaRPr lang="ru-RU" b="1" dirty="0">
              <a:solidFill>
                <a:srgbClr val="86D6F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>
                <a:solidFill>
                  <a:srgbClr val="86D6F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Министерство имущественных и земельных </a:t>
            </a:r>
            <a:r>
              <a:rPr lang="ru-RU" b="1" dirty="0" smtClean="0">
                <a:solidFill>
                  <a:srgbClr val="86D6F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отношений</a:t>
            </a:r>
          </a:p>
          <a:p>
            <a:pPr algn="ctr"/>
            <a:r>
              <a:rPr lang="ru-RU" b="1" dirty="0" smtClean="0">
                <a:solidFill>
                  <a:srgbClr val="86D6F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algn="ctr"/>
            <a:endParaRPr lang="ru-RU" b="1" dirty="0">
              <a:solidFill>
                <a:srgbClr val="86D6F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>
                <a:solidFill>
                  <a:srgbClr val="86D6F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Министерство социальной защиты</a:t>
            </a:r>
            <a:endParaRPr lang="ru-RU" b="1" dirty="0" smtClean="0">
              <a:solidFill>
                <a:srgbClr val="86D6F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588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Placeholder 35"/>
          <p:cNvPicPr>
            <a:picLocks noGrp="1" noChangeAspect="1"/>
          </p:cNvPicPr>
          <p:nvPr>
            <p:ph type="pic" sz="quarter" idx="10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9"/>
            <a:ext cx="12192000" cy="6856641"/>
          </a:xfrm>
          <a:blipFill dpi="0" rotWithShape="1">
            <a:blip r:embed="rId5">
              <a:alphaModFix amt="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</p:pic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76984146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8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ятиугольник 2"/>
          <p:cNvSpPr/>
          <p:nvPr/>
        </p:nvSpPr>
        <p:spPr>
          <a:xfrm rot="16200000">
            <a:off x="3893310" y="2413826"/>
            <a:ext cx="4405377" cy="3310967"/>
          </a:xfrm>
          <a:prstGeom prst="homePlate">
            <a:avLst/>
          </a:prstGeom>
          <a:solidFill>
            <a:schemeClr val="accent1">
              <a:lumMod val="20000"/>
              <a:lumOff val="80000"/>
              <a:alpha val="7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2061" y="794069"/>
            <a:ext cx="3210627" cy="547792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69310" y="1309667"/>
            <a:ext cx="3404862" cy="4962331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563080" y="2957029"/>
            <a:ext cx="29337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Обеспечение </a:t>
            </a:r>
            <a:r>
              <a:rPr lang="ru-RU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 постоянной основе </a:t>
            </a:r>
            <a:r>
              <a:rPr lang="ru-RU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проведения </a:t>
            </a:r>
            <a:r>
              <a:rPr lang="ru-RU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мероприятий, направленных на популяризацию предоставления государственных, муниципальных услуг в электронном </a:t>
            </a:r>
            <a:r>
              <a:rPr lang="ru-RU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виде</a:t>
            </a:r>
            <a:endParaRPr lang="ru-RU" dirty="0">
              <a:solidFill>
                <a:schemeClr val="accent1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907861" y="2499648"/>
            <a:ext cx="2819026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6699"/>
                </a:solidFill>
              </a:rPr>
              <a:t>Предоставление МСЗУ, заявления по которым поступили через ЕПГУ, в сроки, указанные на Едином портале государственных и муниципальных услуг (функций) (ЕПГУ), на Платформе государственных сервисов (ПГС)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833936" y="3273017"/>
            <a:ext cx="252412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rgbClr val="006699"/>
                </a:solidFill>
              </a:rPr>
              <a:t>Соблюдение оснований для отказа в предоставлении услуг, в приеме документов по заявлениям на получение МСЗУ, поданным через </a:t>
            </a:r>
            <a:r>
              <a:rPr lang="ru-RU" dirty="0" smtClean="0">
                <a:solidFill>
                  <a:srgbClr val="006699"/>
                </a:solidFill>
              </a:rPr>
              <a:t>ЕПГУ</a:t>
            </a:r>
            <a:endParaRPr lang="ru-RU" dirty="0">
              <a:solidFill>
                <a:srgbClr val="006699"/>
              </a:solidFill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09459" y="107269"/>
            <a:ext cx="11906079" cy="6644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115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Placeholder 35"/>
          <p:cNvPicPr>
            <a:picLocks noGrp="1" noChangeAspect="1"/>
          </p:cNvPicPr>
          <p:nvPr>
            <p:ph type="pic" sz="quarter" idx="10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6641"/>
          </a:xfrm>
          <a:blipFill dpi="0" rotWithShape="1">
            <a:blip r:embed="rId5">
              <a:alphaModFix amt="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</p:pic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76984146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1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0" y="0"/>
            <a:ext cx="7498081" cy="2643447"/>
          </a:xfrm>
          <a:prstGeom prst="rect">
            <a:avLst/>
          </a:prstGeom>
          <a:solidFill>
            <a:srgbClr val="86D6F2">
              <a:alpha val="5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Сложнее всего </a:t>
            </a:r>
            <a:r>
              <a:rPr lang="ru-RU" sz="3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начать </a:t>
            </a:r>
            <a:r>
              <a:rPr lang="ru-RU" sz="3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действовать, </a:t>
            </a:r>
            <a:endParaRPr lang="ru-RU" sz="3200" b="1" dirty="0" smtClean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3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все </a:t>
            </a:r>
            <a:r>
              <a:rPr lang="ru-RU" sz="3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остальное </a:t>
            </a:r>
            <a:r>
              <a:rPr lang="ru-RU" sz="3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зависит </a:t>
            </a:r>
            <a:r>
              <a:rPr lang="ru-RU" sz="3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 </a:t>
            </a:r>
            <a:r>
              <a:rPr lang="ru-RU" sz="3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упорства.</a:t>
            </a:r>
          </a:p>
          <a:p>
            <a:pPr algn="ctr"/>
            <a:endParaRPr lang="ru-RU" sz="3200" dirty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ru-RU" sz="2400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Амелия Эрхарт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257376" y="4224006"/>
            <a:ext cx="64487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006699"/>
                </a:solidFill>
              </a:rPr>
              <a:t>Спасибо за внимание!</a:t>
            </a:r>
            <a:endParaRPr lang="ru-RU" sz="4400" b="1" dirty="0">
              <a:solidFill>
                <a:srgbClr val="00669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0213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Placeholder 35"/>
          <p:cNvPicPr>
            <a:picLocks noGrp="1" noChangeAspect="1"/>
          </p:cNvPicPr>
          <p:nvPr>
            <p:ph type="pic" sz="quarter" idx="10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9"/>
            <a:ext cx="12192000" cy="6856641"/>
          </a:xfrm>
          <a:blipFill dpi="0" rotWithShape="1">
            <a:blip r:embed="rId5">
              <a:alphaModFix amt="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</p:pic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76984146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79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97933" y="1058333"/>
            <a:ext cx="6832601" cy="5024966"/>
          </a:xfrm>
          <a:prstGeom prst="rect">
            <a:avLst/>
          </a:prstGeom>
          <a:solidFill>
            <a:schemeClr val="accent1">
              <a:lumMod val="20000"/>
              <a:lumOff val="80000"/>
              <a:alpha val="78000"/>
            </a:schemeClr>
          </a:solidFill>
          <a:ln w="127000">
            <a:solidFill>
              <a:srgbClr val="86D6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ru-RU" sz="20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Рейтинг </a:t>
            </a:r>
            <a:r>
              <a:rPr lang="ru-RU" sz="20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РРЦТ - оценка эффективности и результативности заместителей высших должностных лиц (руководителей высших органов исполнительной власти) субъектов Российской Федерации, ответственных за цифровую трансформацию (РРЦТ) </a:t>
            </a:r>
            <a:endParaRPr lang="ru-RU" sz="2000" b="1" dirty="0" smtClean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endParaRPr lang="ru-RU" sz="2000" b="1" dirty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осуществляется </a:t>
            </a: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Минцифры России в соответствии с</a:t>
            </a:r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Указ Президента РФ от 21.07.2020 № 474 "О национальных целях развития Российской Федерации на период до 2030 года"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Указ Президента РФ от 04.02.2021 № 68 "Об оценке эффективности деятельности высших должностных лиц субъектов Российской Федерации и деятельности исполнительных органов субъектов Российской Федерации"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ru-RU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пункты 1.1. и 3 перечня поручений Заместителя Председателя Правительства Российской Федерации Д.Н. Чернышенко от 10.03.2023 № </a:t>
            </a:r>
            <a:r>
              <a:rPr lang="ru-RU" sz="16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ДЧ-П10-3257</a:t>
            </a:r>
          </a:p>
        </p:txBody>
      </p:sp>
    </p:spTree>
    <p:extLst>
      <p:ext uri="{BB962C8B-B14F-4D97-AF65-F5344CB8AC3E}">
        <p14:creationId xmlns:p14="http://schemas.microsoft.com/office/powerpoint/2010/main" val="3147938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Рисунок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877" y="4333333"/>
            <a:ext cx="2822693" cy="1225402"/>
          </a:xfrm>
          <a:prstGeom prst="rect">
            <a:avLst/>
          </a:prstGeom>
        </p:spPr>
      </p:pic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1534549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5113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Placeholder 14"/>
          <p:cNvPicPr>
            <a:picLocks noGrp="1" noChangeAspect="1"/>
          </p:cNvPicPr>
          <p:nvPr>
            <p:ph type="pic" sz="quarter" idx="10"/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813" b="7813"/>
          <a:stretch>
            <a:fillRect/>
          </a:stretch>
        </p:blipFill>
        <p:spPr/>
      </p:pic>
      <p:sp>
        <p:nvSpPr>
          <p:cNvPr id="10" name="Rectangle 9"/>
          <p:cNvSpPr/>
          <p:nvPr/>
        </p:nvSpPr>
        <p:spPr>
          <a:xfrm>
            <a:off x="0" y="0"/>
            <a:ext cx="12192000" cy="6866550"/>
          </a:xfrm>
          <a:prstGeom prst="rect">
            <a:avLst/>
          </a:prstGeom>
          <a:blipFill dpi="0" rotWithShape="1"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0" name="Content Placeholder 15"/>
          <p:cNvSpPr txBox="1">
            <a:spLocks/>
          </p:cNvSpPr>
          <p:nvPr/>
        </p:nvSpPr>
        <p:spPr>
          <a:xfrm>
            <a:off x="300038" y="858776"/>
            <a:ext cx="3165651" cy="419704"/>
          </a:xfrm>
          <a:prstGeom prst="rect">
            <a:avLst/>
          </a:prstGeom>
        </p:spPr>
        <p:txBody>
          <a:bodyPr lIns="0" tIns="0" rIns="0" bIns="0">
            <a:normAutofit lnSpcReduction="10000"/>
          </a:bodyPr>
          <a:lstStyle>
            <a:lvl1pPr marL="0" indent="0" algn="l" defTabSz="848899" rtl="0" eaLnBrk="1" latinLnBrk="0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  <a:defRPr lang="pl-PL" sz="2800" b="0" i="0" kern="1200" spc="-30" baseline="0" dirty="0" smtClean="0">
                <a:solidFill>
                  <a:schemeClr val="tx1"/>
                </a:solidFill>
                <a:uFillTx/>
                <a:latin typeface="Source Sans Pro Light" panose="020B0403030403020204" pitchFamily="34" charset="-18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i="1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6" name="Rectangle 21"/>
          <p:cNvSpPr/>
          <p:nvPr/>
        </p:nvSpPr>
        <p:spPr>
          <a:xfrm flipH="1">
            <a:off x="3486907" y="861226"/>
            <a:ext cx="2617882" cy="1222953"/>
          </a:xfrm>
          <a:prstGeom prst="rect">
            <a:avLst/>
          </a:prstGeom>
          <a:solidFill>
            <a:srgbClr val="006699">
              <a:alpha val="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300">
              <a:solidFill>
                <a:schemeClr val="tx1">
                  <a:alpha val="81000"/>
                </a:schemeClr>
              </a:solidFill>
            </a:endParaRPr>
          </a:p>
        </p:txBody>
      </p:sp>
      <p:pic>
        <p:nvPicPr>
          <p:cNvPr id="69" name="Рисунок 6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629387" y="2509246"/>
            <a:ext cx="2749088" cy="1353429"/>
          </a:xfrm>
          <a:prstGeom prst="rect">
            <a:avLst/>
          </a:prstGeom>
        </p:spPr>
      </p:pic>
      <p:grpSp>
        <p:nvGrpSpPr>
          <p:cNvPr id="72" name="Группа 71"/>
          <p:cNvGrpSpPr/>
          <p:nvPr/>
        </p:nvGrpSpPr>
        <p:grpSpPr>
          <a:xfrm>
            <a:off x="582238" y="1278480"/>
            <a:ext cx="10804706" cy="5347362"/>
            <a:chOff x="584117" y="853412"/>
            <a:chExt cx="10804706" cy="5347362"/>
          </a:xfrm>
        </p:grpSpPr>
        <p:sp>
          <p:nvSpPr>
            <p:cNvPr id="30" name="Rectangle 26"/>
            <p:cNvSpPr/>
            <p:nvPr/>
          </p:nvSpPr>
          <p:spPr>
            <a:xfrm flipH="1">
              <a:off x="584117" y="861226"/>
              <a:ext cx="2886848" cy="1222953"/>
            </a:xfrm>
            <a:prstGeom prst="rect">
              <a:avLst/>
            </a:prstGeom>
            <a:solidFill>
              <a:schemeClr val="accent1">
                <a:lumMod val="20000"/>
                <a:lumOff val="80000"/>
                <a:alpha val="85000"/>
              </a:schemeClr>
            </a:solidFill>
            <a:ln w="38100" cap="rnd" cmpd="sng" algn="ctr">
              <a:noFill/>
              <a:prstDash val="solid"/>
            </a:ln>
            <a:effectLst/>
          </p:spPr>
          <p:txBody>
            <a:bodyPr rtlCol="0" anchor="ctr"/>
            <a:lstStyle/>
            <a:p>
              <a:pPr algn="ctr" defTabSz="457200"/>
              <a:endParaRPr lang="ru-RU" sz="1400" kern="0" dirty="0">
                <a:solidFill>
                  <a:prstClr val="white"/>
                </a:solidFill>
                <a:latin typeface="Century Gothic" panose="020B0502020202020204"/>
              </a:endParaRPr>
            </a:p>
          </p:txBody>
        </p:sp>
        <p:pic>
          <p:nvPicPr>
            <p:cNvPr id="32" name="Рисунок 31"/>
            <p:cNvPicPr>
              <a:picLocks noChangeAspect="1"/>
            </p:cNvPicPr>
            <p:nvPr/>
          </p:nvPicPr>
          <p:blipFill>
            <a:blip r:embed="rId11"/>
            <a:stretch>
              <a:fillRect/>
            </a:stretch>
          </p:blipFill>
          <p:spPr>
            <a:xfrm>
              <a:off x="8635000" y="858776"/>
              <a:ext cx="2745354" cy="1225402"/>
            </a:xfrm>
            <a:prstGeom prst="rect">
              <a:avLst/>
            </a:prstGeom>
            <a:solidFill>
              <a:srgbClr val="006699"/>
            </a:solidFill>
          </p:spPr>
        </p:pic>
        <p:pic>
          <p:nvPicPr>
            <p:cNvPr id="33" name="Рисунок 32"/>
            <p:cNvPicPr>
              <a:picLocks noChangeAspect="1"/>
            </p:cNvPicPr>
            <p:nvPr/>
          </p:nvPicPr>
          <p:blipFill>
            <a:blip r:embed="rId12"/>
            <a:stretch>
              <a:fillRect/>
            </a:stretch>
          </p:blipFill>
          <p:spPr>
            <a:xfrm>
              <a:off x="5985461" y="858777"/>
              <a:ext cx="2650539" cy="1225402"/>
            </a:xfrm>
            <a:prstGeom prst="rect">
              <a:avLst/>
            </a:prstGeom>
            <a:solidFill>
              <a:schemeClr val="bg1">
                <a:alpha val="40000"/>
              </a:schemeClr>
            </a:solidFill>
          </p:spPr>
        </p:pic>
        <p:pic>
          <p:nvPicPr>
            <p:cNvPr id="6" name="Рисунок 5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6064485" y="3422932"/>
              <a:ext cx="2584416" cy="1534105"/>
            </a:xfrm>
            <a:prstGeom prst="rect">
              <a:avLst/>
            </a:prstGeom>
          </p:spPr>
        </p:pic>
        <p:pic>
          <p:nvPicPr>
            <p:cNvPr id="7" name="Рисунок 6"/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3282097" y="4852746"/>
              <a:ext cx="2828789" cy="1347333"/>
            </a:xfrm>
            <a:prstGeom prst="rect">
              <a:avLst/>
            </a:prstGeom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14">
              <a:grayscl/>
              <a:extLst>
                <a:ext uri="{BEBA8EAE-BF5A-486C-A8C5-ECC9F3942E4B}">
                  <a14:imgProps xmlns:a14="http://schemas.microsoft.com/office/drawing/2010/main">
                    <a14:imgLayer r:embed="rId15">
                      <a14:imgEffect>
                        <a14:saturation sat="2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593468" y="3393140"/>
              <a:ext cx="2893441" cy="1563897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586877" y="2078056"/>
              <a:ext cx="2904485" cy="1349166"/>
            </a:xfrm>
            <a:prstGeom prst="rect">
              <a:avLst/>
            </a:prstGeom>
            <a:solidFill>
              <a:srgbClr val="86D6F2">
                <a:alpha val="57000"/>
              </a:srgbClr>
            </a:solidFill>
          </p:spPr>
        </p:pic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3459974" y="3416984"/>
              <a:ext cx="2644816" cy="1545418"/>
            </a:xfrm>
            <a:prstGeom prst="rect">
              <a:avLst/>
            </a:prstGeom>
          </p:spPr>
        </p:pic>
        <p:pic>
          <p:nvPicPr>
            <p:cNvPr id="14" name="Рисунок 13"/>
            <p:cNvPicPr>
              <a:picLocks noChangeAspect="1"/>
            </p:cNvPicPr>
            <p:nvPr/>
          </p:nvPicPr>
          <p:blipFill>
            <a:blip r:embed="rId16"/>
            <a:stretch>
              <a:fillRect/>
            </a:stretch>
          </p:blipFill>
          <p:spPr>
            <a:xfrm>
              <a:off x="6097480" y="4957057"/>
              <a:ext cx="2540376" cy="1243021"/>
            </a:xfrm>
            <a:prstGeom prst="rect">
              <a:avLst/>
            </a:prstGeom>
          </p:spPr>
        </p:pic>
        <p:pic>
          <p:nvPicPr>
            <p:cNvPr id="16" name="Рисунок 1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93468" y="4957037"/>
              <a:ext cx="2903990" cy="1243042"/>
            </a:xfrm>
            <a:prstGeom prst="rect">
              <a:avLst/>
            </a:prstGeom>
          </p:spPr>
        </p:pic>
        <p:pic>
          <p:nvPicPr>
            <p:cNvPr id="19" name="Рисунок 18"/>
            <p:cNvPicPr>
              <a:picLocks noChangeAspect="1"/>
            </p:cNvPicPr>
            <p:nvPr/>
          </p:nvPicPr>
          <p:blipFill>
            <a:blip r:embed="rId17"/>
            <a:stretch>
              <a:fillRect/>
            </a:stretch>
          </p:blipFill>
          <p:spPr>
            <a:xfrm>
              <a:off x="8635000" y="3426648"/>
              <a:ext cx="2753823" cy="1536325"/>
            </a:xfrm>
            <a:prstGeom prst="rect">
              <a:avLst/>
            </a:prstGeom>
            <a:pattFill prst="pct5">
              <a:fgClr>
                <a:srgbClr val="006699"/>
              </a:fgClr>
              <a:bgClr>
                <a:schemeClr val="bg1"/>
              </a:bgClr>
            </a:pattFill>
          </p:spPr>
        </p:pic>
        <p:pic>
          <p:nvPicPr>
            <p:cNvPr id="20" name="Рисунок 19"/>
            <p:cNvPicPr>
              <a:picLocks noChangeAspect="1"/>
            </p:cNvPicPr>
            <p:nvPr/>
          </p:nvPicPr>
          <p:blipFill>
            <a:blip r:embed="rId18"/>
            <a:stretch>
              <a:fillRect/>
            </a:stretch>
          </p:blipFill>
          <p:spPr>
            <a:xfrm>
              <a:off x="8628903" y="4957037"/>
              <a:ext cx="2758041" cy="1243737"/>
            </a:xfrm>
            <a:prstGeom prst="rect">
              <a:avLst/>
            </a:prstGeom>
            <a:solidFill>
              <a:srgbClr val="006699">
                <a:alpha val="33000"/>
              </a:srgbClr>
            </a:solidFill>
          </p:spPr>
        </p:pic>
        <p:pic>
          <p:nvPicPr>
            <p:cNvPr id="24" name="Рисунок 23"/>
            <p:cNvPicPr>
              <a:picLocks noChangeAspect="1"/>
            </p:cNvPicPr>
            <p:nvPr/>
          </p:nvPicPr>
          <p:blipFill>
            <a:blip r:embed="rId19"/>
            <a:stretch>
              <a:fillRect/>
            </a:stretch>
          </p:blipFill>
          <p:spPr>
            <a:xfrm>
              <a:off x="3488268" y="853412"/>
              <a:ext cx="2640058" cy="1230766"/>
            </a:xfrm>
            <a:prstGeom prst="rect">
              <a:avLst/>
            </a:prstGeom>
            <a:solidFill>
              <a:schemeClr val="bg1">
                <a:lumMod val="95000"/>
                <a:alpha val="47000"/>
              </a:schemeClr>
            </a:solidFill>
          </p:spPr>
        </p:pic>
        <p:sp>
          <p:nvSpPr>
            <p:cNvPr id="35" name="Прямоугольник 34"/>
            <p:cNvSpPr/>
            <p:nvPr/>
          </p:nvSpPr>
          <p:spPr>
            <a:xfrm>
              <a:off x="4106117" y="1311936"/>
              <a:ext cx="1075679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400" b="1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Госпаблики</a:t>
              </a:r>
            </a:p>
          </p:txBody>
        </p:sp>
        <p:sp>
          <p:nvSpPr>
            <p:cNvPr id="36" name="Прямоугольник 35"/>
            <p:cNvSpPr/>
            <p:nvPr/>
          </p:nvSpPr>
          <p:spPr>
            <a:xfrm>
              <a:off x="995789" y="2442719"/>
              <a:ext cx="204966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b="1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Доля выданных в МФЦ </a:t>
              </a:r>
              <a:endParaRPr lang="ru-RU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ru-RU" sz="14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СЗН </a:t>
              </a:r>
              <a:r>
                <a:rPr lang="ru-RU" sz="1400" b="1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документов</a:t>
              </a:r>
            </a:p>
          </p:txBody>
        </p:sp>
        <p:sp>
          <p:nvSpPr>
            <p:cNvPr id="37" name="Прямоугольник 36"/>
            <p:cNvSpPr/>
            <p:nvPr/>
          </p:nvSpPr>
          <p:spPr>
            <a:xfrm>
              <a:off x="1074011" y="1339799"/>
              <a:ext cx="1418017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400" b="1" dirty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Внедрение ПОС</a:t>
              </a:r>
            </a:p>
          </p:txBody>
        </p:sp>
        <p:sp>
          <p:nvSpPr>
            <p:cNvPr id="38" name="Прямоугольник 37"/>
            <p:cNvSpPr/>
            <p:nvPr/>
          </p:nvSpPr>
          <p:spPr>
            <a:xfrm>
              <a:off x="6292662" y="1304718"/>
              <a:ext cx="199894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400" b="1" dirty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Доля обращений МСЗУ</a:t>
              </a:r>
            </a:p>
          </p:txBody>
        </p:sp>
        <p:sp>
          <p:nvSpPr>
            <p:cNvPr id="39" name="Прямоугольник 38"/>
            <p:cNvSpPr/>
            <p:nvPr/>
          </p:nvSpPr>
          <p:spPr>
            <a:xfrm>
              <a:off x="9367775" y="1339799"/>
              <a:ext cx="106542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400" b="1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Доля ЭМРС</a:t>
              </a:r>
            </a:p>
          </p:txBody>
        </p:sp>
        <p:sp>
          <p:nvSpPr>
            <p:cNvPr id="54" name="Прямоугольник 53"/>
            <p:cNvSpPr/>
            <p:nvPr/>
          </p:nvSpPr>
          <p:spPr>
            <a:xfrm>
              <a:off x="1135919" y="3966466"/>
              <a:ext cx="186429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Качество обращений </a:t>
              </a:r>
              <a:endPara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ru-RU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в </a:t>
              </a:r>
              <a:r>
                <a:rPr lang="ru-RU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СТП ЕИСУКС</a:t>
              </a:r>
            </a:p>
          </p:txBody>
        </p:sp>
        <p:sp>
          <p:nvSpPr>
            <p:cNvPr id="55" name="Прямоугольник 54"/>
            <p:cNvSpPr/>
            <p:nvPr/>
          </p:nvSpPr>
          <p:spPr>
            <a:xfrm>
              <a:off x="3691125" y="3712639"/>
              <a:ext cx="2183797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b="1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Направление </a:t>
              </a:r>
              <a:endParaRPr lang="ru-RU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ru-RU" sz="14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исполнительных </a:t>
              </a:r>
              <a:r>
                <a:rPr lang="ru-RU" sz="1400" b="1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документов </a:t>
              </a:r>
              <a:endParaRPr lang="ru-RU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ru-RU" sz="14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в </a:t>
              </a:r>
              <a:r>
                <a:rPr lang="ru-RU" sz="1400" b="1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электронном виде</a:t>
              </a:r>
            </a:p>
          </p:txBody>
        </p:sp>
        <p:sp>
          <p:nvSpPr>
            <p:cNvPr id="56" name="Прямоугольник 55"/>
            <p:cNvSpPr/>
            <p:nvPr/>
          </p:nvSpPr>
          <p:spPr>
            <a:xfrm>
              <a:off x="1263170" y="5293645"/>
              <a:ext cx="1514903" cy="7386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b="1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Обогащение ГАР </a:t>
              </a:r>
              <a:endParaRPr lang="ru-RU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ru-RU" sz="14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кадастровыми </a:t>
              </a:r>
            </a:p>
            <a:p>
              <a:pPr algn="ctr"/>
              <a:r>
                <a:rPr lang="ru-RU" sz="14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номерами</a:t>
              </a:r>
              <a:endParaRPr lang="ru-RU" sz="1400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59" name="Прямоугольник 58"/>
            <p:cNvSpPr/>
            <p:nvPr/>
          </p:nvSpPr>
          <p:spPr>
            <a:xfrm>
              <a:off x="3478526" y="2078056"/>
              <a:ext cx="2626263" cy="1355219"/>
            </a:xfrm>
            <a:prstGeom prst="rect">
              <a:avLst/>
            </a:prstGeom>
            <a:solidFill>
              <a:schemeClr val="bg2">
                <a:lumMod val="90000"/>
                <a:alpha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60" name="Прямоугольник 59"/>
            <p:cNvSpPr/>
            <p:nvPr/>
          </p:nvSpPr>
          <p:spPr>
            <a:xfrm>
              <a:off x="6112742" y="2078056"/>
              <a:ext cx="2548658" cy="1348592"/>
            </a:xfrm>
            <a:prstGeom prst="rect">
              <a:avLst/>
            </a:prstGeom>
            <a:solidFill>
              <a:srgbClr val="006699">
                <a:alpha val="85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2" name="Прямоугольник 61"/>
            <p:cNvSpPr/>
            <p:nvPr/>
          </p:nvSpPr>
          <p:spPr>
            <a:xfrm>
              <a:off x="3713267" y="2553807"/>
              <a:ext cx="206556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Оффлайн уведомления </a:t>
              </a:r>
              <a:endPara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ru-RU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в </a:t>
              </a:r>
              <a:r>
                <a:rPr lang="ru-RU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ЕЛК</a:t>
              </a:r>
            </a:p>
          </p:txBody>
        </p:sp>
        <p:sp>
          <p:nvSpPr>
            <p:cNvPr id="63" name="Прямоугольник 62"/>
            <p:cNvSpPr/>
            <p:nvPr/>
          </p:nvSpPr>
          <p:spPr>
            <a:xfrm>
              <a:off x="8853651" y="3966466"/>
              <a:ext cx="2326406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b="1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Уровень </a:t>
              </a:r>
              <a:endParaRPr lang="ru-RU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ru-RU" sz="14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импортонезависимости </a:t>
              </a:r>
              <a:r>
                <a:rPr lang="ru-RU" sz="1400" b="1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ПО</a:t>
              </a:r>
            </a:p>
          </p:txBody>
        </p:sp>
        <p:sp>
          <p:nvSpPr>
            <p:cNvPr id="64" name="Прямоугольник 63"/>
            <p:cNvSpPr/>
            <p:nvPr/>
          </p:nvSpPr>
          <p:spPr>
            <a:xfrm>
              <a:off x="6492460" y="2496949"/>
              <a:ext cx="1713804" cy="73866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b="1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Уровень </a:t>
              </a:r>
              <a:endParaRPr lang="ru-RU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ru-RU" sz="14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Удовлетворенности</a:t>
              </a:r>
            </a:p>
            <a:p>
              <a:pPr algn="ctr"/>
              <a:r>
                <a:rPr lang="ru-RU" sz="14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ru-RU" sz="1400" b="1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МСЗУ</a:t>
              </a:r>
            </a:p>
          </p:txBody>
        </p:sp>
        <p:sp>
          <p:nvSpPr>
            <p:cNvPr id="65" name="Прямоугольник 64"/>
            <p:cNvSpPr/>
            <p:nvPr/>
          </p:nvSpPr>
          <p:spPr>
            <a:xfrm>
              <a:off x="6444686" y="4047246"/>
              <a:ext cx="1707840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400" b="1" dirty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Цифровая зрелость</a:t>
              </a:r>
            </a:p>
          </p:txBody>
        </p:sp>
        <p:sp>
          <p:nvSpPr>
            <p:cNvPr id="66" name="Прямоугольник 65"/>
            <p:cNvSpPr/>
            <p:nvPr/>
          </p:nvSpPr>
          <p:spPr>
            <a:xfrm>
              <a:off x="3961577" y="5401366"/>
              <a:ext cx="1834605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b="1" dirty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Цифровизация МСЗУ</a:t>
              </a:r>
            </a:p>
          </p:txBody>
        </p:sp>
        <p:sp>
          <p:nvSpPr>
            <p:cNvPr id="67" name="Прямоугольник 66"/>
            <p:cNvSpPr/>
            <p:nvPr/>
          </p:nvSpPr>
          <p:spPr>
            <a:xfrm>
              <a:off x="9095544" y="5363380"/>
              <a:ext cx="1842620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b="1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Цифровизация услуг </a:t>
              </a:r>
              <a:endParaRPr lang="ru-RU" sz="1400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ru-RU" sz="1400" b="1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посредством </a:t>
              </a:r>
              <a:r>
                <a:rPr lang="ru-RU" sz="1400" b="1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КВУ</a:t>
              </a:r>
            </a:p>
          </p:txBody>
        </p:sp>
        <p:sp>
          <p:nvSpPr>
            <p:cNvPr id="68" name="Прямоугольник 67"/>
            <p:cNvSpPr/>
            <p:nvPr/>
          </p:nvSpPr>
          <p:spPr>
            <a:xfrm>
              <a:off x="6340770" y="5401366"/>
              <a:ext cx="1782796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400" b="1" dirty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Эксплуатация СМЭВ </a:t>
              </a:r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9191236" y="2544933"/>
              <a:ext cx="1640193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ru-RU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Информационная </a:t>
              </a:r>
              <a:endParaRPr lang="ru-RU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ctr"/>
              <a:r>
                <a:rPr lang="ru-RU" sz="14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безопасность</a:t>
              </a:r>
              <a:endParaRPr lang="ru-RU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sp>
        <p:nvSpPr>
          <p:cNvPr id="57" name="Прямоугольник 56"/>
          <p:cNvSpPr/>
          <p:nvPr/>
        </p:nvSpPr>
        <p:spPr>
          <a:xfrm>
            <a:off x="591589" y="353079"/>
            <a:ext cx="60960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Показатели Рейтинга </a:t>
            </a:r>
            <a:r>
              <a:rPr lang="ru-RU" sz="3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РРЦТ</a:t>
            </a:r>
          </a:p>
        </p:txBody>
      </p:sp>
    </p:spTree>
    <p:extLst>
      <p:ext uri="{BB962C8B-B14F-4D97-AF65-F5344CB8AC3E}">
        <p14:creationId xmlns:p14="http://schemas.microsoft.com/office/powerpoint/2010/main" val="20580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15345499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70" name="think-cell Slide" r:id="rId5" imgW="360" imgH="360" progId="">
                  <p:embed/>
                </p:oleObj>
              </mc:Choice>
              <mc:Fallback>
                <p:oleObj name="think-cell Slide" r:id="rId5" imgW="360" imgH="360" progId="">
                  <p:embed/>
                  <p:pic>
                    <p:nvPicPr>
                      <p:cNvPr id="13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Placeholder 14"/>
          <p:cNvPicPr>
            <a:picLocks noGrp="1" noChangeAspect="1"/>
          </p:cNvPicPr>
          <p:nvPr>
            <p:ph type="pic" sz="quarter" idx="10"/>
          </p:nvPr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7813" b="7813"/>
          <a:stretch>
            <a:fillRect/>
          </a:stretch>
        </p:blipFill>
        <p:spPr/>
      </p:pic>
      <p:sp>
        <p:nvSpPr>
          <p:cNvPr id="10" name="Rectangle 9"/>
          <p:cNvSpPr/>
          <p:nvPr/>
        </p:nvSpPr>
        <p:spPr>
          <a:xfrm>
            <a:off x="0" y="0"/>
            <a:ext cx="12192000" cy="6866550"/>
          </a:xfrm>
          <a:prstGeom prst="rect">
            <a:avLst/>
          </a:prstGeom>
          <a:blipFill dpi="0"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1134530" y="1408131"/>
            <a:ext cx="5410200" cy="961640"/>
          </a:xfrm>
          <a:prstGeom prst="rect">
            <a:avLst/>
          </a:prstGeom>
          <a:solidFill>
            <a:srgbClr val="86D6F2">
              <a:alpha val="81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 sz="30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 flipH="1">
            <a:off x="1134530" y="2912534"/>
            <a:ext cx="5410201" cy="2863520"/>
          </a:xfrm>
          <a:prstGeom prst="rect">
            <a:avLst/>
          </a:prstGeom>
          <a:solidFill>
            <a:schemeClr val="accent1">
              <a:lumMod val="20000"/>
              <a:lumOff val="80000"/>
              <a:alpha val="80000"/>
            </a:schemeClr>
          </a:solidFill>
          <a:ln w="38100" cap="rnd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457200"/>
            <a:r>
              <a:rPr lang="ru-RU" sz="1600" kern="0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Доля обращений за получением массовых социально значимых государственных и муниципальных услуг в электронном виде с использованием Единого портала государственных и муниципальных услуг (функций), без необходимости личного посещения органов государственной власти, органов местного самоуправления и многофункциональных центров предоставления государственных и муниципальных услуг, в общем количестве таких услуг</a:t>
            </a:r>
          </a:p>
        </p:txBody>
      </p:sp>
      <p:sp>
        <p:nvSpPr>
          <p:cNvPr id="43" name="Rectangle 42"/>
          <p:cNvSpPr/>
          <p:nvPr/>
        </p:nvSpPr>
        <p:spPr>
          <a:xfrm flipH="1">
            <a:off x="1337105" y="1611952"/>
            <a:ext cx="4852649" cy="553998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/>
          <a:p>
            <a:pPr lvl="0" algn="ctr" defTabSz="457200">
              <a:lnSpc>
                <a:spcPct val="150000"/>
              </a:lnSpc>
              <a:defRPr/>
            </a:pPr>
            <a:r>
              <a:rPr lang="ru-RU" sz="2400" b="1" kern="0" cap="all" dirty="0" smtClean="0">
                <a:solidFill>
                  <a:srgbClr val="006699"/>
                </a:solidFill>
                <a:latin typeface="Calibri" panose="020F0502020204030204" pitchFamily="34" charset="0"/>
                <a:ea typeface="Source Sans Pro Black" charset="0"/>
                <a:cs typeface="Calibri" panose="020F0502020204030204" pitchFamily="34" charset="0"/>
              </a:rPr>
              <a:t>требуют особого внимания</a:t>
            </a:r>
          </a:p>
        </p:txBody>
      </p:sp>
      <p:sp>
        <p:nvSpPr>
          <p:cNvPr id="45" name="Rectangle 44"/>
          <p:cNvSpPr/>
          <p:nvPr/>
        </p:nvSpPr>
        <p:spPr>
          <a:xfrm flipH="1">
            <a:off x="6756400" y="2912534"/>
            <a:ext cx="4444998" cy="2863520"/>
          </a:xfrm>
          <a:prstGeom prst="rect">
            <a:avLst/>
          </a:prstGeom>
          <a:solidFill>
            <a:schemeClr val="accent1">
              <a:lumMod val="20000"/>
              <a:lumOff val="80000"/>
              <a:alpha val="80000"/>
            </a:schemeClr>
          </a:solidFill>
          <a:ln w="38100" cap="rnd" cmpd="sng" algn="ctr">
            <a:noFill/>
            <a:prstDash val="solid"/>
          </a:ln>
          <a:effectLst/>
        </p:spPr>
        <p:txBody>
          <a:bodyPr rtlCol="0" anchor="ctr"/>
          <a:lstStyle/>
          <a:p>
            <a:pPr algn="ctr" defTabSz="457200"/>
            <a:r>
              <a:rPr lang="ru-RU" sz="1600" kern="0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Уровень удовлетворенности качеством предоставления массовых социально значимых государственных и муниципальных услуг в электронном виде с использованием Единого портала государственных и муниципальных услуг (функций)</a:t>
            </a:r>
          </a:p>
        </p:txBody>
      </p:sp>
      <p:sp>
        <p:nvSpPr>
          <p:cNvPr id="61" name="Freeform 60"/>
          <p:cNvSpPr/>
          <p:nvPr/>
        </p:nvSpPr>
        <p:spPr>
          <a:xfrm>
            <a:off x="402240" y="457200"/>
            <a:ext cx="11256360" cy="6029325"/>
          </a:xfrm>
          <a:custGeom>
            <a:avLst/>
            <a:gdLst>
              <a:gd name="connsiteX0" fmla="*/ 1784517 w 11256360"/>
              <a:gd name="connsiteY0" fmla="*/ 0 h 6029325"/>
              <a:gd name="connsiteX1" fmla="*/ 11256360 w 11256360"/>
              <a:gd name="connsiteY1" fmla="*/ 0 h 6029325"/>
              <a:gd name="connsiteX2" fmla="*/ 11256360 w 11256360"/>
              <a:gd name="connsiteY2" fmla="*/ 6029325 h 6029325"/>
              <a:gd name="connsiteX3" fmla="*/ 0 w 11256360"/>
              <a:gd name="connsiteY3" fmla="*/ 6029325 h 6029325"/>
              <a:gd name="connsiteX4" fmla="*/ 0 w 11256360"/>
              <a:gd name="connsiteY4" fmla="*/ 821280 h 6029325"/>
              <a:gd name="connsiteX5" fmla="*/ 1784517 w 11256360"/>
              <a:gd name="connsiteY5" fmla="*/ 821280 h 6029325"/>
              <a:gd name="connsiteX0" fmla="*/ 1784517 w 11256360"/>
              <a:gd name="connsiteY0" fmla="*/ 821280 h 6029325"/>
              <a:gd name="connsiteX1" fmla="*/ 1784517 w 11256360"/>
              <a:gd name="connsiteY1" fmla="*/ 0 h 6029325"/>
              <a:gd name="connsiteX2" fmla="*/ 11256360 w 11256360"/>
              <a:gd name="connsiteY2" fmla="*/ 0 h 6029325"/>
              <a:gd name="connsiteX3" fmla="*/ 11256360 w 11256360"/>
              <a:gd name="connsiteY3" fmla="*/ 6029325 h 6029325"/>
              <a:gd name="connsiteX4" fmla="*/ 0 w 11256360"/>
              <a:gd name="connsiteY4" fmla="*/ 6029325 h 6029325"/>
              <a:gd name="connsiteX5" fmla="*/ 0 w 11256360"/>
              <a:gd name="connsiteY5" fmla="*/ 821280 h 6029325"/>
              <a:gd name="connsiteX6" fmla="*/ 1875957 w 11256360"/>
              <a:gd name="connsiteY6" fmla="*/ 912720 h 6029325"/>
              <a:gd name="connsiteX0" fmla="*/ 1784517 w 11256360"/>
              <a:gd name="connsiteY0" fmla="*/ 821280 h 6029325"/>
              <a:gd name="connsiteX1" fmla="*/ 1784517 w 11256360"/>
              <a:gd name="connsiteY1" fmla="*/ 0 h 6029325"/>
              <a:gd name="connsiteX2" fmla="*/ 11256360 w 11256360"/>
              <a:gd name="connsiteY2" fmla="*/ 0 h 6029325"/>
              <a:gd name="connsiteX3" fmla="*/ 11256360 w 11256360"/>
              <a:gd name="connsiteY3" fmla="*/ 6029325 h 6029325"/>
              <a:gd name="connsiteX4" fmla="*/ 0 w 11256360"/>
              <a:gd name="connsiteY4" fmla="*/ 6029325 h 6029325"/>
              <a:gd name="connsiteX5" fmla="*/ 0 w 11256360"/>
              <a:gd name="connsiteY5" fmla="*/ 821280 h 6029325"/>
              <a:gd name="connsiteX0" fmla="*/ 1784517 w 11256360"/>
              <a:gd name="connsiteY0" fmla="*/ 0 h 6029325"/>
              <a:gd name="connsiteX1" fmla="*/ 11256360 w 11256360"/>
              <a:gd name="connsiteY1" fmla="*/ 0 h 6029325"/>
              <a:gd name="connsiteX2" fmla="*/ 11256360 w 11256360"/>
              <a:gd name="connsiteY2" fmla="*/ 6029325 h 6029325"/>
              <a:gd name="connsiteX3" fmla="*/ 0 w 11256360"/>
              <a:gd name="connsiteY3" fmla="*/ 6029325 h 6029325"/>
              <a:gd name="connsiteX4" fmla="*/ 0 w 11256360"/>
              <a:gd name="connsiteY4" fmla="*/ 821280 h 60293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56360" h="6029325">
                <a:moveTo>
                  <a:pt x="1784517" y="0"/>
                </a:moveTo>
                <a:lnTo>
                  <a:pt x="11256360" y="0"/>
                </a:lnTo>
                <a:lnTo>
                  <a:pt x="11256360" y="6029325"/>
                </a:lnTo>
                <a:lnTo>
                  <a:pt x="0" y="6029325"/>
                </a:lnTo>
                <a:lnTo>
                  <a:pt x="0" y="821280"/>
                </a:lnTo>
              </a:path>
            </a:pathLst>
          </a:custGeom>
          <a:noFill/>
          <a:ln w="127000">
            <a:solidFill>
              <a:srgbClr val="86D6F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90168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Placeholder 35"/>
          <p:cNvPicPr>
            <a:picLocks noGrp="1" noChangeAspect="1"/>
          </p:cNvPicPr>
          <p:nvPr>
            <p:ph type="pic" sz="quarter" idx="10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9"/>
            <a:ext cx="12192000" cy="6856641"/>
          </a:xfrm>
          <a:blipFill dpi="0" rotWithShape="1">
            <a:blip r:embed="rId5">
              <a:alphaModFix amt="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</p:pic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76984146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27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5558589" y="0"/>
            <a:ext cx="6633411" cy="3073400"/>
          </a:xfrm>
          <a:prstGeom prst="rect">
            <a:avLst/>
          </a:prstGeom>
          <a:solidFill>
            <a:schemeClr val="accent1">
              <a:lumMod val="20000"/>
              <a:lumOff val="80000"/>
              <a:alpha val="78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Доля обращений за получением массовых социально значимых государственных и муниципальных услуг в электронном виде с использованием Единого портала государственных и муниципальных услуг (функций), без необходимости личного посещения органов государственной власти, органов местного самоуправления и многофункциональных центров предоставления государственных и муниципальных услуг, в общем количестве таких услуг</a:t>
            </a:r>
          </a:p>
        </p:txBody>
      </p:sp>
      <p:graphicFrame>
        <p:nvGraphicFramePr>
          <p:cNvPr id="9" name="Диаграмма 8"/>
          <p:cNvGraphicFramePr/>
          <p:nvPr>
            <p:extLst>
              <p:ext uri="{D42A27DB-BD31-4B8C-83A1-F6EECF244321}">
                <p14:modId xmlns:p14="http://schemas.microsoft.com/office/powerpoint/2010/main" val="2983335276"/>
              </p:ext>
            </p:extLst>
          </p:nvPr>
        </p:nvGraphicFramePr>
        <p:xfrm>
          <a:off x="-1234797" y="-210564"/>
          <a:ext cx="8261239" cy="3725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4271243546"/>
              </p:ext>
            </p:extLst>
          </p:nvPr>
        </p:nvGraphicFramePr>
        <p:xfrm>
          <a:off x="-28520" y="4645622"/>
          <a:ext cx="12432632" cy="36337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1508712" y="4144095"/>
            <a:ext cx="9174576" cy="646331"/>
          </a:xfrm>
          <a:prstGeom prst="rect">
            <a:avLst/>
          </a:prstGeom>
          <a:solidFill>
            <a:schemeClr val="accent1">
              <a:lumMod val="20000"/>
              <a:lumOff val="80000"/>
              <a:alpha val="78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6699"/>
                </a:solidFill>
              </a:rPr>
              <a:t>Динамика </a:t>
            </a:r>
            <a:r>
              <a:rPr lang="ru-RU" sz="3600" b="1" dirty="0">
                <a:solidFill>
                  <a:srgbClr val="006699"/>
                </a:solidFill>
              </a:rPr>
              <a:t>показателя в 2023 году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26938" y="6408717"/>
            <a:ext cx="113217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Январь                     Февраль                             Март                            Апрель                           Май                              Июнь</a:t>
            </a:r>
            <a:endParaRPr lang="ru-RU" b="1" dirty="0">
              <a:solidFill>
                <a:schemeClr val="accent1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88135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Placeholder 35"/>
          <p:cNvPicPr>
            <a:picLocks noGrp="1" noChangeAspect="1"/>
          </p:cNvPicPr>
          <p:nvPr>
            <p:ph type="pic" sz="quarter" idx="10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72045"/>
            <a:ext cx="12192000" cy="6856641"/>
          </a:xfrm>
          <a:blipFill dpi="0" rotWithShape="1">
            <a:blip r:embed="rId5">
              <a:alphaModFix amt="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</p:pic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76984146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9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293521" y="180495"/>
            <a:ext cx="2604570" cy="2137758"/>
          </a:xfrm>
          <a:prstGeom prst="rect">
            <a:avLst/>
          </a:prstGeom>
          <a:solidFill>
            <a:schemeClr val="accent1">
              <a:lumMod val="20000"/>
              <a:lumOff val="80000"/>
              <a:alpha val="6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Государственные МСЗУ, </a:t>
            </a:r>
            <a:endParaRPr lang="ru-RU" b="1" dirty="0" smtClean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доля </a:t>
            </a:r>
            <a:r>
              <a:rPr lang="ru-RU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обращения через ЕПГУ по которым </a:t>
            </a:r>
            <a:endParaRPr lang="ru-RU" b="1" dirty="0" smtClean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 </a:t>
            </a:r>
            <a:r>
              <a:rPr lang="ru-RU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конец 1 полугодия </a:t>
            </a:r>
            <a:endParaRPr lang="ru-RU" b="1" dirty="0" smtClean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2023 </a:t>
            </a:r>
            <a:r>
              <a:rPr lang="ru-RU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года </a:t>
            </a:r>
            <a:endParaRPr lang="ru-RU" b="1" dirty="0" smtClean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составила </a:t>
            </a:r>
            <a:r>
              <a:rPr lang="ru-RU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более 40 %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66152" y="4237636"/>
            <a:ext cx="2423035" cy="2283481"/>
          </a:xfrm>
          <a:prstGeom prst="rect">
            <a:avLst/>
          </a:prstGeom>
          <a:solidFill>
            <a:srgbClr val="86D6F2">
              <a:alpha val="7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379487" y="2710203"/>
            <a:ext cx="2418416" cy="1527431"/>
          </a:xfrm>
          <a:prstGeom prst="wedgeRectCallout">
            <a:avLst>
              <a:gd name="adj1" fmla="val -20457"/>
              <a:gd name="adj2" fmla="val 69674"/>
            </a:avLst>
          </a:prstGeom>
          <a:solidFill>
            <a:srgbClr val="006699">
              <a:alpha val="6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53644" y="4140565"/>
            <a:ext cx="2549921" cy="765666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202748" y="1626517"/>
            <a:ext cx="2324667" cy="3257343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941826" y="4043226"/>
            <a:ext cx="2641769" cy="860752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925599" y="842210"/>
            <a:ext cx="5682875" cy="2117509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201085" y="180495"/>
            <a:ext cx="2326330" cy="1933984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51839" y="3166543"/>
            <a:ext cx="2561396" cy="1286179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941826" y="3139814"/>
            <a:ext cx="2636621" cy="1268213"/>
          </a:xfrm>
          <a:prstGeom prst="rect">
            <a:avLst/>
          </a:prstGeom>
        </p:spPr>
      </p:pic>
      <p:pic>
        <p:nvPicPr>
          <p:cNvPr id="25" name="Рисунок 24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919958" y="193575"/>
            <a:ext cx="5687684" cy="896190"/>
          </a:xfrm>
          <a:prstGeom prst="rect">
            <a:avLst/>
          </a:prstGeom>
        </p:spPr>
      </p:pic>
      <p:sp>
        <p:nvSpPr>
          <p:cNvPr id="26" name="Прямоугольник 25"/>
          <p:cNvSpPr/>
          <p:nvPr/>
        </p:nvSpPr>
        <p:spPr>
          <a:xfrm>
            <a:off x="9278396" y="3268355"/>
            <a:ext cx="196541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Министерство </a:t>
            </a:r>
            <a:endParaRPr lang="ru-RU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здравоохранения</a:t>
            </a:r>
            <a:endParaRPr lang="ru-RU" b="1" dirty="0">
              <a:solidFill>
                <a:schemeClr val="accent1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6404486" y="316195"/>
            <a:ext cx="491916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Министерство природных ресурсов и экологии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6306421" y="3169895"/>
            <a:ext cx="173329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dirty="0"/>
              <a:t> </a:t>
            </a:r>
            <a:r>
              <a:rPr lang="ru-RU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Министерство </a:t>
            </a:r>
            <a:endParaRPr lang="ru-RU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образования 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и </a:t>
            </a:r>
            <a:r>
              <a:rPr lang="ru-RU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спорта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3469777" y="441841"/>
            <a:ext cx="187545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Министерство </a:t>
            </a:r>
            <a:endParaRPr lang="ru-RU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экономического 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развития</a:t>
            </a:r>
            <a:endParaRPr lang="ru-RU" b="1" dirty="0">
              <a:solidFill>
                <a:schemeClr val="accent1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86404" y="2760308"/>
            <a:ext cx="2898091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20000"/>
                    <a:lumOff val="80000"/>
                  </a:schemeClr>
                </a:solidFill>
              </a:rPr>
              <a:t> </a:t>
            </a:r>
            <a:r>
              <a:rPr lang="ru-RU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Государственный </a:t>
            </a:r>
            <a:endParaRPr lang="ru-RU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комитет 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 </a:t>
            </a:r>
            <a:r>
              <a:rPr lang="ru-RU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строительному</a:t>
            </a:r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жилищному и </a:t>
            </a:r>
            <a:endParaRPr lang="ru-RU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дорожному </a:t>
            </a:r>
            <a:r>
              <a:rPr lang="ru-RU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надзору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6077520" y="4329226"/>
            <a:ext cx="250473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/>
              <a:t>Запись в школы </a:t>
            </a:r>
            <a:r>
              <a:rPr lang="ru-RU" sz="1400" dirty="0" smtClean="0"/>
              <a:t>63,48 </a:t>
            </a:r>
            <a:r>
              <a:rPr lang="ru-RU" sz="1400" dirty="0"/>
              <a:t>%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455665" y="4679691"/>
            <a:ext cx="244201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/>
              <a:t>Лицензирование предпринимательской деятельности по управлению многоквартирными домами </a:t>
            </a:r>
            <a:r>
              <a:rPr lang="ru-RU" sz="1400" dirty="0" smtClean="0"/>
              <a:t>59,22 </a:t>
            </a:r>
            <a:r>
              <a:rPr lang="ru-RU" sz="1400" dirty="0"/>
              <a:t>%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3263142" y="2105525"/>
            <a:ext cx="2288721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/>
              <a:t>Лицензирование розничной продажи алкогольной </a:t>
            </a:r>
            <a:r>
              <a:rPr lang="ru-RU" sz="1400" dirty="0" smtClean="0"/>
              <a:t>продукции </a:t>
            </a:r>
            <a:r>
              <a:rPr lang="ru-RU" sz="1400" dirty="0"/>
              <a:t>55,8 </a:t>
            </a:r>
            <a:r>
              <a:rPr lang="ru-RU" sz="1400" dirty="0" smtClean="0"/>
              <a:t>%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/>
              <a:t>Лицензирование деятельности по заготовке, хранению, переработке и реализации лома черных металлов и цветных металлов 100 </a:t>
            </a:r>
            <a:r>
              <a:rPr lang="ru-RU" sz="1400" dirty="0" smtClean="0"/>
              <a:t>%</a:t>
            </a:r>
            <a:endParaRPr lang="ru-RU" sz="1400" dirty="0"/>
          </a:p>
          <a:p>
            <a:pPr marL="285750" indent="-285750">
              <a:buFont typeface="Wingdings" panose="05000000000000000000" pitchFamily="2" charset="2"/>
              <a:buChar char="§"/>
            </a:pPr>
            <a:endParaRPr lang="ru-RU" sz="1400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3742941" y="3048499"/>
            <a:ext cx="256908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8882148" y="4188630"/>
            <a:ext cx="27559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/>
              <a:t>Лицензирование медицинской деятельности </a:t>
            </a:r>
            <a:r>
              <a:rPr lang="ru-RU" sz="1400" dirty="0" smtClean="0"/>
              <a:t>100 %</a:t>
            </a:r>
            <a:endParaRPr lang="ru-RU" sz="1400" dirty="0"/>
          </a:p>
        </p:txBody>
      </p:sp>
      <p:pic>
        <p:nvPicPr>
          <p:cNvPr id="37" name="Рисунок 3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201085" y="5754658"/>
            <a:ext cx="8382509" cy="771983"/>
          </a:xfrm>
          <a:prstGeom prst="rect">
            <a:avLst/>
          </a:prstGeom>
        </p:spPr>
      </p:pic>
      <p:pic>
        <p:nvPicPr>
          <p:cNvPr id="38" name="Рисунок 3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204029" y="5104638"/>
            <a:ext cx="8376620" cy="896190"/>
          </a:xfrm>
          <a:prstGeom prst="rect">
            <a:avLst/>
          </a:prstGeom>
        </p:spPr>
      </p:pic>
      <p:sp>
        <p:nvSpPr>
          <p:cNvPr id="39" name="Прямоугольник 38"/>
          <p:cNvSpPr/>
          <p:nvPr/>
        </p:nvSpPr>
        <p:spPr>
          <a:xfrm>
            <a:off x="4377351" y="5267282"/>
            <a:ext cx="56963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Управление по охране объектов культурного наследия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3384955" y="6029744"/>
            <a:ext cx="819863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/>
              <a:t>Выдача выписки из единого государственного реестра объектов культурного наследия </a:t>
            </a:r>
            <a:r>
              <a:rPr lang="ru-RU" sz="1400" dirty="0" smtClean="0"/>
              <a:t>50 %</a:t>
            </a:r>
            <a:endParaRPr lang="ru-RU" sz="14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6011944" y="933319"/>
            <a:ext cx="5695527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/>
              <a:t>Предоставление выписки из государственного лесного реестра </a:t>
            </a:r>
            <a:r>
              <a:rPr lang="ru-RU" sz="1400" dirty="0" smtClean="0"/>
              <a:t>74,65 %</a:t>
            </a:r>
            <a:endParaRPr lang="ru-RU" sz="1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/>
              <a:t>Прием лесных деклараций и отчетов об использовании лесов </a:t>
            </a:r>
            <a:r>
              <a:rPr lang="ru-RU" sz="1400" dirty="0" smtClean="0"/>
              <a:t>100 %</a:t>
            </a:r>
            <a:endParaRPr lang="ru-RU" sz="1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/>
              <a:t>Выдача разрешения на добычу охотничьих ресурсов </a:t>
            </a:r>
            <a:r>
              <a:rPr lang="ru-RU" sz="1400" dirty="0" smtClean="0"/>
              <a:t>67,59 %</a:t>
            </a:r>
            <a:endParaRPr lang="ru-RU" sz="1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/>
              <a:t>Выдача разрешения на использование объектов животного мира </a:t>
            </a:r>
            <a:r>
              <a:rPr lang="ru-RU" sz="1400" dirty="0" smtClean="0"/>
              <a:t>100 %</a:t>
            </a:r>
            <a:endParaRPr lang="ru-RU" sz="1400" dirty="0"/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ru-RU" sz="1400" dirty="0"/>
              <a:t>Предоставление лесных участков в аренду, заключение договоров купли-продажи лесных насаждений </a:t>
            </a:r>
            <a:r>
              <a:rPr lang="ru-RU" sz="1400" dirty="0" smtClean="0"/>
              <a:t>100 %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19404930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Placeholder 35"/>
          <p:cNvPicPr>
            <a:picLocks noGrp="1" noChangeAspect="1"/>
          </p:cNvPicPr>
          <p:nvPr>
            <p:ph type="pic" sz="quarter" idx="10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59"/>
            <a:ext cx="12192000" cy="6856641"/>
          </a:xfrm>
          <a:blipFill dpi="0" rotWithShape="1">
            <a:blip r:embed="rId5">
              <a:alphaModFix amt="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</p:pic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76984146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370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926703" y="207817"/>
            <a:ext cx="9288724" cy="6242859"/>
          </a:xfrm>
          <a:prstGeom prst="rect">
            <a:avLst/>
          </a:prstGeom>
          <a:solidFill>
            <a:srgbClr val="86D6F2">
              <a:alpha val="7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3817563" y="1078487"/>
            <a:ext cx="3868080" cy="343089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Муниципальные </a:t>
            </a:r>
            <a:r>
              <a:rPr lang="ru-RU" sz="20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МСЗУ, доля обращения </a:t>
            </a:r>
            <a:endParaRPr lang="ru-RU" sz="2000" b="1" dirty="0" smtClean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через ЕПГУ </a:t>
            </a:r>
          </a:p>
          <a:p>
            <a:pPr algn="ctr"/>
            <a:r>
              <a:rPr lang="ru-RU" sz="20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 </a:t>
            </a:r>
            <a:r>
              <a:rPr lang="ru-RU" sz="20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которым на </a:t>
            </a:r>
            <a:endParaRPr lang="ru-RU" sz="2000" b="1" dirty="0" smtClean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20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конец </a:t>
            </a:r>
            <a:r>
              <a:rPr lang="ru-RU" sz="20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 полугодия 2023 года составила более 40 %</a:t>
            </a:r>
          </a:p>
        </p:txBody>
      </p:sp>
      <p:grpSp>
        <p:nvGrpSpPr>
          <p:cNvPr id="24" name="Группа 23"/>
          <p:cNvGrpSpPr/>
          <p:nvPr/>
        </p:nvGrpSpPr>
        <p:grpSpPr>
          <a:xfrm>
            <a:off x="6134936" y="4433374"/>
            <a:ext cx="3129739" cy="1446419"/>
            <a:chOff x="1212007" y="592151"/>
            <a:chExt cx="3129739" cy="1446419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1555332" y="592151"/>
              <a:ext cx="2317374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Выдача градостроительного плана земельного участка 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1212007" y="1392239"/>
              <a:ext cx="3129739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Петрозаводский городской округ – 52,13 </a:t>
              </a:r>
              <a:r>
                <a:rPr lang="ru-RU" sz="1200" b="1" dirty="0" smtClean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%,</a:t>
              </a:r>
            </a:p>
            <a:p>
              <a:r>
                <a:rPr lang="ru-RU" sz="1200" b="1" dirty="0" smtClean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Прионежский </a:t>
              </a:r>
              <a:r>
                <a:rPr lang="ru-RU" sz="1200" b="1" dirty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район – 51,25 </a:t>
              </a:r>
              <a:r>
                <a:rPr lang="ru-RU" sz="1200" b="1" dirty="0" smtClean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%</a:t>
              </a:r>
            </a:p>
            <a:p>
              <a:r>
                <a:rPr lang="ru-RU" sz="1200" b="1" dirty="0" smtClean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Кондопожский </a:t>
              </a:r>
              <a:r>
                <a:rPr lang="ru-RU" sz="1200" b="1" dirty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район – 58,26 </a:t>
              </a:r>
              <a:r>
                <a:rPr lang="ru-RU" sz="1200" b="1" dirty="0" smtClean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%</a:t>
              </a:r>
              <a:endParaRPr lang="ru-RU" sz="12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3" name="Группа 22"/>
          <p:cNvGrpSpPr/>
          <p:nvPr/>
        </p:nvGrpSpPr>
        <p:grpSpPr>
          <a:xfrm>
            <a:off x="1483584" y="2444441"/>
            <a:ext cx="1924854" cy="1216066"/>
            <a:chOff x="8307199" y="654017"/>
            <a:chExt cx="1924854" cy="1216066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8419991" y="654017"/>
              <a:ext cx="1572020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Уведомление о планируемом строительстве </a:t>
              </a:r>
            </a:p>
          </p:txBody>
        </p:sp>
        <p:sp>
          <p:nvSpPr>
            <p:cNvPr id="10" name="Прямоугольник 9"/>
            <p:cNvSpPr/>
            <p:nvPr/>
          </p:nvSpPr>
          <p:spPr>
            <a:xfrm>
              <a:off x="8307199" y="1408418"/>
              <a:ext cx="1924854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Петрозаводский городской округ - 46,59 %</a:t>
              </a:r>
              <a:endParaRPr lang="ru-RU" sz="1200" dirty="0">
                <a:solidFill>
                  <a:srgbClr val="006699"/>
                </a:solidFill>
              </a:endParaRPr>
            </a:p>
          </p:txBody>
        </p:sp>
      </p:grpSp>
      <p:grpSp>
        <p:nvGrpSpPr>
          <p:cNvPr id="21" name="Группа 20"/>
          <p:cNvGrpSpPr/>
          <p:nvPr/>
        </p:nvGrpSpPr>
        <p:grpSpPr>
          <a:xfrm>
            <a:off x="7064586" y="311822"/>
            <a:ext cx="3056671" cy="909155"/>
            <a:chOff x="1212007" y="2844476"/>
            <a:chExt cx="3056671" cy="909155"/>
          </a:xfrm>
        </p:grpSpPr>
        <p:sp>
          <p:nvSpPr>
            <p:cNvPr id="11" name="Прямоугольник 10"/>
            <p:cNvSpPr/>
            <p:nvPr/>
          </p:nvSpPr>
          <p:spPr>
            <a:xfrm>
              <a:off x="1790496" y="2844476"/>
              <a:ext cx="1899691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Присвоение адреса объекту адресации </a:t>
              </a:r>
              <a:endParaRPr lang="ru-RU" sz="1400" dirty="0"/>
            </a:p>
          </p:txBody>
        </p:sp>
        <p:sp>
          <p:nvSpPr>
            <p:cNvPr id="13" name="Прямоугольник 12"/>
            <p:cNvSpPr/>
            <p:nvPr/>
          </p:nvSpPr>
          <p:spPr>
            <a:xfrm>
              <a:off x="1212007" y="3476632"/>
              <a:ext cx="3056671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200" b="1" dirty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Петрозаводский городской округ  – 79,12%</a:t>
              </a:r>
            </a:p>
          </p:txBody>
        </p:sp>
      </p:grpSp>
      <p:grpSp>
        <p:nvGrpSpPr>
          <p:cNvPr id="22" name="Группа 21"/>
          <p:cNvGrpSpPr/>
          <p:nvPr/>
        </p:nvGrpSpPr>
        <p:grpSpPr>
          <a:xfrm>
            <a:off x="7795495" y="2396925"/>
            <a:ext cx="2222269" cy="1263582"/>
            <a:chOff x="8009784" y="2627758"/>
            <a:chExt cx="2222269" cy="1263582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8194406" y="2627758"/>
              <a:ext cx="1797605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Перевод жилого помещения в нежилое 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8009784" y="3429675"/>
              <a:ext cx="2222269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Кондопожский район – 80 </a:t>
              </a:r>
              <a:r>
                <a:rPr lang="ru-RU" sz="1200" b="1" dirty="0" smtClean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%</a:t>
              </a:r>
            </a:p>
            <a:p>
              <a:r>
                <a:rPr lang="ru-RU" sz="1200" b="1" dirty="0" smtClean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Сортавальский </a:t>
              </a:r>
              <a:r>
                <a:rPr lang="ru-RU" sz="1200" b="1" dirty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район – 100 %</a:t>
              </a:r>
            </a:p>
          </p:txBody>
        </p:sp>
      </p:grpSp>
      <p:grpSp>
        <p:nvGrpSpPr>
          <p:cNvPr id="20" name="Группа 19"/>
          <p:cNvGrpSpPr/>
          <p:nvPr/>
        </p:nvGrpSpPr>
        <p:grpSpPr>
          <a:xfrm>
            <a:off x="2120233" y="4436142"/>
            <a:ext cx="3070167" cy="1631085"/>
            <a:chOff x="1435331" y="4418183"/>
            <a:chExt cx="3070167" cy="1631085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1724726" y="4418183"/>
              <a:ext cx="2352927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Принятие на учет граждан в качестве, нуждающихся в жилых помещениях 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1435331" y="5218271"/>
              <a:ext cx="3070167" cy="83099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1200" b="1" dirty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Костомукшский городской округ – 100 </a:t>
              </a:r>
              <a:r>
                <a:rPr lang="ru-RU" sz="1200" b="1" dirty="0" smtClean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%</a:t>
              </a:r>
            </a:p>
            <a:p>
              <a:r>
                <a:rPr lang="ru-RU" sz="1200" b="1" dirty="0" smtClean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Медвежьегорский </a:t>
              </a:r>
              <a:r>
                <a:rPr lang="ru-RU" sz="1200" b="1" dirty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район – 44,44 </a:t>
              </a:r>
              <a:r>
                <a:rPr lang="ru-RU" sz="1200" b="1" dirty="0" smtClean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%</a:t>
              </a:r>
            </a:p>
            <a:p>
              <a:r>
                <a:rPr lang="ru-RU" sz="1200" b="1" dirty="0" smtClean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Прионежский </a:t>
              </a:r>
              <a:r>
                <a:rPr lang="ru-RU" sz="1200" b="1" dirty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район – 100 </a:t>
              </a:r>
              <a:r>
                <a:rPr lang="ru-RU" sz="1200" b="1" dirty="0" smtClean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%</a:t>
              </a:r>
            </a:p>
            <a:p>
              <a:r>
                <a:rPr lang="ru-RU" sz="1200" b="1" dirty="0" smtClean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Сегежский </a:t>
              </a:r>
              <a:r>
                <a:rPr lang="ru-RU" sz="1200" b="1" dirty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район – 100 %</a:t>
              </a:r>
            </a:p>
          </p:txBody>
        </p:sp>
      </p:grpSp>
      <p:grpSp>
        <p:nvGrpSpPr>
          <p:cNvPr id="19" name="Группа 18"/>
          <p:cNvGrpSpPr/>
          <p:nvPr/>
        </p:nvGrpSpPr>
        <p:grpSpPr>
          <a:xfrm>
            <a:off x="1135063" y="397895"/>
            <a:ext cx="3133615" cy="1138708"/>
            <a:chOff x="6740391" y="4787515"/>
            <a:chExt cx="3133615" cy="1138708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7088912" y="4787515"/>
              <a:ext cx="2436572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14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Предоставление </a:t>
              </a:r>
              <a:r>
                <a:rPr lang="ru-RU" sz="1400" b="1" dirty="0">
                  <a:latin typeface="Calibri" panose="020F0502020204030204" pitchFamily="34" charset="0"/>
                  <a:cs typeface="Calibri" panose="020F0502020204030204" pitchFamily="34" charset="0"/>
                </a:rPr>
                <a:t>жилого помещения по договору социального </a:t>
              </a:r>
              <a:r>
                <a:rPr lang="ru-RU" sz="1400" b="1" dirty="0" smtClean="0">
                  <a:latin typeface="Calibri" panose="020F0502020204030204" pitchFamily="34" charset="0"/>
                  <a:cs typeface="Calibri" panose="020F0502020204030204" pitchFamily="34" charset="0"/>
                </a:rPr>
                <a:t>найма</a:t>
              </a:r>
              <a:endParaRPr lang="ru-RU" sz="1400" b="1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6740391" y="5649224"/>
              <a:ext cx="3133615" cy="276999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1200" b="1" dirty="0">
                  <a:solidFill>
                    <a:srgbClr val="006699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Петрозаводский городской округ  – 44,44 %.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0763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08AD4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Placeholder 35"/>
          <p:cNvPicPr>
            <a:picLocks noGrp="1" noChangeAspect="1"/>
          </p:cNvPicPr>
          <p:nvPr>
            <p:ph type="pic" sz="quarter" idx="10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0" y="-13004"/>
            <a:ext cx="12192000" cy="6856641"/>
          </a:xfrm>
          <a:solidFill>
            <a:srgbClr val="308AD4"/>
          </a:solidFill>
        </p:spPr>
      </p:pic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76984146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94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195144" y="287276"/>
            <a:ext cx="5413605" cy="1490056"/>
          </a:xfrm>
          <a:prstGeom prst="rect">
            <a:avLst/>
          </a:prstGeom>
          <a:gradFill flip="none" rotWithShape="1">
            <a:gsLst>
              <a:gs pos="0">
                <a:srgbClr val="BB5045">
                  <a:tint val="66000"/>
                  <a:satMod val="160000"/>
                </a:srgbClr>
              </a:gs>
              <a:gs pos="50000">
                <a:srgbClr val="BB5045">
                  <a:tint val="44500"/>
                  <a:satMod val="160000"/>
                </a:srgbClr>
              </a:gs>
              <a:gs pos="100000">
                <a:srgbClr val="BB5045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Государственные МСЗУ, доля обращения через ЕПГУ 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 которым на конец 1 полугодия 2023 года составила менее 10 %</a:t>
            </a:r>
            <a:endParaRPr lang="ru-RU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8517" y="4689030"/>
            <a:ext cx="1051005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- -</a:t>
            </a:r>
            <a:endParaRPr lang="ru-RU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9527" y="4402509"/>
            <a:ext cx="5495087" cy="798022"/>
          </a:xfrm>
          <a:prstGeom prst="rect">
            <a:avLst/>
          </a:prstGeom>
          <a:solidFill>
            <a:srgbClr val="308A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Аттестация педагогических работников </a:t>
            </a:r>
            <a:r>
              <a:rPr lang="ru-RU" sz="12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 </a:t>
            </a:r>
            <a:r>
              <a:rPr lang="ru-RU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Государственная аккредитация региональных общественных </a:t>
            </a:r>
            <a:r>
              <a:rPr lang="ru-RU" sz="12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организаций – </a:t>
            </a:r>
            <a:r>
              <a:rPr lang="ru-RU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 </a:t>
            </a:r>
            <a:r>
              <a:rPr lang="ru-RU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  <a:endParaRPr lang="ru-RU" sz="1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095999" y="3782633"/>
            <a:ext cx="5780199" cy="1456647"/>
          </a:xfrm>
          <a:prstGeom prst="rect">
            <a:avLst/>
          </a:prstGeom>
          <a:solidFill>
            <a:srgbClr val="308A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Утверждение схемы расположения земельного участка или земельных участков на кадастровом плане </a:t>
            </a:r>
            <a:r>
              <a:rPr lang="ru-RU" sz="12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территории – </a:t>
            </a:r>
            <a:r>
              <a:rPr lang="ru-RU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0,80 </a:t>
            </a:r>
            <a:r>
              <a:rPr lang="ru-RU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Отнесение </a:t>
            </a:r>
            <a:r>
              <a:rPr lang="ru-RU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земель к определенной категории земель </a:t>
            </a:r>
            <a:r>
              <a:rPr lang="ru-RU" sz="12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6,95 </a:t>
            </a:r>
            <a:r>
              <a:rPr lang="ru-RU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  <a:endParaRPr lang="ru-RU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Установление сервитута </a:t>
            </a:r>
            <a:r>
              <a:rPr lang="ru-RU" sz="12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0,16 </a:t>
            </a:r>
            <a:r>
              <a:rPr lang="ru-RU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  <a:endParaRPr lang="ru-RU" sz="1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Предварительное согласование предоставления земельного участка – </a:t>
            </a:r>
            <a:r>
              <a:rPr lang="ru-RU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7,4 </a:t>
            </a:r>
            <a:r>
              <a:rPr lang="ru-RU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  <a:endParaRPr lang="ru-RU" sz="1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endParaRPr lang="ru-RU" sz="1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5144" y="2659065"/>
            <a:ext cx="5523026" cy="883997"/>
          </a:xfrm>
          <a:prstGeom prst="rect">
            <a:avLst/>
          </a:prstGeom>
          <a:solidFill>
            <a:srgbClr val="308AD4"/>
          </a:solidFill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90025" y="6139099"/>
            <a:ext cx="5803895" cy="620282"/>
          </a:xfrm>
          <a:prstGeom prst="rect">
            <a:avLst/>
          </a:prstGeom>
          <a:solidFill>
            <a:srgbClr val="308AD4"/>
          </a:solidFill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92598" y="893241"/>
            <a:ext cx="5783600" cy="1997510"/>
          </a:xfrm>
          <a:prstGeom prst="rect">
            <a:avLst/>
          </a:prstGeom>
          <a:solidFill>
            <a:srgbClr val="86D6F2"/>
          </a:solidFill>
        </p:spPr>
      </p:pic>
      <p:sp>
        <p:nvSpPr>
          <p:cNvPr id="11" name="Прямоугольник 10"/>
          <p:cNvSpPr/>
          <p:nvPr/>
        </p:nvSpPr>
        <p:spPr>
          <a:xfrm>
            <a:off x="223816" y="2736801"/>
            <a:ext cx="552302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Государственная регистрация самоходных машин </a:t>
            </a:r>
            <a:r>
              <a:rPr lang="ru-RU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8,89 </a:t>
            </a:r>
            <a:r>
              <a:rPr lang="ru-RU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Прием экзаменов на право управления самоходными </a:t>
            </a:r>
            <a:r>
              <a:rPr lang="ru-RU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машинами </a:t>
            </a: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4,27 </a:t>
            </a:r>
            <a:r>
              <a:rPr lang="ru-RU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  <a:endParaRPr lang="ru-RU" sz="1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Проведение </a:t>
            </a: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технического осмотра самоходных машин </a:t>
            </a:r>
            <a:r>
              <a:rPr lang="ru-RU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0,62 </a:t>
            </a:r>
            <a:r>
              <a:rPr lang="ru-RU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  <a:endParaRPr lang="ru-RU" sz="1400" b="1" dirty="0">
              <a:solidFill>
                <a:srgbClr val="C0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479086" y="6279078"/>
            <a:ext cx="276851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Выдача архивных </a:t>
            </a:r>
            <a:r>
              <a:rPr lang="ru-RU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справок – </a:t>
            </a:r>
            <a:r>
              <a:rPr lang="ru-RU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0,57 %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099170" y="878435"/>
            <a:ext cx="5777027" cy="1932912"/>
          </a:xfrm>
          <a:prstGeom prst="rect">
            <a:avLst/>
          </a:prstGeom>
          <a:solidFill>
            <a:srgbClr val="308AD4"/>
          </a:solidFill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Компенсации расходов по оплате жилого </a:t>
            </a:r>
            <a:r>
              <a:rPr lang="ru-RU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помещения –</a:t>
            </a:r>
            <a:r>
              <a:rPr lang="ru-RU" sz="12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ru-RU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 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Предоставление </a:t>
            </a: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ежегодной денежной выплаты гражданам, награжденным знаком «Почетный донор России» </a:t>
            </a:r>
            <a:r>
              <a:rPr lang="ru-RU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ru-RU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8,93 %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Выплата </a:t>
            </a: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социального пособия на погребение </a:t>
            </a:r>
            <a:r>
              <a:rPr lang="ru-RU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4,42 </a:t>
            </a:r>
            <a:r>
              <a:rPr lang="ru-RU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  <a:endParaRPr lang="ru-RU" sz="1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Назначение </a:t>
            </a: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ежемесячной выплаты на содержание ребенка в семье опекуна –</a:t>
            </a:r>
            <a:r>
              <a:rPr lang="ru-RU" sz="1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2,23 </a:t>
            </a:r>
            <a:r>
              <a:rPr lang="ru-RU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  <a:endParaRPr lang="ru-RU" sz="1200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Присвоение </a:t>
            </a: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звания «Ветеран труда РК</a:t>
            </a:r>
            <a:r>
              <a:rPr lang="ru-RU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» - </a:t>
            </a:r>
            <a:r>
              <a:rPr lang="ru-RU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9,74 </a:t>
            </a:r>
            <a:r>
              <a:rPr lang="ru-RU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</a:p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Признание </a:t>
            </a: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гражданина нуждающимся в социальном обслуживании </a:t>
            </a:r>
            <a:r>
              <a:rPr lang="ru-RU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ru-RU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 </a:t>
            </a:r>
            <a:r>
              <a:rPr lang="ru-RU" sz="1400" b="1" dirty="0" smtClean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%</a:t>
            </a:r>
            <a:endParaRPr lang="ru-RU" sz="1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71450" indent="-171450">
              <a:buFontTx/>
              <a:buChar char="-"/>
            </a:pPr>
            <a:endParaRPr lang="ru-RU" sz="1000" dirty="0">
              <a:solidFill>
                <a:schemeClr val="bg1"/>
              </a:solidFill>
            </a:endParaRPr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9608" y="5964759"/>
            <a:ext cx="5495087" cy="789506"/>
          </a:xfrm>
          <a:prstGeom prst="rect">
            <a:avLst/>
          </a:prstGeom>
          <a:solidFill>
            <a:srgbClr val="308AD4"/>
          </a:solidFill>
        </p:spPr>
      </p:pic>
      <p:sp>
        <p:nvSpPr>
          <p:cNvPr id="15" name="Прямоугольник 14"/>
          <p:cNvSpPr/>
          <p:nvPr/>
        </p:nvSpPr>
        <p:spPr>
          <a:xfrm>
            <a:off x="290393" y="6040165"/>
            <a:ext cx="5332527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§"/>
            </a:pPr>
            <a:r>
              <a:rPr lang="ru-RU" sz="1200" b="1" dirty="0">
                <a:latin typeface="Calibri" panose="020F0502020204030204" pitchFamily="34" charset="0"/>
                <a:cs typeface="Calibri" panose="020F0502020204030204" pitchFamily="34" charset="0"/>
              </a:rPr>
              <a:t>Выдача заключения на акт государственной историко-культурной экспертизы земельного участка, подлежащего хозяйственному </a:t>
            </a:r>
            <a:r>
              <a:rPr lang="ru-RU" sz="12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освоению – </a:t>
            </a:r>
            <a:r>
              <a:rPr lang="ru-RU" sz="14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1,38 %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219528" y="5420261"/>
            <a:ext cx="5504998" cy="544498"/>
          </a:xfrm>
          <a:prstGeom prst="rect">
            <a:avLst/>
          </a:prstGeom>
          <a:solidFill>
            <a:srgbClr val="C00000">
              <a:alpha val="6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Управление по охране объектов </a:t>
            </a:r>
            <a:endParaRPr lang="ru-RU" b="1" dirty="0" smtClean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культурного наследия РК</a:t>
            </a:r>
            <a:endParaRPr lang="ru-RU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8" name="Рисунок 1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099171" y="367977"/>
            <a:ext cx="5785605" cy="548688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099171" y="3198938"/>
            <a:ext cx="5785605" cy="774259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0593" y="5590411"/>
            <a:ext cx="5785605" cy="548688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88619" y="2110254"/>
            <a:ext cx="5529551" cy="548688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205850" y="3871665"/>
            <a:ext cx="5518675" cy="55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832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23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Picture Placeholder 35"/>
          <p:cNvPicPr>
            <a:picLocks noGrp="1" noChangeAspect="1"/>
          </p:cNvPicPr>
          <p:nvPr>
            <p:ph type="pic" sz="quarter" idx="10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2342"/>
            <a:ext cx="12192000" cy="6856641"/>
          </a:xfrm>
          <a:blipFill dpi="0" rotWithShape="1">
            <a:blip r:embed="rId5">
              <a:alphaModFix amt="0"/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</p:pic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76984146"/>
              </p:ext>
            </p:extLst>
          </p:nvPr>
        </p:nvGraphicFramePr>
        <p:xfrm>
          <a:off x="2118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7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4" name="Object 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8" y="2118"/>
                        <a:ext cx="2116" cy="21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709878" y="3106276"/>
            <a:ext cx="2669155" cy="1200329"/>
          </a:xfrm>
          <a:prstGeom prst="rect">
            <a:avLst/>
          </a:prstGeom>
          <a:solidFill>
            <a:srgbClr val="006699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Фактическое </a:t>
            </a:r>
          </a:p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значение </a:t>
            </a:r>
            <a:r>
              <a:rPr lang="ru-RU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показателя </a:t>
            </a:r>
            <a:endParaRPr lang="ru-RU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 </a:t>
            </a:r>
            <a:r>
              <a:rPr lang="ru-RU" b="1" dirty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30.06.2023 </a:t>
            </a:r>
            <a:endParaRPr lang="ru-RU" b="1" dirty="0" smtClean="0">
              <a:solidFill>
                <a:schemeClr val="accent1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 smtClean="0">
                <a:solidFill>
                  <a:schemeClr val="accent1">
                    <a:lumMod val="20000"/>
                    <a:lumOff val="80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3,9 балла</a:t>
            </a:r>
            <a:endParaRPr lang="ru-RU" b="1" dirty="0">
              <a:solidFill>
                <a:schemeClr val="accent1">
                  <a:lumMod val="20000"/>
                  <a:lumOff val="80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6699" y="380999"/>
            <a:ext cx="9848850" cy="2375937"/>
          </a:xfrm>
          <a:prstGeom prst="rect">
            <a:avLst/>
          </a:prstGeom>
          <a:solidFill>
            <a:schemeClr val="accent1">
              <a:lumMod val="20000"/>
              <a:lumOff val="80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719136" y="480393"/>
            <a:ext cx="881062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Уровень удовлетворенности качеством предоставления </a:t>
            </a:r>
            <a:endParaRPr lang="ru-RU" sz="2400" b="1" dirty="0" smtClean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массовых </a:t>
            </a:r>
            <a:r>
              <a:rPr lang="ru-RU" sz="24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социально значимых государственных и муниципальных </a:t>
            </a:r>
            <a:r>
              <a:rPr lang="ru-RU" sz="24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услуг</a:t>
            </a:r>
          </a:p>
          <a:p>
            <a:pPr algn="ctr"/>
            <a:r>
              <a:rPr lang="ru-RU" sz="24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24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 электронном виде с использованием </a:t>
            </a:r>
            <a:endParaRPr lang="ru-RU" sz="2400" b="1" dirty="0" smtClean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sz="2400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Единого </a:t>
            </a:r>
            <a:r>
              <a:rPr lang="ru-RU" sz="2400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портала государственных и муниципальных услуг (функций)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719136" y="4912138"/>
            <a:ext cx="10239375" cy="45719"/>
          </a:xfrm>
          <a:prstGeom prst="rect">
            <a:avLst/>
          </a:prstGeom>
          <a:solidFill>
            <a:srgbClr val="308AD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2036081" y="4725447"/>
            <a:ext cx="409575" cy="419100"/>
          </a:xfrm>
          <a:prstGeom prst="ellipse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006699"/>
                </a:solidFill>
              </a:rPr>
              <a:t>1</a:t>
            </a: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71977" y="4707899"/>
            <a:ext cx="414564" cy="499915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822281" y="4725446"/>
            <a:ext cx="414564" cy="49991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298667" y="4725446"/>
            <a:ext cx="414564" cy="499915"/>
          </a:xfrm>
          <a:prstGeom prst="rect">
            <a:avLst/>
          </a:prstGeom>
        </p:spPr>
      </p:pic>
      <p:sp>
        <p:nvSpPr>
          <p:cNvPr id="12" name="Прямоугольник 11"/>
          <p:cNvSpPr/>
          <p:nvPr/>
        </p:nvSpPr>
        <p:spPr>
          <a:xfrm>
            <a:off x="9379033" y="5560277"/>
            <a:ext cx="2332704" cy="1200329"/>
          </a:xfrm>
          <a:prstGeom prst="rect">
            <a:avLst/>
          </a:prstGeom>
          <a:solidFill>
            <a:schemeClr val="accent1">
              <a:lumMod val="20000"/>
              <a:lumOff val="80000"/>
              <a:alpha val="84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Плановое </a:t>
            </a:r>
            <a:endParaRPr lang="ru-RU" b="1" dirty="0" smtClean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значение </a:t>
            </a:r>
            <a:r>
              <a:rPr lang="ru-RU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показателя </a:t>
            </a:r>
            <a:endParaRPr lang="ru-RU" b="1" dirty="0" smtClean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ru-RU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на </a:t>
            </a:r>
            <a:r>
              <a:rPr lang="ru-RU" b="1" dirty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конец 2023 </a:t>
            </a:r>
            <a:r>
              <a:rPr lang="ru-RU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года</a:t>
            </a:r>
          </a:p>
          <a:p>
            <a:pPr algn="ctr"/>
            <a:r>
              <a:rPr lang="ru-RU" b="1" dirty="0" smtClean="0">
                <a:solidFill>
                  <a:srgbClr val="00669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балла </a:t>
            </a:r>
            <a:endParaRPr lang="ru-RU" b="1" dirty="0">
              <a:solidFill>
                <a:srgbClr val="006699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Равнобедренный треугольник 12"/>
          <p:cNvSpPr/>
          <p:nvPr/>
        </p:nvSpPr>
        <p:spPr>
          <a:xfrm>
            <a:off x="9379033" y="5182974"/>
            <a:ext cx="301456" cy="377303"/>
          </a:xfrm>
          <a:prstGeom prst="triangle">
            <a:avLst/>
          </a:prstGeom>
          <a:solidFill>
            <a:srgbClr val="00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Равнобедренный треугольник 13"/>
          <p:cNvSpPr/>
          <p:nvPr/>
        </p:nvSpPr>
        <p:spPr>
          <a:xfrm rot="10800000">
            <a:off x="9010650" y="4309718"/>
            <a:ext cx="288017" cy="570639"/>
          </a:xfrm>
          <a:prstGeom prst="triangle">
            <a:avLst/>
          </a:prstGeom>
          <a:solidFill>
            <a:srgbClr val="0066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326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PRESENTATIONDONOTDELETE" val="&lt;?xml version=&quot;1.0&quot; encoding=&quot;UTF-16&quot; standalone=&quot;yes&quot;?&gt;&lt;root reqver=&quot;23045&quot;&gt;&lt;version val=&quot;24173&quot;/&gt;&lt;CPresentation id=&quot;1&quot;&gt;&lt;m_precDefaultNumber&gt;&lt;m_bNumberIsYear val=&quot;1&quot;/&gt;&lt;m_chMinusSymbol&gt;-&lt;/m_chMinusSymbol&gt;&lt;m_chDecimalSymbol17909&gt;,&lt;/m_chDecimalSymbol17909&gt;&lt;m_nGroupingDigits17909 val=&quot;3&quot;/&gt;&lt;m_chGroupingSymbol17909&gt; 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1&quot;/&gt;&lt;m_chDecimalSymbol17909&gt;,&lt;/m_chDecimalSymbol17909&gt;&lt;m_nGroupingDigits17909 val=&quot;3&quot;/&gt;&lt;m_chGroupingSymbol17909&gt; 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&lt;/m_strFormatTime&gt;&lt;m_yearfmt&gt;&lt;begin val=&quot;0&quot;/&gt;&lt;end val=&quot;0&quot;/&gt;&lt;/m_yearfmt&gt;&lt;/m_precDefaultDate&gt;&lt;m_precDefaultYear&gt;&lt;m_yearfmt&gt;&lt;begin val=&quot;0&quot;/&gt;&lt;end val=&quot;4&quot;/&gt;&lt;/m_yearfmt&gt;&lt;/m_precDefaultYear&gt;&lt;m_precDefaultQuarter&gt;&lt;m_yearfmt&gt;&lt;begin val=&quot;0&quot;/&gt;&lt;end val=&quot;4&quot;/&gt;&lt;/m_yearfmt&gt;&lt;/m_precDefaultQuarter&gt;&lt;m_precDefaultMonth&gt;&lt;m_yearfmt&gt;&lt;begin val=&quot;0&quot;/&gt;&lt;end val=&quot;4&quot;/&gt;&lt;/m_yearfmt&gt;&lt;/m_precDefaultMonth&gt;&lt;m_precDefaultWeek&gt;&lt;m_yearfmt&gt;&lt;begin val=&quot;0&quot;/&gt;&lt;end val=&quot;4&quot;/&gt;&lt;/m_yearfmt&gt;&lt;/m_precDefaultWeek&gt;&lt;m_precDefaultDay&gt;&lt;m_yearfmt&gt;&lt;begin val=&quot;0&quot;/&gt;&lt;end val=&quot;4&quot;/&gt;&lt;/m_yearfmt&gt;&lt;/m_precDefaultDay&gt;&lt;m_mruColor&gt;&lt;m_vecMRU length=&quot;2&quot;&gt;&lt;elem m_fUsage=&quot;1.89999999999999990000E+000&quot;&gt;&lt;m_msothmcolidx val=&quot;0&quot;/&gt;&lt;m_rgb r=&quot;DF&quot; g=&quot;DF&quot; b=&quot;DF&quot;/&gt;&lt;m_nBrightness val=&quot;0&quot;/&gt;&lt;/elem&gt;&lt;elem m_fUsage=&quot;1.53899999999999990000E+000&quot;&gt;&lt;m_msothmcolidx val=&quot;0&quot;/&gt;&lt;m_rgb r=&quot;EF&quot; g=&quot;C9&quot; b=&quot;4C&quot;/&gt;&lt;m_nBrightness val=&quot;0&quot;/&gt;&lt;/elem&gt;&lt;/m_vecMRU&gt;&lt;/m_mruColor&gt;&lt;m_eweekdayFirstOfWeek val=&quot;2&quot;/&gt;&lt;m_eweekdayFirstOfWorkweek val=&quot;2&quot;/&gt;&lt;m_eweekdayFirstOfWeekend val=&quot;7&quot;/&gt;&lt;/CPresentation&gt;&lt;/root&gt;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Kotio">
      <a:dk1>
        <a:srgbClr val="262626"/>
      </a:dk1>
      <a:lt1>
        <a:sysClr val="window" lastClr="FFFFFF"/>
      </a:lt1>
      <a:dk2>
        <a:srgbClr val="BFBFBF"/>
      </a:dk2>
      <a:lt2>
        <a:srgbClr val="E7E6E6"/>
      </a:lt2>
      <a:accent1>
        <a:srgbClr val="FFC000"/>
      </a:accent1>
      <a:accent2>
        <a:srgbClr val="0C0C0C"/>
      </a:accent2>
      <a:accent3>
        <a:srgbClr val="262626"/>
      </a:accent3>
      <a:accent4>
        <a:srgbClr val="3F3F3F"/>
      </a:accent4>
      <a:accent5>
        <a:srgbClr val="595959"/>
      </a:accent5>
      <a:accent6>
        <a:srgbClr val="7F7F7F"/>
      </a:accent6>
      <a:hlink>
        <a:srgbClr val="FFC000"/>
      </a:hlink>
      <a:folHlink>
        <a:srgbClr val="BFBFBF"/>
      </a:folHlink>
    </a:clrScheme>
    <a:fontScheme name="Kotio">
      <a:majorFont>
        <a:latin typeface="Source Sans Pro"/>
        <a:ea typeface=""/>
        <a:cs typeface=""/>
      </a:majorFont>
      <a:minorFont>
        <a:latin typeface="Source Sans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2688</TotalTime>
  <Words>1220</Words>
  <Application>Microsoft Office PowerPoint</Application>
  <PresentationFormat>Произвольный</PresentationFormat>
  <Paragraphs>221</Paragraphs>
  <Slides>13</Slides>
  <Notes>13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Office Theme</vt:lpstr>
      <vt:lpstr>think-cell Slide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PricewaterhouseCoopers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Malgorzata Boguslawska</dc:creator>
  <cp:lastModifiedBy>Малинов Д.С.</cp:lastModifiedBy>
  <cp:revision>238</cp:revision>
  <dcterms:created xsi:type="dcterms:W3CDTF">2016-07-06T10:54:59Z</dcterms:created>
  <dcterms:modified xsi:type="dcterms:W3CDTF">2023-09-12T08:48:44Z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5205205</vt:lpwstr>
  </property>
  <property fmtid="{D5CDD505-2E9C-101B-9397-08002B2CF9AE}" pid="3" name="NXPowerLiteSettings">
    <vt:lpwstr>C7000400038000</vt:lpwstr>
  </property>
  <property fmtid="{D5CDD505-2E9C-101B-9397-08002B2CF9AE}" pid="4" name="NXPowerLiteVersion">
    <vt:lpwstr>S9.0.1</vt:lpwstr>
  </property>
</Properties>
</file>