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0" r:id="rId2"/>
    <p:sldId id="272" r:id="rId3"/>
    <p:sldId id="281" r:id="rId4"/>
    <p:sldId id="275" r:id="rId5"/>
    <p:sldId id="276" r:id="rId6"/>
    <p:sldId id="280" r:id="rId7"/>
    <p:sldId id="271" r:id="rId8"/>
    <p:sldId id="258" r:id="rId9"/>
    <p:sldId id="273" r:id="rId10"/>
    <p:sldId id="274" r:id="rId11"/>
    <p:sldId id="279" r:id="rId12"/>
    <p:sldId id="277" r:id="rId13"/>
    <p:sldId id="278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19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19AB2-C3B0-45C7-8B2D-C4DE75535E7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7FA6935-997C-4F53-AA13-8C7706D57FD3}" type="pres">
      <dgm:prSet presAssocID="{7F719AB2-C3B0-45C7-8B2D-C4DE75535E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E6FDF-E285-4AB9-BF79-D240716A86EA}" type="presOf" srcId="{7F719AB2-C3B0-45C7-8B2D-C4DE75535E75}" destId="{F7FA6935-997C-4F53-AA13-8C7706D57F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5110-DFC9-41CD-B9D9-83BA7725DB1B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684C-C18B-4970-8AF5-90596605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747A-E869-4068-BC78-CAC9F397DA7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4BAC-A61F-4317-9996-8A4FA7A71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66A5-DC60-4A94-9C60-5CA16B4A4553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A18D-37B0-4EF7-ABB9-9E58583BC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C06C-EC7F-4ED7-A89A-63FC29621FD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22C9-85B1-419E-858B-3EA301502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563D-BF96-43C3-956C-5A60963AEB0B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4EFC-34E9-451F-90BA-0397D1DC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2AE2-A67A-4A87-9F45-EA3D39097575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0CD2-2E38-419A-AEF7-D3C09EE3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B112-0843-444B-BC8B-35EA4473FC9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6B80-7083-4666-BB64-C11DF184A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010C-7C62-4AF3-87B4-25FC995DC82F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6AF-8E26-4492-B4E4-A3BE22DA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C1D3-BC08-4549-8BC2-1B782F15B94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6FB3-2EDC-4EC6-887E-04A0DD13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C98D-005D-4B74-BD33-7BFC87B129F0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EFAE-BAD4-49A3-AA4D-DF01B55F8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6FC6-A3E2-4993-81CA-1E118C7C974E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590-A54B-4672-B841-FE7BCB8C1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E0BBD-5119-4672-B079-02C37C9B5B83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D82C76D-429D-460F-9AF4-7A0331BD8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94" r:id="rId5"/>
    <p:sldLayoutId id="2147483789" r:id="rId6"/>
    <p:sldLayoutId id="2147483788" r:id="rId7"/>
    <p:sldLayoutId id="2147483795" r:id="rId8"/>
    <p:sldLayoutId id="2147483787" r:id="rId9"/>
    <p:sldLayoutId id="2147483786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anich@gov.karelia.ru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-2628800" y="140516"/>
            <a:ext cx="10953598" cy="1211262"/>
          </a:xfrm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Главы Республики Карелия</a:t>
            </a:r>
            <a:endParaRPr lang="ru-RU" sz="1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213"/>
            <a:ext cx="7543800" cy="44656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000000"/>
                </a:solidFill>
                <a:ea typeface="Calibri"/>
              </a:rPr>
              <a:t>Об учете информационных систем органов исполнительной власти Республики </a:t>
            </a:r>
            <a:r>
              <a:rPr lang="ru-RU" b="1" dirty="0" smtClean="0">
                <a:solidFill>
                  <a:srgbClr val="000000"/>
                </a:solidFill>
                <a:ea typeface="Calibri"/>
              </a:rPr>
              <a:t>Карелия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</a:p>
          <a:p>
            <a:pPr marL="0" indent="0" algn="r">
              <a:buFont typeface="Arial" charset="0"/>
              <a:buNone/>
            </a:pPr>
            <a:endParaRPr lang="ru-RU" b="1" dirty="0" smtClean="0"/>
          </a:p>
          <a:p>
            <a:pPr marL="0" indent="0" algn="r">
              <a:buFont typeface="Arial" charset="0"/>
              <a:buNone/>
            </a:pPr>
            <a:endParaRPr lang="ru-RU" b="1" dirty="0"/>
          </a:p>
          <a:p>
            <a:pPr marL="0" indent="0" algn="r">
              <a:buFont typeface="Arial" charset="0"/>
              <a:buNone/>
            </a:pPr>
            <a:endParaRPr lang="ru-RU" b="1" dirty="0" smtClean="0"/>
          </a:p>
          <a:p>
            <a:pPr marL="0" indent="0" algn="r">
              <a:buFont typeface="Arial" charset="0"/>
              <a:buNone/>
            </a:pPr>
            <a:r>
              <a:rPr lang="ru-RU" sz="1800" dirty="0" err="1" smtClean="0"/>
              <a:t>И.о</a:t>
            </a:r>
            <a:r>
              <a:rPr lang="ru-RU" sz="1800" dirty="0" smtClean="0"/>
              <a:t>. начальника управления информатизации </a:t>
            </a:r>
          </a:p>
          <a:p>
            <a:pPr marL="0" indent="0" algn="r">
              <a:buFont typeface="Arial" charset="0"/>
              <a:buNone/>
            </a:pPr>
            <a:r>
              <a:rPr lang="ru-RU" sz="1800" dirty="0" smtClean="0"/>
              <a:t>и </a:t>
            </a:r>
            <a:r>
              <a:rPr lang="ru-RU" sz="1800" dirty="0" smtClean="0"/>
              <a:t>защиты информации </a:t>
            </a:r>
            <a:r>
              <a:rPr lang="ru-RU" sz="1800" dirty="0" smtClean="0"/>
              <a:t>Администрации Главы </a:t>
            </a:r>
            <a:endParaRPr lang="ru-RU" sz="1800" dirty="0" smtClean="0"/>
          </a:p>
          <a:p>
            <a:pPr marL="0" indent="0" algn="r">
              <a:buFont typeface="Arial" charset="0"/>
              <a:buNone/>
            </a:pPr>
            <a:r>
              <a:rPr lang="ru-RU" sz="1800" dirty="0" smtClean="0"/>
              <a:t>Республики Карелия</a:t>
            </a:r>
          </a:p>
          <a:p>
            <a:pPr marL="0" indent="0" algn="r">
              <a:buFont typeface="Arial" charset="0"/>
              <a:buNone/>
            </a:pPr>
            <a:r>
              <a:rPr lang="ru-RU" sz="1800" dirty="0" smtClean="0"/>
              <a:t> </a:t>
            </a:r>
            <a:endParaRPr lang="ru-RU" sz="1800" dirty="0" smtClean="0"/>
          </a:p>
          <a:p>
            <a:pPr marL="0" indent="0" algn="r">
              <a:buFont typeface="Arial" charset="0"/>
              <a:buNone/>
            </a:pPr>
            <a:r>
              <a:rPr lang="ru-RU" sz="1800" dirty="0" smtClean="0"/>
              <a:t>Никольская Наталья Васильевна</a:t>
            </a:r>
          </a:p>
          <a:p>
            <a:pPr marL="0" indent="0"/>
            <a:endParaRPr lang="ru-RU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68752" cy="792088"/>
          </a:xfrm>
        </p:spPr>
        <p:txBody>
          <a:bodyPr/>
          <a:lstStyle/>
          <a:p>
            <a:pPr algn="r"/>
            <a:r>
              <a:rPr lang="ru-RU" sz="2400" b="1" dirty="0">
                <a:latin typeface="+mn-lt"/>
              </a:rPr>
              <a:t>Приказы Министерства связи и массовых коммуникаций Российской Федерации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4968552"/>
          </a:xfrm>
        </p:spPr>
        <p:txBody>
          <a:bodyPr/>
          <a:lstStyle/>
          <a:p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от 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700" dirty="0"/>
              <a:t>от </a:t>
            </a:r>
            <a:r>
              <a:rPr lang="ru-RU" sz="1700" dirty="0"/>
              <a:t>31 мая 2013 г. № 127 «Об утверждении методических указаний по осуществлению учета информационных систем и компонентов информационно-телекоммуникационной инфраструктуры»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700" dirty="0"/>
              <a:t>от </a:t>
            </a:r>
            <a:r>
              <a:rPr lang="ru-RU" sz="1700" dirty="0"/>
              <a:t>22 августа 2013 г. </a:t>
            </a:r>
            <a:r>
              <a:rPr lang="ru-RU" sz="1700" dirty="0"/>
              <a:t>№ 220 «Об утверждении методических рекомендаций для исполнительных органов государственной власти субъектов Российской Федерации по осуществлению учета и классификации информационных систем и компонентов информационно-телекоммуникационной инфраструктуры, создаваемых и приобретаемых за счет средств бюджетов субъектов Российской Федерации, а также по составу сведений, размещаемых в системе учета информационных систем» 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700" dirty="0"/>
              <a:t>от 7 декабря 2015 г. № 514 «Об утверждении порядка внесения сведений в реестр территориального размещения технических средств информационных систем и формы акта о выявленных несоответствиях сведений, содержащихся в реестре»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700" dirty="0"/>
              <a:t>от 11 февраля 2016 г. № 44 «Об утверждении правил размещения информации в федеральной государственной информационной системе координации информатизации»</a:t>
            </a:r>
          </a:p>
          <a:p>
            <a:endParaRPr lang="ru-RU" sz="18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70" y="-171400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7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25462"/>
            <a:ext cx="5976664" cy="504056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Предложения в проект решения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056784" cy="4896544"/>
          </a:xfrm>
        </p:spPr>
        <p:txBody>
          <a:bodyPr/>
          <a:lstStyle/>
          <a:p>
            <a:pPr algn="just"/>
            <a:r>
              <a:rPr lang="ru-RU" sz="1400" dirty="0"/>
              <a:t>привести информационные системы в соответствие с требованиями части 4 статьи 16 Федерального закона от 27.07.2006 г. № 149-ФЗ "Об информации, информационных технологиях и о защите информации" и требованиями об уровне защищенности Федеральной службы безопасности Российской Федерации и Федеральной службы по техническому и экспортному контролю;</a:t>
            </a:r>
          </a:p>
          <a:p>
            <a:pPr algn="just"/>
            <a:r>
              <a:rPr lang="ru-RU" sz="1400" dirty="0"/>
              <a:t>определить должностных лиц, уполномоченных за организацию размещения в федеральной государственной информационной системе координации информатизации, в должности не ниже заместителя руководителя органа исполнительной власти и должностных лиц, ответственных за размещение информации в системе координации;</a:t>
            </a:r>
          </a:p>
          <a:p>
            <a:pPr algn="just"/>
            <a:r>
              <a:rPr lang="ru-RU" sz="1400" dirty="0"/>
              <a:t>направить письмо в адрес Министерства связи и массовых коммуникаций, шаблон которого размещен по адресу: http://portal.eskigov.ru/documents, с приложением копии приказа органа исполнительной власти Республики Карелия об определении уполномоченных должностных лиц; </a:t>
            </a:r>
          </a:p>
          <a:p>
            <a:pPr algn="just"/>
            <a:r>
              <a:rPr lang="ru-RU" sz="1400" dirty="0"/>
              <a:t>обеспечить размещение сведений в федеральной государственной информационной системе координации информатизации в соответствии с </a:t>
            </a:r>
            <a:r>
              <a:rPr lang="ru-RU" sz="1400" dirty="0" err="1" smtClean="0"/>
              <a:t>пп</a:t>
            </a:r>
            <a:r>
              <a:rPr lang="ru-RU" sz="1400" dirty="0"/>
              <a:t>. б) пункта 11 Положения о федеральной государственной информационной системе координации информатизации, утвержденного Постановлением РФ от 14.11.2015 г. № 1235;</a:t>
            </a:r>
          </a:p>
          <a:p>
            <a:pPr algn="just"/>
            <a:r>
              <a:rPr lang="ru-RU" sz="1400" dirty="0"/>
              <a:t>обеспечить размещение сведений об информационных системах и компонентах информационно-телекоммуникационной инфраструктуры, создаваемых и приобретаемых за счет средств бюджета Республики Карелия в системе учета информационных систем;</a:t>
            </a:r>
          </a:p>
          <a:p>
            <a:pPr algn="just"/>
            <a:r>
              <a:rPr lang="ru-RU" sz="1400" b="1" dirty="0"/>
              <a:t>Срок – до 2 июня 2017 </a:t>
            </a:r>
            <a:r>
              <a:rPr lang="ru-RU" sz="1400" b="1" dirty="0" smtClean="0"/>
              <a:t>года</a:t>
            </a:r>
            <a:endParaRPr lang="ru-RU" sz="1400" dirty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7370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094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96744" cy="1008112"/>
          </a:xfrm>
        </p:spPr>
        <p:txBody>
          <a:bodyPr/>
          <a:lstStyle/>
          <a:p>
            <a:pPr algn="r"/>
            <a:r>
              <a:rPr lang="ru-RU" sz="2400" b="1" dirty="0">
                <a:latin typeface="+mn-lt"/>
              </a:rPr>
              <a:t>Адрес Единой </a:t>
            </a:r>
            <a:r>
              <a:rPr lang="ru-RU" sz="2400" b="1" dirty="0" smtClean="0">
                <a:latin typeface="+mn-lt"/>
              </a:rPr>
              <a:t>системы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Координации </a:t>
            </a:r>
            <a:r>
              <a:rPr lang="ru-RU" sz="2400" b="1" dirty="0">
                <a:latin typeface="+mn-lt"/>
              </a:rPr>
              <a:t>информатизации: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http://portal.eskigov.ru</a:t>
            </a:r>
            <a:r>
              <a:rPr lang="ru-RU" sz="2000" dirty="0">
                <a:latin typeface="+mn-lt"/>
              </a:rPr>
              <a:t>/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6" y="1486353"/>
            <a:ext cx="6072581" cy="45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6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56792"/>
            <a:ext cx="7554416" cy="4615408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Контактные данные Администрации Главы Республики Карелия для консультаций по вопросам размещения сведений: главный специалист –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Ананич Любовь Леонидовна,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+7(8142</a:t>
            </a:r>
            <a:r>
              <a:rPr lang="ru-RU" sz="2400" smtClean="0">
                <a:latin typeface="+mn-lt"/>
              </a:rPr>
              <a:t>) 78-37-22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en-US" sz="2400" dirty="0" smtClean="0">
                <a:solidFill>
                  <a:srgbClr val="3366FF"/>
                </a:solidFill>
                <a:latin typeface="Arial"/>
                <a:hlinkClick r:id="rId2"/>
              </a:rPr>
              <a:t>ananich@gov.karelia.ru</a:t>
            </a:r>
            <a:r>
              <a:rPr lang="ru-RU" sz="2400" dirty="0" smtClean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 smtClean="0">
                <a:solidFill>
                  <a:srgbClr val="3366FF"/>
                </a:solidFill>
                <a:latin typeface="Arial"/>
              </a:rPr>
            </a:br>
            <a:r>
              <a:rPr lang="ru-RU" sz="2400" dirty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3366FF"/>
                </a:solidFill>
                <a:latin typeface="Arial"/>
              </a:rPr>
            </a:br>
            <a:r>
              <a:rPr lang="ru-RU" sz="2400" dirty="0" smtClean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 smtClean="0">
                <a:solidFill>
                  <a:srgbClr val="3366FF"/>
                </a:solidFill>
                <a:latin typeface="Arial"/>
              </a:rPr>
            </a:br>
            <a:r>
              <a:rPr lang="ru-RU" sz="2400" dirty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3366FF"/>
                </a:solidFill>
                <a:latin typeface="Arial"/>
              </a:rPr>
            </a:br>
            <a:r>
              <a:rPr lang="ru-RU" sz="2400" dirty="0" smtClean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 smtClean="0">
                <a:solidFill>
                  <a:srgbClr val="3366FF"/>
                </a:solidFill>
                <a:latin typeface="Arial"/>
              </a:rPr>
            </a:br>
            <a:r>
              <a:rPr lang="ru-RU" sz="2400" dirty="0">
                <a:solidFill>
                  <a:srgbClr val="3366FF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3366FF"/>
                </a:solidFill>
                <a:latin typeface="Arial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38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88832" cy="1224136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>	</a:t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1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+mn-lt"/>
                <a:cs typeface="Arial" panose="020B0604020202020204" pitchFamily="34" charset="0"/>
              </a:rPr>
            </a:br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Требования </a:t>
            </a: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Постановления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Правительства Российской Федерации от 26 июня 2012 года </a:t>
            </a: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№ 644  к  учету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информационных систем</a:t>
            </a:r>
            <a:r>
              <a:rPr lang="ru-RU" sz="2400" dirty="0">
                <a:latin typeface="Times New Roman"/>
              </a:rPr>
              <a:t/>
            </a:r>
            <a:br>
              <a:rPr lang="ru-RU" sz="2400" dirty="0">
                <a:latin typeface="Times New Roman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988840"/>
            <a:ext cx="7543800" cy="4032448"/>
          </a:xfrm>
        </p:spPr>
        <p:txBody>
          <a:bodyPr/>
          <a:lstStyle/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Учет информационных систем органов исполнительной власти Республики Карелия осуществляется на основании постановления Правительства Республики Карелия от 5 марта 2013 г. № 77-П «Об утверждении Положения о Реестре государственных электронных информационных ресурсов Республики Карелия</a:t>
            </a:r>
            <a:r>
              <a:rPr lang="ru-RU" sz="2000" dirty="0" smtClean="0"/>
              <a:t>».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На сегодняшний день Реестр </a:t>
            </a:r>
            <a:r>
              <a:rPr lang="ru-RU" sz="2000" dirty="0"/>
              <a:t>государственных электронных информационных ресурсов Республики Карелия </a:t>
            </a:r>
            <a:r>
              <a:rPr lang="ru-RU" sz="2000" dirty="0"/>
              <a:t>не </a:t>
            </a:r>
            <a:r>
              <a:rPr lang="ru-RU" sz="2000" dirty="0"/>
              <a:t>удовлетворяет требованиям, установленным законодательством Российской Федерации</a:t>
            </a:r>
            <a:r>
              <a:rPr lang="ru-RU" sz="2000" dirty="0" smtClean="0"/>
              <a:t>.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 </a:t>
            </a:r>
            <a:r>
              <a:rPr lang="ru-RU" sz="2000" dirty="0"/>
              <a:t>Модернизация Реестра повлечет дополнительные расходы из бюджета Республики Карелия. </a:t>
            </a:r>
            <a:endParaRPr lang="ru-RU" sz="2000" dirty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521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88832" cy="1224136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>	</a:t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1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+mn-lt"/>
                <a:cs typeface="Arial" panose="020B0604020202020204" pitchFamily="34" charset="0"/>
              </a:rPr>
            </a:br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Требования </a:t>
            </a: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Постановления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Правительства Российской Федерации от 26 июня 2012 года </a:t>
            </a: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№ 644  к  учету 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информационных систем</a:t>
            </a:r>
            <a:r>
              <a:rPr lang="ru-RU" sz="2400" dirty="0">
                <a:latin typeface="Times New Roman"/>
              </a:rPr>
              <a:t/>
            </a:r>
            <a:br>
              <a:rPr lang="ru-RU" sz="2400" dirty="0">
                <a:latin typeface="Times New Roman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132856"/>
            <a:ext cx="7543800" cy="4032448"/>
          </a:xfrm>
        </p:spPr>
        <p:txBody>
          <a:bodyPr/>
          <a:lstStyle/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Переход </a:t>
            </a:r>
            <a:r>
              <a:rPr lang="ru-RU" sz="1900" dirty="0"/>
              <a:t>на использование в работе органов исполнительной власти Республики Карелия федеральной государственной информационной системы учета информационных систем, создаваемых и приобретаемых за счет средств федерального бюджета и бюджетов государственных внебюджетных </a:t>
            </a:r>
            <a:r>
              <a:rPr lang="ru-RU" sz="1900" dirty="0"/>
              <a:t>фондов. 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Использование </a:t>
            </a:r>
            <a:r>
              <a:rPr lang="ru-RU" sz="1900" dirty="0"/>
              <a:t>данной системы позволит осуществлять учет информационных систем с соблюдением требований законодательства Российской </a:t>
            </a:r>
            <a:r>
              <a:rPr lang="ru-RU" sz="1900" dirty="0"/>
              <a:t>Федерации без дополнительных финансовых затрат.</a:t>
            </a:r>
            <a:endParaRPr lang="ru-RU" sz="1900" dirty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900" dirty="0"/>
              <a:t>Администрацией Главы Республики Карелия подготовлен проект распоряжения Правительства Республики Карелия «Об определении требований к Порядку учета и классификации информационных систем и компонентов информационно-телекоммуникационной инфраструктуры, создаваемых и приобретаемых за счет средств бюджета Республики Карелия». 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35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04664"/>
            <a:ext cx="7056784" cy="936104"/>
          </a:xfrm>
        </p:spPr>
        <p:txBody>
          <a:bodyPr/>
          <a:lstStyle/>
          <a:p>
            <a:pPr algn="r"/>
            <a:r>
              <a:rPr lang="ru-RU" sz="2400" b="1" dirty="0" smtClean="0">
                <a:latin typeface="+mn-lt"/>
              </a:rPr>
              <a:t>Органы </a:t>
            </a:r>
            <a:r>
              <a:rPr lang="ru-RU" sz="2400" b="1" dirty="0" smtClean="0">
                <a:latin typeface="+mn-lt"/>
              </a:rPr>
              <a:t>исполнительной власти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Республики Карелия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543800" cy="4527376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/>
          </a:p>
          <a:p>
            <a:pPr algn="just"/>
            <a:endParaRPr lang="ru-RU" sz="2000" dirty="0" smtClean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Определить должностных лиц, ответственных за </a:t>
            </a:r>
            <a:r>
              <a:rPr lang="ru-RU" sz="2000" dirty="0"/>
              <a:t>внесение информации </a:t>
            </a:r>
            <a:r>
              <a:rPr lang="ru-RU" sz="2000" dirty="0"/>
              <a:t>в систему координации.</a:t>
            </a:r>
          </a:p>
          <a:p>
            <a:pPr algn="just"/>
            <a:r>
              <a:rPr lang="ru-RU" sz="2000" dirty="0" smtClean="0"/>
              <a:t>Зарегистрироваться в системе координации.</a:t>
            </a:r>
          </a:p>
          <a:p>
            <a:pPr algn="just"/>
            <a:r>
              <a:rPr lang="ru-RU" sz="2000" dirty="0" smtClean="0"/>
              <a:t>В</a:t>
            </a:r>
            <a:r>
              <a:rPr lang="ru-RU" sz="2000" dirty="0" smtClean="0"/>
              <a:t>нести </a:t>
            </a:r>
            <a:r>
              <a:rPr lang="ru-RU" sz="2000" dirty="0" smtClean="0"/>
              <a:t>сведения в </a:t>
            </a:r>
            <a:r>
              <a:rPr lang="ru-RU" sz="2000" dirty="0"/>
              <a:t>систему координации, в соответствии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с </a:t>
            </a:r>
            <a:r>
              <a:rPr lang="ru-RU" sz="2000" dirty="0" err="1"/>
              <a:t>пп</a:t>
            </a:r>
            <a:r>
              <a:rPr lang="ru-RU" sz="2000" dirty="0" smtClean="0"/>
              <a:t>. б</a:t>
            </a:r>
            <a:r>
              <a:rPr lang="ru-RU" sz="2000" dirty="0"/>
              <a:t>) пункта 11 </a:t>
            </a:r>
            <a:r>
              <a:rPr lang="ru-RU" sz="2000" dirty="0" smtClean="0"/>
              <a:t>Положения </a:t>
            </a:r>
            <a:r>
              <a:rPr lang="ru-RU" sz="2000" dirty="0"/>
              <a:t>о федеральной государственной информационной системе координации </a:t>
            </a:r>
            <a:r>
              <a:rPr lang="ru-RU" sz="2000" dirty="0" smtClean="0"/>
              <a:t>информатизации, утвержденного Постановлением </a:t>
            </a:r>
            <a:r>
              <a:rPr lang="ru-RU" sz="2000" dirty="0"/>
              <a:t>РФ от 14.11.2015 г. № </a:t>
            </a:r>
            <a:r>
              <a:rPr lang="ru-RU" sz="2000" dirty="0" smtClean="0"/>
              <a:t>1235, </a:t>
            </a:r>
            <a:r>
              <a:rPr lang="ru-RU" sz="2000" dirty="0" smtClean="0"/>
              <a:t>в части </a:t>
            </a:r>
            <a:r>
              <a:rPr lang="ru-RU" sz="2000" dirty="0" smtClean="0"/>
              <a:t>информации, указанной </a:t>
            </a:r>
            <a:r>
              <a:rPr lang="ru-RU" sz="2000" dirty="0" smtClean="0"/>
              <a:t>в подпунктах "д" - "ж" пункта 9 </a:t>
            </a:r>
            <a:r>
              <a:rPr lang="ru-RU" sz="2000" dirty="0" smtClean="0"/>
              <a:t>Положения.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84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696744" cy="1368152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+mn-lt"/>
              </a:rPr>
              <a:t>Органы </a:t>
            </a:r>
            <a:r>
              <a:rPr lang="ru-RU" sz="2000" b="1" dirty="0" smtClean="0">
                <a:latin typeface="+mn-lt"/>
              </a:rPr>
              <a:t>местного самоуправления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в Республике Карелия,</a:t>
            </a:r>
            <a:r>
              <a:rPr lang="ru-RU" sz="2000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государственные </a:t>
            </a:r>
            <a:r>
              <a:rPr lang="ru-RU" sz="20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и</a:t>
            </a:r>
            <a:r>
              <a:rPr lang="ru-RU" sz="2000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муниципальные унитарные предприятия, государственные </a:t>
            </a:r>
            <a:r>
              <a:rPr lang="ru-RU" sz="20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и </a:t>
            </a:r>
            <a:r>
              <a:rPr lang="ru-RU" sz="20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муниципальные учреждения</a:t>
            </a:r>
            <a:r>
              <a:rPr lang="ru-RU" sz="2000" b="1" dirty="0" smtClean="0">
                <a:latin typeface="+mn-lt"/>
              </a:rPr>
              <a:t> 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543800" cy="3159224"/>
          </a:xfrm>
        </p:spPr>
        <p:txBody>
          <a:bodyPr/>
          <a:lstStyle/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Определить должностных лиц, ответственных за внесение информации в систему координации.</a:t>
            </a:r>
          </a:p>
          <a:p>
            <a:pPr algn="just"/>
            <a:r>
              <a:rPr lang="ru-RU" sz="2000" dirty="0"/>
              <a:t>Зарегистрироваться в системе координации.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Внести </a:t>
            </a:r>
            <a:r>
              <a:rPr lang="ru-RU" sz="2000" dirty="0"/>
              <a:t>сведения в систему координации, в соответствии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с </a:t>
            </a:r>
            <a:r>
              <a:rPr lang="ru-RU" sz="2000" dirty="0" err="1"/>
              <a:t>пп</a:t>
            </a:r>
            <a:r>
              <a:rPr lang="ru-RU" sz="2000" dirty="0"/>
              <a:t>. </a:t>
            </a:r>
            <a:r>
              <a:rPr lang="ru-RU" sz="2000" dirty="0" smtClean="0"/>
              <a:t>в) </a:t>
            </a:r>
            <a:r>
              <a:rPr lang="ru-RU" sz="2000" dirty="0"/>
              <a:t>пункта 11 Положения о федеральной государственной информационной системе координации информатизации, утвержденного Постановлением РФ от 14.11.2015 г. № 1235, </a:t>
            </a:r>
            <a:r>
              <a:rPr lang="ru-RU" sz="2000" dirty="0" smtClean="0"/>
              <a:t>в </a:t>
            </a:r>
            <a:r>
              <a:rPr lang="ru-RU" sz="2000" dirty="0"/>
              <a:t>части информации, указанной в подпункте "</a:t>
            </a:r>
            <a:r>
              <a:rPr lang="ru-RU" sz="2000" dirty="0" smtClean="0"/>
              <a:t>е" пункта </a:t>
            </a:r>
            <a:r>
              <a:rPr lang="ru-RU" sz="2000" dirty="0"/>
              <a:t>9 </a:t>
            </a:r>
            <a:r>
              <a:rPr lang="ru-RU" sz="2000" dirty="0" smtClean="0"/>
              <a:t>Положения.</a:t>
            </a:r>
            <a:endParaRPr lang="ru-RU" sz="2000" dirty="0"/>
          </a:p>
          <a:p>
            <a:pPr algn="just"/>
            <a:endParaRPr lang="ru-RU" dirty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0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4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2088232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>	</a:t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1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+mn-lt"/>
                <a:cs typeface="Arial" panose="020B0604020202020204" pitchFamily="34" charset="0"/>
              </a:rPr>
            </a:br>
            <a:r>
              <a:rPr lang="ru-RU" sz="1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Требования Федерального закона от 27.07.2006 года </a:t>
            </a:r>
            <a:br>
              <a:rPr lang="ru-RU" sz="2400" b="1" dirty="0" smtClean="0"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latin typeface="+mn-lt"/>
                <a:cs typeface="Arial" panose="020B0604020202020204" pitchFamily="34" charset="0"/>
              </a:rPr>
              <a:t>№ 149-ФЗ «</a:t>
            </a:r>
            <a:r>
              <a:rPr lang="ru-RU" sz="2400" b="1" dirty="0" smtClean="0">
                <a:latin typeface="Times New Roman"/>
              </a:rPr>
              <a:t>Об </a:t>
            </a:r>
            <a:r>
              <a:rPr lang="ru-RU" sz="2400" b="1" dirty="0">
                <a:latin typeface="Times New Roman"/>
              </a:rPr>
              <a:t>информации, информационных технологиях и о защите </a:t>
            </a:r>
            <a:r>
              <a:rPr lang="ru-RU" sz="2400" b="1" dirty="0" smtClean="0">
                <a:latin typeface="Times New Roman"/>
              </a:rPr>
              <a:t>информации»</a:t>
            </a:r>
            <a:r>
              <a:rPr lang="ru-RU" sz="2400" dirty="0">
                <a:latin typeface="Times New Roman"/>
              </a:rPr>
              <a:t/>
            </a:r>
            <a:br>
              <a:rPr lang="ru-RU" sz="2400" dirty="0">
                <a:latin typeface="Times New Roman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060848"/>
            <a:ext cx="7543800" cy="4032448"/>
          </a:xfrm>
        </p:spPr>
        <p:txBody>
          <a:bodyPr/>
          <a:lstStyle/>
          <a:p>
            <a:pPr marL="0" font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Статья 14 </a:t>
            </a:r>
            <a:endParaRPr lang="ru-RU" sz="2000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just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ГИС создаются в целях реализации полномочий государственных органов и обеспечения обмена информацией между этими органами,  а также в иных установленных федеральными законами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</a:rPr>
              <a:t>целях</a:t>
            </a:r>
            <a:endParaRPr lang="ru-RU" sz="2000" dirty="0">
              <a:latin typeface="Arial"/>
            </a:endParaRP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38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231585" y="1038172"/>
            <a:ext cx="6120680" cy="896361"/>
          </a:xfrm>
        </p:spPr>
        <p:txBody>
          <a:bodyPr/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>
                <a:latin typeface="+mn-lt"/>
              </a:rPr>
              <a:t>Требования постановления Правительства </a:t>
            </a:r>
            <a:r>
              <a:rPr lang="ru-RU" sz="2400" b="1" dirty="0">
                <a:latin typeface="+mn-lt"/>
              </a:rPr>
              <a:t>Российской Федерации от </a:t>
            </a:r>
            <a:r>
              <a:rPr lang="ru-RU" sz="2400" b="1" dirty="0" smtClean="0">
                <a:latin typeface="+mn-lt"/>
              </a:rPr>
              <a:t>06 июля 2015 №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676</a:t>
            </a:r>
            <a:br>
              <a:rPr lang="en-US" sz="2400" b="1" dirty="0"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5726" y="1628800"/>
            <a:ext cx="76225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Основанием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создания государственной информационной системы является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а) обязанность органа исполнительной власти по созданию системы, предусмотренная нормативными правовыми актами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б) решение органа исполнительной власти о создании системы с целью обеспечения реализации возложенных на него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полномочий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20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6545" y="404813"/>
            <a:ext cx="7125896" cy="1252727"/>
          </a:xfrm>
          <a:prstGeom prst="rect">
            <a:avLst/>
          </a:prstGeom>
        </p:spPr>
        <p:txBody>
          <a:bodyPr rIns="4572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accent1">
                  <a:satMod val="1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813"/>
            <a:ext cx="6984776" cy="935955"/>
          </a:xfrm>
        </p:spPr>
        <p:txBody>
          <a:bodyPr/>
          <a:lstStyle/>
          <a:p>
            <a:pPr algn="just"/>
            <a:r>
              <a:rPr lang="ru-RU" sz="2400" b="1" dirty="0">
                <a:latin typeface="+mn-lt"/>
              </a:rPr>
              <a:t>Оператор (владелец) </a:t>
            </a:r>
            <a:r>
              <a:rPr lang="ru-RU" sz="2400" b="1" dirty="0" smtClean="0">
                <a:latin typeface="+mn-lt"/>
              </a:rPr>
              <a:t>информационной системы</a:t>
            </a:r>
            <a:r>
              <a:rPr lang="ru-RU" sz="2400" b="1" dirty="0">
                <a:latin typeface="+mn-lt"/>
              </a:rPr>
              <a:t>:</a:t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241353"/>
              </p:ext>
            </p:extLst>
          </p:nvPr>
        </p:nvGraphicFramePr>
        <p:xfrm>
          <a:off x="762000" y="1486352"/>
          <a:ext cx="7543800" cy="460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133335"/>
            <a:ext cx="7488832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1" algn="just" font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1" algn="just" font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algn="just" fontAlgn="ctr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Выполняет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требования к порядку создания, развития, ввода в эксплуатацию, эксплуатации и вывода из эксплуатации государственных информационных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lvl="1" algn="just" fontAlgn="ctr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Применяет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технические средства, предназначенные для обработки информации, в том числе программно-технические средства и средства защиты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Обеспечивает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достоверность и актуальность информации,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а также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защиту информации от неправомерных доступа,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уничтожения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модифицирования, блокирования, копирования,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предоставления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распространения и иных неправомерных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действий;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Выполняет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требования о защите информации,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содержащейся в государственных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системах (выполнение приказа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ФСТЭК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России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 от 11 февраля 2013 г.).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357" y="260648"/>
            <a:ext cx="6792661" cy="1440160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>Документы, на основании которых вносятся сведения об информационных системах и компонентах </a:t>
            </a:r>
            <a:r>
              <a:rPr lang="ru-RU" sz="2000" b="1" dirty="0" smtClean="0">
                <a:latin typeface="+mn-lt"/>
              </a:rPr>
              <a:t>информационно - телекоммуникационной </a:t>
            </a:r>
            <a:r>
              <a:rPr lang="ru-RU" sz="2000" b="1" dirty="0" smtClean="0">
                <a:latin typeface="+mn-lt"/>
              </a:rPr>
              <a:t>инфраструктуры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392488"/>
          </a:xfrm>
        </p:spPr>
        <p:txBody>
          <a:bodyPr/>
          <a:lstStyle/>
          <a:p>
            <a:pPr algn="just"/>
            <a:r>
              <a:rPr lang="ru-RU" sz="1800" dirty="0" smtClean="0"/>
              <a:t> </a:t>
            </a:r>
            <a:endParaRPr lang="ru-RU" sz="1800" dirty="0" smtClean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Федеральный закон </a:t>
            </a:r>
            <a:r>
              <a:rPr lang="ru-RU" sz="1800" dirty="0"/>
              <a:t>от 27 июля 2006 года </a:t>
            </a:r>
            <a:r>
              <a:rPr lang="ru-RU" sz="1800" dirty="0"/>
              <a:t>№ </a:t>
            </a:r>
            <a:r>
              <a:rPr lang="ru-RU" sz="1800" dirty="0"/>
              <a:t>149-ФЗ «</a:t>
            </a:r>
            <a:r>
              <a:rPr lang="ru-RU" sz="1800" dirty="0"/>
              <a:t>Об информации</a:t>
            </a:r>
            <a:r>
              <a:rPr lang="ru-RU" sz="1800" dirty="0"/>
              <a:t>, информационных технологиях и о защите информации</a:t>
            </a:r>
            <a:r>
              <a:rPr lang="ru-RU" sz="1800" dirty="0"/>
              <a:t>»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Постановление </a:t>
            </a:r>
            <a:r>
              <a:rPr lang="ru-RU" sz="1800" dirty="0"/>
              <a:t>Правительства </a:t>
            </a:r>
            <a:r>
              <a:rPr lang="ru-RU" sz="1800" dirty="0"/>
              <a:t>РФ </a:t>
            </a:r>
            <a:r>
              <a:rPr lang="ru-RU" sz="1800" dirty="0"/>
              <a:t>от 26 июня 2012 года № 644 «О федеральной государственной информационной системе учета информационных систем, создаваемых и приобретаемых за счет средств федерального бюджета и бюджетов государственных внебюджетных фондов</a:t>
            </a:r>
            <a:r>
              <a:rPr lang="ru-RU" sz="1800" dirty="0"/>
              <a:t>»</a:t>
            </a:r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Постановление Правительства Российской Федерации от 6 июля 2015 г. </a:t>
            </a:r>
            <a:r>
              <a:rPr lang="ru-RU" sz="1800" dirty="0"/>
              <a:t>№ 675 "О порядке осуществления контроля за соблюдением требований, предусмотренных частью 2.1 статьи 13 и частью 6 статьи 14 Федерального закона "Об информации, информационных технологиях и о защите </a:t>
            </a:r>
            <a:r>
              <a:rPr lang="ru-RU" sz="1800" dirty="0"/>
              <a:t>информации"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algn="just" font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Постановление Правительства РФ от 14 ноября 2015 № 1235 "О федеральной государственной информационной системе       координации информатизации»</a:t>
            </a:r>
          </a:p>
          <a:p>
            <a:pPr algn="just"/>
            <a:endParaRPr lang="ru-RU" sz="1800" dirty="0" smtClean="0"/>
          </a:p>
        </p:txBody>
      </p:sp>
      <p:pic>
        <p:nvPicPr>
          <p:cNvPr id="4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096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90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1063</TotalTime>
  <Words>825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Администрация Главы Республики Карелия</vt:lpstr>
      <vt:lpstr>    Требования Постановления Правительства Российской Федерации от 26 июня 2012 года  № 644  к  учету информационных систем   </vt:lpstr>
      <vt:lpstr>    Требования Постановления Правительства Российской Федерации от 26 июня 2012 года  № 644  к  учету информационных систем   </vt:lpstr>
      <vt:lpstr>Органы исполнительной власти  Республики Карелия</vt:lpstr>
      <vt:lpstr>Органы местного самоуправления  в Республике Карелия, государственные и муниципальные унитарные предприятия, государственные и муниципальные учреждения </vt:lpstr>
      <vt:lpstr>    Требования Федерального закона от 27.07.2006 года  № 149-ФЗ «Об информации, информационных технологиях и о защите информации»   </vt:lpstr>
      <vt:lpstr>  Требования постановления Правительства Российской Федерации от 06 июля 2015 № 676 </vt:lpstr>
      <vt:lpstr>Оператор (владелец) информационной системы: </vt:lpstr>
      <vt:lpstr>  Документы, на основании которых вносятся сведения об информационных системах и компонентах информационно - телекоммуникационной инфраструктуры</vt:lpstr>
      <vt:lpstr>Приказы Министерства связи и массовых коммуникаций Российской Федерации </vt:lpstr>
      <vt:lpstr>Предложения в проект решения</vt:lpstr>
      <vt:lpstr>Адрес Единой системы  Координации информатизации: http://portal.eskigov.ru/</vt:lpstr>
      <vt:lpstr>    Контактные данные Администрации Главы Республики Карелия для консультаций по вопросам размещения сведений: главный специалист –  Ананич Любовь Леонидовна,  +7(8142) 78-37-22  ananich@gov.karelia.ru      </vt:lpstr>
      <vt:lpstr>Презентация PowerPoint</vt:lpstr>
    </vt:vector>
  </TitlesOfParts>
  <Company>Госкомитет РК по развитию ИКТ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предоставления государственных и муниципальных услуг по принципу «одного окна» на территории Республики Карелия</dc:title>
  <dc:creator>AKononenko</dc:creator>
  <cp:lastModifiedBy>Никольская Н.В.</cp:lastModifiedBy>
  <cp:revision>100</cp:revision>
  <dcterms:created xsi:type="dcterms:W3CDTF">2013-02-25T13:01:11Z</dcterms:created>
  <dcterms:modified xsi:type="dcterms:W3CDTF">2017-05-17T10:23:48Z</dcterms:modified>
</cp:coreProperties>
</file>