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72" r:id="rId3"/>
    <p:sldId id="271" r:id="rId4"/>
    <p:sldId id="273" r:id="rId5"/>
    <p:sldId id="274" r:id="rId6"/>
    <p:sldId id="259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6" d="100"/>
          <a:sy n="116" d="100"/>
        </p:scale>
        <p:origin x="-222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94" r:id="rId5"/>
    <p:sldLayoutId id="2147483789" r:id="rId6"/>
    <p:sldLayoutId id="2147483788" r:id="rId7"/>
    <p:sldLayoutId id="2147483795" r:id="rId8"/>
    <p:sldLayoutId id="2147483787" r:id="rId9"/>
    <p:sldLayoutId id="2147483786" r:id="rId10"/>
    <p:sldLayoutId id="214748378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smtClean="0">
                <a:latin typeface="Times New Roman" pitchFamily="18" charset="0"/>
                <a:cs typeface="Times New Roman" pitchFamily="18" charset="0"/>
              </a:rPr>
            </a:br>
            <a:endParaRPr lang="ru-RU" sz="18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b="1" dirty="0"/>
              <a:t>О  ходе реализации Плана мероприятий («дорожной карты») по организации предоставления государственных и муниципальных услуг по принципу «одного окна» в Республике Карелия на 2014-2015 гг.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  <a:p>
            <a:pPr marL="0" indent="0" algn="r">
              <a:buFont typeface="Arial" charset="0"/>
              <a:buNone/>
            </a:pPr>
            <a:r>
              <a:rPr lang="ru-RU" dirty="0" smtClean="0"/>
              <a:t>Председатель </a:t>
            </a:r>
          </a:p>
          <a:p>
            <a:pPr marL="0" indent="0" algn="r">
              <a:buFont typeface="Arial" charset="0"/>
              <a:buNone/>
            </a:pPr>
            <a:r>
              <a:rPr lang="ru-RU" dirty="0" smtClean="0"/>
              <a:t>Дмитрий Алексеевич Никифоров</a:t>
            </a:r>
          </a:p>
          <a:p>
            <a:pPr marL="0" indent="0"/>
            <a:endParaRPr lang="ru-RU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187625" y="1484784"/>
            <a:ext cx="7488832" cy="684408"/>
          </a:xfrm>
        </p:spPr>
        <p:txBody>
          <a:bodyPr/>
          <a:lstStyle/>
          <a:p>
            <a:pPr algn="ctr"/>
            <a:r>
              <a:rPr lang="ru-RU" sz="1800" b="1" dirty="0">
                <a:latin typeface="+mn-lt"/>
                <a:cs typeface="Arial" panose="020B0604020202020204" pitchFamily="34" charset="0"/>
              </a:rPr>
              <a:t>План мероприятий («дорожная карта») по организации предоставления государственных и муниципальных услуг по принципу «одного окна» в </a:t>
            </a:r>
            <a:r>
              <a:rPr lang="ru-RU" sz="1800" b="1" dirty="0" smtClean="0">
                <a:latin typeface="+mn-lt"/>
                <a:cs typeface="Arial" panose="020B0604020202020204" pitchFamily="34" charset="0"/>
              </a:rPr>
              <a:t>Республике Карелия на </a:t>
            </a:r>
            <a:r>
              <a:rPr lang="ru-RU" sz="1800" b="1" dirty="0">
                <a:latin typeface="+mn-lt"/>
                <a:cs typeface="Arial" panose="020B0604020202020204" pitchFamily="34" charset="0"/>
              </a:rPr>
              <a:t>2014-2015 годы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182066"/>
              </p:ext>
            </p:extLst>
          </p:nvPr>
        </p:nvGraphicFramePr>
        <p:xfrm>
          <a:off x="827585" y="2492896"/>
          <a:ext cx="7344815" cy="3096344"/>
        </p:xfrm>
        <a:graphic>
          <a:graphicData uri="http://schemas.openxmlformats.org/drawingml/2006/table">
            <a:tbl>
              <a:tblPr/>
              <a:tblGrid>
                <a:gridCol w="448599"/>
                <a:gridCol w="4735977"/>
                <a:gridCol w="1152127"/>
                <a:gridCol w="144016"/>
                <a:gridCol w="864096"/>
              </a:tblGrid>
              <a:tr h="582930"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Наименование контрольного показателя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99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24.06.2015</a:t>
                      </a:r>
                    </a:p>
                  </a:txBody>
                  <a:tcPr marL="54310" marR="543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99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21590"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граждан, имеющих доступ к получению государственных и муниципальных услуг по принципу «одного окна» по месту пребывания, в том числе в многофункциональных центрах предоставления государственных услуг, к 2015 году – не менее 90 процентов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99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44,63</a:t>
                      </a:r>
                      <a:endParaRPr lang="ru-RU" sz="1400" b="1" dirty="0">
                        <a:solidFill>
                          <a:srgbClr val="0099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99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5860">
                <a:tc>
                  <a:txBody>
                    <a:bodyPr/>
                    <a:lstStyle/>
                    <a:p>
                      <a:pPr marL="21590"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окон обслуживания многофункциональных центров, созданных в установленные Соглашением сроки, которые соответствуют требованиям Правил организации деятельности многофункциональных центров и в которых организовано предоставление государственных услуг в соответствии с постановлением Правительства Российской Федерации от 27 сентября 2011 г. №797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99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73</a:t>
                      </a:r>
                      <a:endParaRPr lang="ru-RU" sz="1400" b="1" dirty="0">
                        <a:solidFill>
                          <a:srgbClr val="0099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99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203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(194)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314">
                <a:tc>
                  <a:txBody>
                    <a:bodyPr/>
                    <a:lstStyle/>
                    <a:p>
                      <a:pPr marL="21590" indent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Количество многофункциональных центров предоставления государственных и муниципальных услуг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99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1400" b="1" dirty="0">
                        <a:solidFill>
                          <a:srgbClr val="0099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99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(18)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310" marR="54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1772816"/>
            <a:ext cx="7543800" cy="648072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b="1" dirty="0"/>
              <a:t>Ключевые показатели </a:t>
            </a:r>
            <a:r>
              <a:rPr lang="ru-RU" sz="1600" b="1" dirty="0" smtClean="0"/>
              <a:t>Плана мероприятий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42521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619672" y="1020471"/>
            <a:ext cx="6696744" cy="392305"/>
          </a:xfrm>
        </p:spPr>
        <p:txBody>
          <a:bodyPr/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200" b="1" dirty="0" smtClean="0">
                <a:latin typeface="+mn-lt"/>
              </a:rPr>
              <a:t>Создание сети МФЦ в </a:t>
            </a:r>
            <a:br>
              <a:rPr lang="ru-RU" sz="2200" b="1" dirty="0" smtClean="0">
                <a:latin typeface="+mn-lt"/>
              </a:rPr>
            </a:br>
            <a:r>
              <a:rPr lang="ru-RU" sz="2200" b="1" dirty="0" smtClean="0">
                <a:latin typeface="+mn-lt"/>
              </a:rPr>
              <a:t>Республике Карелия в 3-м квартале 2015 года</a:t>
            </a: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93852" y="1412776"/>
            <a:ext cx="762256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 algn="just"/>
            <a:endParaRPr lang="ru-RU" dirty="0" smtClean="0">
              <a:latin typeface="+mn-lt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+mn-lt"/>
              </a:rPr>
              <a:t>подготовлен к открытию центральный </a:t>
            </a:r>
            <a:r>
              <a:rPr lang="ru-RU" sz="1600" dirty="0">
                <a:latin typeface="+mn-lt"/>
              </a:rPr>
              <a:t>офис ГБУ РК «Многофункциональный центр Республики Карелия» в г. Петрозаводске (</a:t>
            </a:r>
            <a:r>
              <a:rPr lang="ru-RU" sz="1600" dirty="0" err="1">
                <a:latin typeface="+mn-lt"/>
              </a:rPr>
              <a:t>наб.Гюллинга</a:t>
            </a:r>
            <a:r>
              <a:rPr lang="ru-RU" sz="1600" dirty="0">
                <a:latin typeface="+mn-lt"/>
              </a:rPr>
              <a:t>, 11), 27 окон приема </a:t>
            </a:r>
            <a:r>
              <a:rPr lang="ru-RU" sz="1600" dirty="0" smtClean="0">
                <a:latin typeface="+mn-lt"/>
              </a:rPr>
              <a:t>граждан;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+mn-lt"/>
              </a:rPr>
              <a:t>готовятся к открытию районные </a:t>
            </a:r>
            <a:r>
              <a:rPr lang="ru-RU" sz="1600" dirty="0">
                <a:latin typeface="+mn-lt"/>
              </a:rPr>
              <a:t>офисы ГБУ РК «Многофункциональный центр Республики Карелия» в г. Суоярви (5 окон приема граждан), г. Беломорск (5 окон приема граждан), </a:t>
            </a:r>
            <a:r>
              <a:rPr lang="ru-RU" sz="1600" dirty="0" smtClean="0">
                <a:latin typeface="+mn-lt"/>
              </a:rPr>
              <a:t>г. Питкяранта 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(5 окон приема граждан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), г. Медвежьегорск 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(5 окон приема граждан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), </a:t>
            </a:r>
            <a:r>
              <a:rPr lang="ru-RU" sz="1600" dirty="0" err="1" smtClean="0">
                <a:latin typeface="+mn-lt"/>
              </a:rPr>
              <a:t>пгт</a:t>
            </a:r>
            <a:r>
              <a:rPr lang="ru-RU" sz="1600" dirty="0" smtClean="0">
                <a:latin typeface="+mn-lt"/>
              </a:rPr>
              <a:t>. </a:t>
            </a:r>
            <a:r>
              <a:rPr lang="ru-RU" sz="1600" dirty="0">
                <a:latin typeface="+mn-lt"/>
              </a:rPr>
              <a:t>Пряжа (5 окон  приема граждан</a:t>
            </a:r>
            <a:r>
              <a:rPr lang="ru-RU" sz="1600" dirty="0" smtClean="0">
                <a:latin typeface="+mn-lt"/>
              </a:rPr>
              <a:t>),</a:t>
            </a:r>
            <a:r>
              <a:rPr lang="ru-RU" sz="1600" dirty="0" smtClean="0"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</a:rPr>
              <a:t>г.Лахденпохья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 (5 окон  приема граждан)</a:t>
            </a:r>
            <a:r>
              <a:rPr lang="ru-RU" sz="1600" dirty="0" smtClean="0"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</a:rPr>
              <a:t>пгт.Лоухи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(</a:t>
            </a:r>
            <a:r>
              <a:rPr lang="en-US" sz="1600" dirty="0" smtClean="0">
                <a:solidFill>
                  <a:prstClr val="black"/>
                </a:solidFill>
                <a:latin typeface="Times New Roman"/>
              </a:rPr>
              <a:t>3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 окн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а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  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приема граждан)</a:t>
            </a:r>
            <a:r>
              <a:rPr lang="ru-RU" sz="1600" dirty="0" smtClean="0"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</a:rPr>
              <a:t>пгт.Калевала</a:t>
            </a:r>
            <a:r>
              <a:rPr lang="ru-RU" sz="1600" dirty="0" smtClean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(</a:t>
            </a:r>
            <a:r>
              <a:rPr lang="en-US" sz="1600" dirty="0">
                <a:solidFill>
                  <a:prstClr val="black"/>
                </a:solidFill>
                <a:latin typeface="Times New Roman"/>
              </a:rPr>
              <a:t>3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 окна  приема граждан)</a:t>
            </a:r>
            <a:r>
              <a:rPr lang="ru-RU" sz="1600" dirty="0" smtClean="0">
                <a:latin typeface="+mn-lt"/>
              </a:rPr>
              <a:t>.</a:t>
            </a:r>
            <a:endParaRPr lang="ru-RU" sz="1600" dirty="0" smtClean="0">
              <a:latin typeface="+mn-lt"/>
            </a:endParaRPr>
          </a:p>
          <a:p>
            <a:pPr marL="285750" indent="-285750" algn="just">
              <a:buFontTx/>
              <a:buChar char="-"/>
            </a:pPr>
            <a:endParaRPr lang="ru-RU" dirty="0" smtClean="0">
              <a:latin typeface="+mn-lt"/>
            </a:endParaRPr>
          </a:p>
          <a:p>
            <a:pPr algn="just"/>
            <a:r>
              <a:rPr lang="ru-RU" sz="1600" dirty="0" smtClean="0">
                <a:latin typeface="+mn-lt"/>
              </a:rPr>
              <a:t>Значение показателя «</a:t>
            </a:r>
            <a:r>
              <a:rPr lang="ru-RU" sz="1600" dirty="0" smtClean="0">
                <a:latin typeface="+mn-lt"/>
                <a:ea typeface="Calibri"/>
                <a:cs typeface="Times New Roman"/>
              </a:rPr>
              <a:t>Доля </a:t>
            </a:r>
            <a:r>
              <a:rPr lang="ru-RU" sz="1600" dirty="0">
                <a:latin typeface="+mn-lt"/>
                <a:ea typeface="Calibri"/>
                <a:cs typeface="Times New Roman"/>
              </a:rPr>
              <a:t>граждан, имеющих доступ к получению государственных и муниципальных услуг по принципу «одного окна» по месту пребывания, в том числе в многофункциональных центрах предоставления государственных </a:t>
            </a:r>
            <a:r>
              <a:rPr lang="ru-RU" sz="1600" dirty="0" smtClean="0">
                <a:latin typeface="+mn-lt"/>
                <a:ea typeface="Calibri"/>
                <a:cs typeface="Times New Roman"/>
              </a:rPr>
              <a:t>услуг»  в результате открытия указанных МФЦ </a:t>
            </a:r>
            <a:r>
              <a:rPr lang="ru-RU" sz="1600" smtClean="0">
                <a:latin typeface="+mn-lt"/>
                <a:ea typeface="Calibri"/>
                <a:cs typeface="Times New Roman"/>
              </a:rPr>
              <a:t>составит </a:t>
            </a:r>
            <a:r>
              <a:rPr lang="ru-RU" sz="1600" smtClean="0">
                <a:latin typeface="+mn-lt"/>
                <a:ea typeface="Calibri"/>
                <a:cs typeface="Times New Roman"/>
              </a:rPr>
              <a:t>87,46%</a:t>
            </a:r>
            <a:endParaRPr lang="ru-RU" sz="1600" dirty="0" smtClean="0">
              <a:latin typeface="+mn-lt"/>
              <a:ea typeface="Calibri"/>
              <a:cs typeface="Times New Roman"/>
            </a:endParaRPr>
          </a:p>
          <a:p>
            <a:pPr algn="just"/>
            <a:endParaRPr lang="ru-RU" sz="1600" dirty="0">
              <a:latin typeface="+mn-lt"/>
              <a:cs typeface="Times New Roman"/>
            </a:endParaRPr>
          </a:p>
          <a:p>
            <a:pPr algn="just"/>
            <a:r>
              <a:rPr lang="ru-RU" sz="1600" dirty="0" smtClean="0">
                <a:latin typeface="+mn-lt"/>
              </a:rPr>
              <a:t>Не </a:t>
            </a:r>
            <a:r>
              <a:rPr lang="ru-RU" sz="1600" dirty="0">
                <a:latin typeface="+mn-lt"/>
              </a:rPr>
              <a:t>определены места размещения МФЦ -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</a:rPr>
              <a:t>районных офисов </a:t>
            </a:r>
            <a:r>
              <a:rPr lang="ru-RU" sz="1600" dirty="0">
                <a:solidFill>
                  <a:prstClr val="black"/>
                </a:solidFill>
                <a:latin typeface="Times New Roman"/>
              </a:rPr>
              <a:t>ГБУ РК «Многофункциональный центр Республики Карелия» </a:t>
            </a:r>
            <a:r>
              <a:rPr lang="ru-RU" sz="1600" dirty="0" smtClean="0">
                <a:latin typeface="+mn-lt"/>
              </a:rPr>
              <a:t>в </a:t>
            </a:r>
            <a:r>
              <a:rPr lang="ru-RU" sz="1600" dirty="0">
                <a:latin typeface="+mn-lt"/>
              </a:rPr>
              <a:t>г. Сегежа, г. Кемь, </a:t>
            </a:r>
            <a:r>
              <a:rPr lang="ru-RU" sz="1600" dirty="0" err="1">
                <a:latin typeface="+mn-lt"/>
              </a:rPr>
              <a:t>пгт</a:t>
            </a:r>
            <a:r>
              <a:rPr lang="ru-RU" sz="1600" dirty="0">
                <a:latin typeface="+mn-lt"/>
              </a:rPr>
              <a:t>. Муезерский и г. Пудож</a:t>
            </a:r>
            <a:r>
              <a:rPr lang="ru-RU" sz="1600" dirty="0" smtClean="0">
                <a:latin typeface="+mn-lt"/>
              </a:rPr>
              <a:t>.</a:t>
            </a:r>
            <a:endParaRPr lang="ru-RU" sz="1600" dirty="0">
              <a:latin typeface="+mn-lt"/>
            </a:endParaRPr>
          </a:p>
          <a:p>
            <a:pPr algn="just"/>
            <a:endParaRPr lang="ru-RU" dirty="0" smtClean="0">
              <a:latin typeface="+mn-lt"/>
            </a:endParaRPr>
          </a:p>
          <a:p>
            <a:pPr algn="just"/>
            <a:endParaRPr lang="ru-RU" dirty="0" smtClean="0">
              <a:latin typeface="+mn-lt"/>
            </a:endParaRPr>
          </a:p>
          <a:p>
            <a:pPr algn="just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209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ctr"/>
            <a:r>
              <a:rPr lang="ru-RU" sz="3200" dirty="0" smtClean="0"/>
              <a:t>Проект решения</a:t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412777"/>
            <a:ext cx="7543800" cy="47530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Одобрить График организации предоставления государственных и муниципальных услуг (план ввода новых услуг) в ГБУ РК "Многофункциональный центр Республики Карелия" в 2015 году</a:t>
            </a:r>
          </a:p>
          <a:p>
            <a:pPr algn="just"/>
            <a:r>
              <a:rPr lang="ru-RU" dirty="0"/>
              <a:t>Рекомендовать органам местного самоуправления Республики Карелия в срок </a:t>
            </a:r>
            <a:r>
              <a:rPr lang="ru-RU" b="1" dirty="0"/>
              <a:t>до 01 декабря 2015 года </a:t>
            </a:r>
            <a:r>
              <a:rPr lang="ru-RU" dirty="0"/>
              <a:t>актуализировать перечни муниципальных услуг, предоставление которых организуется в многофункциональных центрах предоставления государственных и муниципальных услуг в Республике Карелия, в соответствии с Типовым (рекомендованным) перечнем муниципальных услуг, предоставление которых организуется в многофункциональных центрах предоставления государственных и муниципальных услуг в Республике Карелия, утвержденным распоряжением Правительства Республики Карелия от 21 августа 2012 года № 521р-П (с изменениями на текущую дату). Копию муниципального правового акта о внесении изменений и дополнений в перечень муниципальных услуг представить в ГБУ РК «Многофункциональный центр Республики Карелия»</a:t>
            </a:r>
            <a:r>
              <a:rPr lang="ru-RU" dirty="0" smtClean="0"/>
              <a:t>.</a:t>
            </a: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5314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ctr"/>
            <a:r>
              <a:rPr lang="ru-RU" sz="3200" dirty="0" smtClean="0"/>
              <a:t>Проект решения</a:t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412777"/>
            <a:ext cx="7543800" cy="475307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ea typeface="Times New Roman"/>
              </a:rPr>
              <a:t>Создать рабочую группу по вопросам регламентации муниципальных услуг при Комиссии по развитию информационного общества и формированию электронного правительства, по повышению качества и доступности предоставления государственных и муниципальных  услуг в Республике </a:t>
            </a:r>
            <a:r>
              <a:rPr lang="ru-RU" dirty="0" smtClean="0">
                <a:ea typeface="Times New Roman"/>
              </a:rPr>
              <a:t>Карелия</a:t>
            </a:r>
          </a:p>
          <a:p>
            <a:pPr algn="just"/>
            <a:r>
              <a:rPr lang="ru-RU" dirty="0">
                <a:ea typeface="Times New Roman"/>
              </a:rPr>
              <a:t>Утвердить состав рабочей группы по вопросам регламентации муниципальных услуг при Комиссии по развитию информационного общества и формированию электронного правительства, по повышению качества и доступности предоставления государственных и муниципальных  услуг в Республике Карелия</a:t>
            </a:r>
            <a:endParaRPr lang="ru-RU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65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793</TotalTime>
  <Words>520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NewsPrint</vt:lpstr>
      <vt:lpstr>Государственный комитет Республики Карелия  по развитию информационно-коммуникационных технологий </vt:lpstr>
      <vt:lpstr>План мероприятий («дорожная карта») по организации предоставления государственных и муниципальных услуг по принципу «одного окна» в Республике Карелия на 2014-2015 годы   </vt:lpstr>
      <vt:lpstr>  Создание сети МФЦ в  Республике Карелия в 3-м квартале 2015 года</vt:lpstr>
      <vt:lpstr>Проект решения </vt:lpstr>
      <vt:lpstr>Проект решения </vt:lpstr>
      <vt:lpstr>Презентация PowerPoint</vt:lpstr>
    </vt:vector>
  </TitlesOfParts>
  <Company>Госкомитет РК по развитию ИКТ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предоставления государственных и муниципальных услуг по принципу «одного окна» на территории Республики Карелия</dc:title>
  <dc:creator>AKononenko</dc:creator>
  <cp:lastModifiedBy>Малинов Дмитрий Станиславович</cp:lastModifiedBy>
  <cp:revision>67</cp:revision>
  <dcterms:created xsi:type="dcterms:W3CDTF">2013-02-25T13:01:11Z</dcterms:created>
  <dcterms:modified xsi:type="dcterms:W3CDTF">2015-10-20T07:20:57Z</dcterms:modified>
</cp:coreProperties>
</file>