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827" r:id="rId2"/>
    <p:sldId id="785" r:id="rId3"/>
    <p:sldId id="826" r:id="rId4"/>
    <p:sldId id="828" r:id="rId5"/>
    <p:sldId id="839" r:id="rId6"/>
    <p:sldId id="840" r:id="rId7"/>
    <p:sldId id="837" r:id="rId8"/>
    <p:sldId id="834" r:id="rId9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945"/>
    <a:srgbClr val="F5F7FC"/>
    <a:srgbClr val="F65912"/>
    <a:srgbClr val="3D43A1"/>
    <a:srgbClr val="C830A0"/>
    <a:srgbClr val="000A23"/>
    <a:srgbClr val="3B4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4851" autoAdjust="0"/>
  </p:normalViewPr>
  <p:slideViewPr>
    <p:cSldViewPr snapToGrid="0" snapToObjects="1">
      <p:cViewPr>
        <p:scale>
          <a:sx n="125" d="100"/>
          <a:sy n="125" d="100"/>
        </p:scale>
        <p:origin x="-498" y="216"/>
      </p:cViewPr>
      <p:guideLst>
        <p:guide orient="horz" pos="2160"/>
        <p:guide pos="529"/>
      </p:guideLst>
    </p:cSldViewPr>
  </p:slideViewPr>
  <p:notesTextViewPr>
    <p:cViewPr>
      <p:scale>
        <a:sx n="155" d="100"/>
        <a:sy n="15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F853D-31F2-4CF1-A4C8-EE2F26536CA8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789"/>
            <a:ext cx="543814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5AF1A-1E6E-42C7-BA8D-06BFEDEF9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5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5AF1A-1E6E-42C7-BA8D-06BFEDEF90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1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5AF1A-1E6E-42C7-BA8D-06BFEDEF90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1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5AF1A-1E6E-42C7-BA8D-06BFEDEF90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1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5AF1A-1E6E-42C7-BA8D-06BFEDEF90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30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5AF1A-1E6E-42C7-BA8D-06BFEDEF90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30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5AF1A-1E6E-42C7-BA8D-06BFEDEF90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3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669E-D1F6-400B-8E42-E8535AD16C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7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5AF1A-1E6E-42C7-BA8D-06BFEDEF90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2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7A7E77-1949-E24D-A0D1-723B0F359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C9D832-6795-D94F-917F-10EF31560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A83794-B501-844D-A2B2-A7302A07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9783-BA78-4526-B0FF-46E7281B74F9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DD9425-6506-C545-8337-F7ED015A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1B0077-B57B-8D4D-83C0-85459A60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9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973993-DD14-3849-8E26-58A55FA2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272E3E7-ECDE-9546-8112-6D463EB26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537381-CC32-B94B-8C8E-D7FB85E9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7C98-98C3-4B58-8CCA-8F0F2433608C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6EAB4C-0125-D14E-B426-0F01A0BA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380244-D9B7-804E-8FBD-CD9F06E3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3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2D9B066-9A56-6B43-8D64-BE64DE25A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97EF4F-D79E-2747-A181-45B154E5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751425-C166-C347-A397-ECE0D63E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4D7D-7CBA-440F-8443-C702A2422388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C5F7A4-7544-4C42-BB6E-94465BD3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03B1DE-8E12-7040-B87C-1AEF9570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8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1638C3-820B-CA48-B963-625472D1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935F55-5DDC-3F43-B9F0-E92EC386B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A36C8E-31C9-5047-ACEA-1FE5B674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8379-42B9-451A-B1C1-9083790F7C4A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23297F-2441-724C-8B1E-5857D4EE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AA1C2B-9E95-DD4D-B3EF-0AC3D9F2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7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15AC58-5BC6-DD46-BA9C-C04770F2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29AE4A-50BB-5249-8386-F2954D18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A874BE-954A-2543-885A-D38C7B3B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2F8-8862-45C7-A119-3C28FBA35422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B36085-7155-8D41-9ED7-74CC3B8E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3F783F-3AE4-8747-88A4-A06ED9A7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1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BE97C6-1767-7C47-B972-4ED479BF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A55C7-7E4E-AA4A-983E-5E606B10B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94A6E0D-87B6-774E-9679-B39BF292D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E31700-136E-0241-87CD-84A80D671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D45D-FB2E-4E3E-AADB-4976922BA03E}" type="datetime1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7D5734-32BC-7642-BC98-704948B7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B99FD1-4525-194D-B131-6717E224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9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9A359A-18D0-0B45-9D57-E225AD6D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E8269E-4B60-C146-9DD9-51D725471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20E4576-FDE4-E147-8774-ED768A438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4319084-A2A3-0248-8E53-83119DFA0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EBF6F62-28B8-F843-98A7-78F9B1753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9FFCF4-1EF8-CF40-8B93-B697C2EE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1145-4ED4-4B44-BA33-CE5BC7E56B82}" type="datetime1">
              <a:rPr lang="ru-RU" smtClean="0"/>
              <a:t>05.09.2023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8E31ED8-2EFC-3748-8148-2E6E48FD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108FA08-E963-9543-A4CA-08F1D962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5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CCD7B-76FA-F040-8380-3E53B714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B614AD-14DC-BA4C-8237-EB11986E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221C-5044-4612-9982-FD1FFE594027}" type="datetime1">
              <a:rPr lang="ru-RU" smtClean="0"/>
              <a:t>05.09.2023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BABEF27-26A2-AC45-BE39-FB3B4580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DD9877-3971-D541-B505-CFDC7640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972302-1EC1-F348-9ED8-472832DD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2C9C-C37F-4811-8067-E0EE8B423E09}" type="datetime1">
              <a:rPr lang="ru-RU" smtClean="0"/>
              <a:t>05.09.2023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A549400-0A46-1241-8DC0-CD886766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E270BC6-F1CB-6647-B211-22D4E63C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8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F2985E-55FB-0B4A-AD7B-FE46253D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24B260-0CD7-0B44-A9C3-2CAABE25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50AB86-A921-B54F-B2C0-644DE50B7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0565FD-4EA4-2F43-83F6-6CA8EBA7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687E-FD24-4B5A-8D1C-AE6293E3905D}" type="datetime1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1512BD-E9B2-D245-A287-CE6E6F94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4E98A0-B03E-B347-B19F-FEEEBA55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9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EB5ECC-5FBD-2842-93D8-CA2A264E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ECAAFA7-063B-F640-A1CF-0353905AB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347193-ED78-294A-93E2-876166E56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5188B1-764B-D24F-9A96-24F468A6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D532-3219-441B-9386-6D9979CD37D4}" type="datetime1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074700-8514-5D45-BD41-2057E45F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333059-7924-8042-BAF6-706CDE3E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5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259DA8-F1D7-B54A-83D2-39B8BCB5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0CD373-79D4-284A-ABE4-DFB16D26E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FD0032-4847-5644-9127-C75870F7C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11E04-B060-46CA-8D9B-7FE9991D4690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2BDF4A-BCAB-A44E-8AEC-AD9079068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C068E8-5CFA-C343-B5E4-010CD92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F332-1EDB-4645-8A91-8BADD5873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0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svg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1489" y="2787020"/>
            <a:ext cx="6296660" cy="48474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59"/>
              </a:spcBef>
            </a:pPr>
            <a:r>
              <a:rPr lang="ru-RU" sz="3200" dirty="0" smtClean="0">
                <a:solidFill>
                  <a:srgbClr val="F5F7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Трансформация сети</a:t>
            </a:r>
            <a:endParaRPr sz="3000" dirty="0">
              <a:solidFill>
                <a:srgbClr val="F5F7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1489" y="3626357"/>
            <a:ext cx="5991860" cy="48474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59"/>
              </a:spcBef>
            </a:pPr>
            <a:r>
              <a:rPr lang="ru-RU" sz="3000" b="1" spc="-50" dirty="0" smtClean="0">
                <a:solidFill>
                  <a:srgbClr val="FFFFFF"/>
                </a:solidFill>
                <a:latin typeface="Arial"/>
                <a:cs typeface="Arial"/>
              </a:rPr>
              <a:t>МФЦ Республики Карелия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9911" y="5660542"/>
            <a:ext cx="9546710" cy="10926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850" spc="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 Андрей Анатольевич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850" spc="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ГБУ РК «МФЦ РК»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ru-RU" sz="1850" spc="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1200" spc="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 2023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FBA070-53F9-DF49-A161-3AEFA2620AF9}"/>
              </a:ext>
            </a:extLst>
          </p:cNvPr>
          <p:cNvSpPr txBox="1"/>
          <p:nvPr/>
        </p:nvSpPr>
        <p:spPr>
          <a:xfrm>
            <a:off x="2852496" y="1321306"/>
            <a:ext cx="8242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22 декабря 2012 года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№1376 «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Правил организации деятельности многофункциональных центров предоставления государственных и муниципальных услуг»  </a:t>
            </a:r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530058-D5C9-1540-9387-554CE340DBD1}"/>
              </a:ext>
            </a:extLst>
          </p:cNvPr>
          <p:cNvSpPr txBox="1"/>
          <p:nvPr/>
        </p:nvSpPr>
        <p:spPr>
          <a:xfrm>
            <a:off x="2826870" y="2100012"/>
            <a:ext cx="832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/>
              <a:t> 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 экономического развития  Российской Федерации от 27 апреля 2023 года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№285 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Методических рекомендаций по определению формы обслуживания и необходимого количества окон приема и выдачи документов в многофункциональных центрах предоставления государственных и муниципальных услуг и мониторингу значений показателя, характеризующего доступность для граждан получения государственных и муниципальных услуг в многофункциональных центрах предоставления государственных и муниципальных услуг»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160F584-7A0C-FD42-9006-F137921198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25081" y="2253833"/>
            <a:ext cx="720000" cy="7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7BF522-1656-534B-8C98-661E3B747F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25081" y="5149283"/>
            <a:ext cx="720000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2" y="474325"/>
            <a:ext cx="1377327" cy="8034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9BDCE2-A284-C543-A1D1-D79A9F869643}"/>
              </a:ext>
            </a:extLst>
          </p:cNvPr>
          <p:cNvSpPr txBox="1"/>
          <p:nvPr/>
        </p:nvSpPr>
        <p:spPr>
          <a:xfrm>
            <a:off x="1573966" y="499751"/>
            <a:ext cx="837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основания трансформации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063FD6A-DB06-B24D-B47C-BFE77C3AB8A9}"/>
              </a:ext>
            </a:extLst>
          </p:cNvPr>
          <p:cNvCxnSpPr>
            <a:cxnSpLocks/>
          </p:cNvCxnSpPr>
          <p:nvPr/>
        </p:nvCxnSpPr>
        <p:spPr>
          <a:xfrm>
            <a:off x="9692640" y="915249"/>
            <a:ext cx="15142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6001792" y="4284226"/>
            <a:ext cx="52176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25080" y="4305300"/>
            <a:ext cx="469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Дополнительно необходимо учитывать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3550" y="5032230"/>
            <a:ext cx="8488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Рекомендованную форму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размещения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направленную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письмом Министерства экономического развития Российской Федерации от 25.05.2023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№Д09и-16619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Экономическую эффективность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расходования бюджетных средств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530058-D5C9-1540-9387-554CE340DBD1}"/>
              </a:ext>
            </a:extLst>
          </p:cNvPr>
          <p:cNvSpPr txBox="1"/>
          <p:nvPr/>
        </p:nvSpPr>
        <p:spPr>
          <a:xfrm>
            <a:off x="2852496" y="3439645"/>
            <a:ext cx="832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1200" dirty="0"/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экономического развития РФ от 27 мая 2016 года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№322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Методических рекомендаций по созданию и организации деятельности многофункциональных центров предоставления государственных и муниципальных услуг»</a:t>
            </a:r>
          </a:p>
        </p:txBody>
      </p:sp>
    </p:spTree>
    <p:extLst>
      <p:ext uri="{BB962C8B-B14F-4D97-AF65-F5344CB8AC3E}">
        <p14:creationId xmlns:p14="http://schemas.microsoft.com/office/powerpoint/2010/main" val="213582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9BDCE2-A284-C543-A1D1-D79A9F869643}"/>
              </a:ext>
            </a:extLst>
          </p:cNvPr>
          <p:cNvSpPr txBox="1"/>
          <p:nvPr/>
        </p:nvSpPr>
        <p:spPr>
          <a:xfrm>
            <a:off x="1573967" y="499751"/>
            <a:ext cx="712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количества окон в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отделах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3" y="246337"/>
            <a:ext cx="1377327" cy="80344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063FD6A-DB06-B24D-B47C-BFE77C3AB8A9}"/>
              </a:ext>
            </a:extLst>
          </p:cNvPr>
          <p:cNvCxnSpPr>
            <a:cxnSpLocks/>
          </p:cNvCxnSpPr>
          <p:nvPr/>
        </p:nvCxnSpPr>
        <p:spPr>
          <a:xfrm>
            <a:off x="7909560" y="822916"/>
            <a:ext cx="3289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4AB61EF-D50D-5641-B5AA-9B7B60099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88545"/>
              </p:ext>
            </p:extLst>
          </p:nvPr>
        </p:nvGraphicFramePr>
        <p:xfrm>
          <a:off x="1196104" y="1706880"/>
          <a:ext cx="10606262" cy="426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1196">
                  <a:extLst>
                    <a:ext uri="{9D8B030D-6E8A-4147-A177-3AD203B41FA5}">
                      <a16:colId xmlns:a16="http://schemas.microsoft.com/office/drawing/2014/main" xmlns="" val="2712036561"/>
                    </a:ext>
                  </a:extLst>
                </a:gridCol>
                <a:gridCol w="3178260">
                  <a:extLst>
                    <a:ext uri="{9D8B030D-6E8A-4147-A177-3AD203B41FA5}">
                      <a16:colId xmlns:a16="http://schemas.microsoft.com/office/drawing/2014/main" xmlns="" val="4216095157"/>
                    </a:ext>
                  </a:extLst>
                </a:gridCol>
                <a:gridCol w="3556806">
                  <a:extLst>
                    <a:ext uri="{9D8B030D-6E8A-4147-A177-3AD203B41FA5}">
                      <a16:colId xmlns:a16="http://schemas.microsoft.com/office/drawing/2014/main" xmlns="" val="3390306967"/>
                    </a:ext>
                  </a:extLst>
                </a:gridCol>
              </a:tblGrid>
              <a:tr h="93726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организации окон обслуживания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окон по состоянию на 13.09.2023 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окон в рамках предлагаемой трансформации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3962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ОПУ № 4 по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Кондопожскому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муниципальному району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0671758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ОПУ № 5 по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Пряжинскому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национальному муниципальному району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48100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ОПУ № 10 по Беломорскому муниципальному округу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ОПУ № 13 по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Калевальскому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национальному району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51945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rgbClr val="051945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ОПУ № 14 по Муезерскому муниципальному району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51945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rgbClr val="051945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ОПУ № 15 по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Костомукшскому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городскому округу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ОПУ № 16 по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Суоярвскому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муниципальному округу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87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9BDCE2-A284-C543-A1D1-D79A9F869643}"/>
              </a:ext>
            </a:extLst>
          </p:cNvPr>
          <p:cNvSpPr txBox="1"/>
          <p:nvPr/>
        </p:nvSpPr>
        <p:spPr>
          <a:xfrm>
            <a:off x="1573967" y="499751"/>
            <a:ext cx="712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ТОСП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(численность населения менее 1000 человек)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3" y="246337"/>
            <a:ext cx="1377327" cy="80344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063FD6A-DB06-B24D-B47C-BFE77C3AB8A9}"/>
              </a:ext>
            </a:extLst>
          </p:cNvPr>
          <p:cNvCxnSpPr>
            <a:cxnSpLocks/>
          </p:cNvCxnSpPr>
          <p:nvPr/>
        </p:nvCxnSpPr>
        <p:spPr>
          <a:xfrm>
            <a:off x="5134193" y="860123"/>
            <a:ext cx="60111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77540" y="1874520"/>
            <a:ext cx="50444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Кондопожский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Янишпольское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Олонецкий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Туксинское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Олонецкий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Коткозерское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Медвежьегорский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Паданское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Медвежьегорский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Толвуйское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Пудожский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Кубовское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Кривопорожское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Муезерский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Суккозерское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 </a:t>
            </a:r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Муезерский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Лендерское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Лахденпохский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Элисенваарское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Пряжинский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Матросское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Питкярантский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Харлуское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</a:t>
            </a:r>
          </a:p>
        </p:txBody>
      </p:sp>
    </p:spTree>
    <p:extLst>
      <p:ext uri="{BB962C8B-B14F-4D97-AF65-F5344CB8AC3E}">
        <p14:creationId xmlns:p14="http://schemas.microsoft.com/office/powerpoint/2010/main" val="123693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9BDCE2-A284-C543-A1D1-D79A9F869643}"/>
              </a:ext>
            </a:extLst>
          </p:cNvPr>
          <p:cNvSpPr txBox="1"/>
          <p:nvPr/>
        </p:nvSpPr>
        <p:spPr>
          <a:xfrm>
            <a:off x="1573967" y="499751"/>
            <a:ext cx="712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ТОСП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(образование муниципальных округов)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3" y="246337"/>
            <a:ext cx="1377327" cy="80344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063FD6A-DB06-B24D-B47C-BFE77C3AB8A9}"/>
              </a:ext>
            </a:extLst>
          </p:cNvPr>
          <p:cNvCxnSpPr>
            <a:cxnSpLocks/>
          </p:cNvCxnSpPr>
          <p:nvPr/>
        </p:nvCxnSpPr>
        <p:spPr>
          <a:xfrm>
            <a:off x="5134193" y="860123"/>
            <a:ext cx="60111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77540" y="1874520"/>
            <a:ext cx="5044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Суоярвский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Найстенъярвское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Суоярвский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Поросозерское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Суоярвский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Лоймольское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Сегежский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Надвоицкое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Питкярантский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Ляскельское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Питкярантский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Салминское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Беломорский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Сумпосадское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Беломорский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Летнереченское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Беломорский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Сосновецкое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Петрозаводск -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Октября, д. 10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3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9BDCE2-A284-C543-A1D1-D79A9F869643}"/>
              </a:ext>
            </a:extLst>
          </p:cNvPr>
          <p:cNvSpPr txBox="1"/>
          <p:nvPr/>
        </p:nvSpPr>
        <p:spPr>
          <a:xfrm>
            <a:off x="1573967" y="499751"/>
            <a:ext cx="712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формы обслуживания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(выездное обслуживание исключительно по предварительной записи)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3" y="246337"/>
            <a:ext cx="1377327" cy="80344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063FD6A-DB06-B24D-B47C-BFE77C3AB8A9}"/>
              </a:ext>
            </a:extLst>
          </p:cNvPr>
          <p:cNvCxnSpPr>
            <a:cxnSpLocks/>
          </p:cNvCxnSpPr>
          <p:nvPr/>
        </p:nvCxnSpPr>
        <p:spPr>
          <a:xfrm>
            <a:off x="7200900" y="860123"/>
            <a:ext cx="39444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77540" y="1874520"/>
            <a:ext cx="56616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Прионежский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Деревянское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Прионежский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Гарнизонное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Прионежский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Мелиоративное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Кондопожский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Гирвасское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Медвежьегорский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Пиндушское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Пудожский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Пяльмское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Пудожский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Шальское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Рабочеостровское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Сортавальский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Кааламское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Сортавальский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Хаапалампинское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поселение</a:t>
            </a:r>
          </a:p>
          <a:p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Лахденпохский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Хийтольское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Лахденпохский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-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Куркиекское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8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2" y="474325"/>
            <a:ext cx="1377327" cy="8034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29BDCE2-A284-C543-A1D1-D79A9F869643}"/>
              </a:ext>
            </a:extLst>
          </p:cNvPr>
          <p:cNvSpPr txBox="1"/>
          <p:nvPr/>
        </p:nvSpPr>
        <p:spPr>
          <a:xfrm>
            <a:off x="1573966" y="499751"/>
            <a:ext cx="89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трансформации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окон приёма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1063FD6A-DB06-B24D-B47C-BFE77C3AB8A9}"/>
              </a:ext>
            </a:extLst>
          </p:cNvPr>
          <p:cNvCxnSpPr>
            <a:cxnSpLocks/>
          </p:cNvCxnSpPr>
          <p:nvPr/>
        </p:nvCxnSpPr>
        <p:spPr>
          <a:xfrm>
            <a:off x="8999220" y="876045"/>
            <a:ext cx="23806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34AB61EF-D50D-5641-B5AA-9B7B60099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761975"/>
              </p:ext>
            </p:extLst>
          </p:nvPr>
        </p:nvGraphicFramePr>
        <p:xfrm>
          <a:off x="1196104" y="1638300"/>
          <a:ext cx="10606262" cy="4053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58776">
                  <a:extLst>
                    <a:ext uri="{9D8B030D-6E8A-4147-A177-3AD203B41FA5}">
                      <a16:colId xmlns:a16="http://schemas.microsoft.com/office/drawing/2014/main" xmlns="" val="2712036561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xmlns="" val="4216095157"/>
                    </a:ext>
                  </a:extLst>
                </a:gridCol>
                <a:gridCol w="3298446">
                  <a:extLst>
                    <a:ext uri="{9D8B030D-6E8A-4147-A177-3AD203B41FA5}">
                      <a16:colId xmlns:a16="http://schemas.microsoft.com/office/drawing/2014/main" xmlns="" val="33903069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организации окон обслуживания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окон по состоянию на 13.09.2023 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окон в рамках трансформации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39627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Отделы предоставления услуг (ОПУ)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</a:p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0671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Территориально – обособленные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структурные подразделения (ТОСП)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4810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Выездное обслуживание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194</a:t>
                      </a:r>
                    </a:p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Сектора пользовательского сопровождения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99,75 %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92,43 %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49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690" y="471054"/>
            <a:ext cx="8266550" cy="36599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b="1" dirty="0">
              <a:solidFill>
                <a:srgbClr val="F5F7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1106050" y="3258478"/>
            <a:ext cx="6536810" cy="557588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rgbClr val="F5F7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106050" y="4427081"/>
            <a:ext cx="6605390" cy="502188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F5F7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78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4235</TotalTime>
  <Words>488</Words>
  <Application>Microsoft Office PowerPoint</Application>
  <PresentationFormat>Произвольный</PresentationFormat>
  <Paragraphs>150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Трансформация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Nick Zimin</dc:creator>
  <cp:lastModifiedBy>Калашникова Ольга Анатольевна</cp:lastModifiedBy>
  <cp:revision>1512</cp:revision>
  <cp:lastPrinted>2023-07-04T08:50:19Z</cp:lastPrinted>
  <dcterms:created xsi:type="dcterms:W3CDTF">2018-11-06T08:03:43Z</dcterms:created>
  <dcterms:modified xsi:type="dcterms:W3CDTF">2023-09-05T05:13:48Z</dcterms:modified>
</cp:coreProperties>
</file>