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58" r:id="rId3"/>
    <p:sldId id="257" r:id="rId4"/>
    <p:sldId id="269" r:id="rId5"/>
    <p:sldId id="264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54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5110-DFC9-41CD-B9D9-83BA7725DB1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684C-C18B-4970-8AF5-90596605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747A-E869-4068-BC78-CAC9F397DA7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4BAC-A61F-4317-9996-8A4FA7A7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66A5-DC60-4A94-9C60-5CA16B4A4553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A18D-37B0-4EF7-ABB9-9E58583B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C06C-EC7F-4ED7-A89A-63FC29621FDA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22C9-85B1-419E-858B-3EA301502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563D-BF96-43C3-956C-5A60963AEB0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4EFC-34E9-451F-90BA-0397D1DC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2AE2-A67A-4A87-9F45-EA3D39097575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0CD2-2E38-419A-AEF7-D3C09EE3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B112-0843-444B-BC8B-35EA4473FC9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6B80-7083-4666-BB64-C11DF184A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010C-7C62-4AF3-87B4-25FC995DC82F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6AF-8E26-4492-B4E4-A3BE22DA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C1D3-BC08-4549-8BC2-1B782F15B94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6FB3-2EDC-4EC6-887E-04A0DD13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98D-005D-4B74-BD33-7BFC87B129F0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EFAE-BAD4-49A3-AA4D-DF01B55F8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6FC6-A3E2-4993-81CA-1E118C7C974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590-A54B-4672-B841-FE7BCB8C1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E0BBD-5119-4672-B079-02C37C9B5B83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D82C76D-429D-460F-9AF4-7A0331BD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95" r:id="rId8"/>
    <p:sldLayoutId id="2147483787" r:id="rId9"/>
    <p:sldLayoutId id="2147483786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1262"/>
          </a:xfrm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Государственный комитет Республики Карелия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развитию информационно-коммуникационных технологий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213"/>
            <a:ext cx="7543800" cy="44656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/>
              <a:t>Об исполнении плана-графика организации предоставления государственных и муниципальных услуг по принципу «одного окна» в Республике Карелия, утвержденного распоряжением Правительства Республики Карелия от 2 апреля 2013 года № 170р-П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</a:p>
          <a:p>
            <a:pPr marL="0" indent="0" algn="r">
              <a:buFont typeface="Arial" charset="0"/>
              <a:buNone/>
            </a:pPr>
            <a:endParaRPr lang="ru-RU" b="1" dirty="0" smtClean="0"/>
          </a:p>
          <a:p>
            <a:pPr marL="0" indent="0" algn="r">
              <a:buFont typeface="Arial" charset="0"/>
              <a:buNone/>
            </a:pPr>
            <a:r>
              <a:rPr lang="ru-RU" dirty="0" smtClean="0"/>
              <a:t>Председатель </a:t>
            </a:r>
          </a:p>
          <a:p>
            <a:pPr marL="0" indent="0" algn="r">
              <a:buFont typeface="Arial" charset="0"/>
              <a:buNone/>
            </a:pPr>
            <a:r>
              <a:rPr lang="ru-RU" dirty="0" smtClean="0"/>
              <a:t>Дмитрий Рюрикович Бураков </a:t>
            </a:r>
          </a:p>
          <a:p>
            <a:pPr marL="0" indent="0"/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57540"/>
            <a:ext cx="8136904" cy="436374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a typeface="Times New Roman"/>
              </a:rPr>
              <a:t>Постановлением Правительства Российской Федерации от 17 января 2014 года № 36 утверждены Правила распределения и предоставления в 2014-2015 годах межбюджетных трансфертов из федерального бюджета бюджетам субъектов Российской Федерации на завершение работ по созданию сети многофункциональных центров предоставления государственных и муниципальных </a:t>
            </a:r>
            <a:r>
              <a:rPr lang="ru-RU" sz="2000" dirty="0" smtClean="0">
                <a:ea typeface="Times New Roman"/>
              </a:rPr>
              <a:t>услуг</a:t>
            </a:r>
          </a:p>
          <a:p>
            <a:pPr algn="just"/>
            <a:r>
              <a:rPr lang="ru-RU" sz="2000" dirty="0"/>
              <a:t>Предоставление межбюджетного трансферта осуществляется при наличии схемы размещения многофункциональных центров, утвержденной руководителем (заместителя руководителя) высшего исполнительного органа государственной власти субъекта Российской Федерации или одобренной протоколом комиссии по вопросам повышения качества и доступности предоставления государственных и муниципальных услуг субъекта Российской Федерации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6544" y="404813"/>
            <a:ext cx="7553089" cy="1252727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Финансовое обеспечение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Плана-графика: </a:t>
            </a:r>
            <a:endParaRPr lang="ru-RU" sz="32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560" y="804447"/>
            <a:ext cx="8229600" cy="684408"/>
          </a:xfrm>
        </p:spPr>
        <p:txBody>
          <a:bodyPr/>
          <a:lstStyle/>
          <a:p>
            <a:pPr algn="ctr"/>
            <a:r>
              <a:rPr lang="ru-RU" sz="2800" dirty="0" smtClean="0"/>
              <a:t>Схема размещения МФЦ </a:t>
            </a:r>
            <a:br>
              <a:rPr lang="ru-RU" sz="2800" dirty="0" smtClean="0"/>
            </a:br>
            <a:r>
              <a:rPr lang="ru-RU" sz="2800" dirty="0" smtClean="0"/>
              <a:t>в Республике Карелия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44675"/>
            <a:ext cx="7543800" cy="432117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/>
              <a:t>В предлагаемую на рассмотрение Схему размещения многофункциональных центров внесены следующие коррективы:</a:t>
            </a:r>
          </a:p>
          <a:p>
            <a:pPr marL="0" indent="0" algn="just">
              <a:buNone/>
            </a:pPr>
            <a:r>
              <a:rPr lang="ru-RU" sz="2000" dirty="0"/>
              <a:t>- уточнены адреса размещения и даты открытия многофункциональных центров и удаленных окон МФЦ;</a:t>
            </a:r>
          </a:p>
          <a:p>
            <a:pPr marL="0" indent="0" algn="just">
              <a:buNone/>
            </a:pPr>
            <a:r>
              <a:rPr lang="ru-RU" sz="2000" dirty="0"/>
              <a:t>- создание сети МФЦ предполагается в 2 этапа, в 2014 и 2015 годах.</a:t>
            </a:r>
          </a:p>
          <a:p>
            <a:pPr algn="just"/>
            <a:r>
              <a:rPr lang="ru-RU" sz="2000" dirty="0"/>
              <a:t>В 2014 году предполагается создание МФЦ в следующих городах: г.Петрозаводск (</a:t>
            </a:r>
            <a:r>
              <a:rPr lang="ru-RU" sz="2000" dirty="0" err="1"/>
              <a:t>наб.Гюллинга</a:t>
            </a:r>
            <a:r>
              <a:rPr lang="ru-RU" sz="2000" dirty="0"/>
              <a:t>, 11, </a:t>
            </a:r>
            <a:r>
              <a:rPr lang="ru-RU" sz="2000" dirty="0" err="1"/>
              <a:t>ул.Крылова</a:t>
            </a:r>
            <a:r>
              <a:rPr lang="ru-RU" sz="2000" dirty="0"/>
              <a:t>, </a:t>
            </a:r>
            <a:r>
              <a:rPr lang="ru-RU" sz="2000" dirty="0" smtClean="0"/>
              <a:t>6), </a:t>
            </a:r>
            <a:r>
              <a:rPr lang="ru-RU" sz="2000" dirty="0" err="1"/>
              <a:t>г.Беломорск</a:t>
            </a:r>
            <a:r>
              <a:rPr lang="ru-RU" sz="2000" dirty="0"/>
              <a:t>, </a:t>
            </a:r>
            <a:r>
              <a:rPr lang="ru-RU" sz="2000" dirty="0" err="1"/>
              <a:t>г.Костомукша</a:t>
            </a:r>
            <a:r>
              <a:rPr lang="ru-RU" sz="2000" dirty="0"/>
              <a:t>, </a:t>
            </a:r>
            <a:r>
              <a:rPr lang="ru-RU" sz="2000" dirty="0" err="1"/>
              <a:t>п.Калевала</a:t>
            </a:r>
            <a:r>
              <a:rPr lang="ru-RU" sz="2000" dirty="0"/>
              <a:t>, </a:t>
            </a:r>
            <a:r>
              <a:rPr lang="ru-RU" sz="2000" dirty="0" err="1"/>
              <a:t>г.Кемь</a:t>
            </a:r>
            <a:r>
              <a:rPr lang="ru-RU" sz="2000" dirty="0"/>
              <a:t>, </a:t>
            </a:r>
            <a:r>
              <a:rPr lang="ru-RU" sz="2000" dirty="0" err="1"/>
              <a:t>г.Кондопога</a:t>
            </a:r>
            <a:r>
              <a:rPr lang="ru-RU" sz="2000" dirty="0"/>
              <a:t>, </a:t>
            </a:r>
            <a:r>
              <a:rPr lang="ru-RU" sz="2000" dirty="0" err="1"/>
              <a:t>п.Муезерский</a:t>
            </a:r>
            <a:r>
              <a:rPr lang="ru-RU" sz="2000" dirty="0"/>
              <a:t>, </a:t>
            </a:r>
            <a:r>
              <a:rPr lang="ru-RU" sz="2000" dirty="0" err="1"/>
              <a:t>г.Олонец</a:t>
            </a:r>
            <a:r>
              <a:rPr lang="ru-RU" sz="2000" dirty="0"/>
              <a:t>, </a:t>
            </a:r>
            <a:r>
              <a:rPr lang="ru-RU" sz="2000" dirty="0" err="1"/>
              <a:t>г.Сегежа</a:t>
            </a:r>
            <a:r>
              <a:rPr lang="ru-RU" sz="2000" dirty="0"/>
              <a:t>, </a:t>
            </a:r>
            <a:r>
              <a:rPr lang="ru-RU" sz="2000" dirty="0" err="1"/>
              <a:t>г.Сортавала</a:t>
            </a:r>
            <a:r>
              <a:rPr lang="ru-RU" sz="2000" dirty="0"/>
              <a:t>, </a:t>
            </a:r>
            <a:r>
              <a:rPr lang="ru-RU" sz="2000" dirty="0" err="1"/>
              <a:t>г.Суоярви</a:t>
            </a:r>
            <a:r>
              <a:rPr lang="ru-RU" sz="2000" dirty="0"/>
              <a:t>. Удаленные окна МФЦ предполагается организовать в </a:t>
            </a:r>
            <a:r>
              <a:rPr lang="ru-RU" sz="2000" dirty="0" err="1"/>
              <a:t>г.Петрозаводске</a:t>
            </a:r>
            <a:r>
              <a:rPr lang="ru-RU" sz="2000" dirty="0"/>
              <a:t> (</a:t>
            </a:r>
            <a:r>
              <a:rPr lang="ru-RU" sz="2000" dirty="0" err="1"/>
              <a:t>ул.Октября</a:t>
            </a:r>
            <a:r>
              <a:rPr lang="ru-RU" sz="2000" dirty="0"/>
              <a:t>, 10) и </a:t>
            </a:r>
            <a:r>
              <a:rPr lang="ru-RU" sz="2000" dirty="0" err="1"/>
              <a:t>с.Янишполе</a:t>
            </a:r>
            <a:r>
              <a:rPr lang="ru-RU" sz="2000" dirty="0"/>
              <a:t> Кондопожского муниципального района.</a:t>
            </a:r>
          </a:p>
          <a:p>
            <a:pPr algn="just"/>
            <a:r>
              <a:rPr lang="ru-RU" sz="2000" dirty="0"/>
              <a:t>Создание МФЦ и окон МФЦ в остальных населенных пунктах планируется в 2015 году.</a:t>
            </a:r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560" y="804447"/>
            <a:ext cx="8229600" cy="684408"/>
          </a:xfrm>
        </p:spPr>
        <p:txBody>
          <a:bodyPr/>
          <a:lstStyle/>
          <a:p>
            <a:pPr algn="ctr"/>
            <a:r>
              <a:rPr lang="ru-RU" sz="2800" dirty="0" smtClean="0"/>
              <a:t>Республиканский МФЦ</a:t>
            </a:r>
            <a:br>
              <a:rPr lang="ru-RU" sz="2800" dirty="0" smtClean="0"/>
            </a:br>
            <a:r>
              <a:rPr lang="ru-RU" sz="2800" dirty="0" smtClean="0"/>
              <a:t>г.Петрозаводск, ул.Калинина,1</a:t>
            </a: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1570824"/>
            <a:ext cx="42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Открыт 3 декабря 2013 года</a:t>
            </a:r>
          </a:p>
          <a:p>
            <a:endParaRPr lang="ru-RU" sz="1600" dirty="0"/>
          </a:p>
          <a:p>
            <a:r>
              <a:rPr lang="ru-RU" sz="1600" dirty="0" smtClean="0"/>
              <a:t>За январь – февраль 2014 года </a:t>
            </a:r>
          </a:p>
          <a:p>
            <a:r>
              <a:rPr lang="ru-RU" sz="1600" dirty="0" smtClean="0"/>
              <a:t>2335 </a:t>
            </a:r>
            <a:r>
              <a:rPr lang="ru-RU" sz="1600" dirty="0"/>
              <a:t>обращений граждан по вопросам предоставления государственных и муниципальных услуг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80996" y="4653136"/>
            <a:ext cx="425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22 государственные и муниципальные услуги в 2013 году</a:t>
            </a:r>
          </a:p>
          <a:p>
            <a:endParaRPr lang="ru-RU" sz="1600" dirty="0" smtClean="0"/>
          </a:p>
          <a:p>
            <a:r>
              <a:rPr lang="ru-RU" sz="1600" dirty="0" smtClean="0"/>
              <a:t>Расширение предоставления </a:t>
            </a:r>
            <a:r>
              <a:rPr lang="ru-RU" sz="1600" dirty="0" smtClean="0"/>
              <a:t>услуг  </a:t>
            </a:r>
            <a:r>
              <a:rPr lang="ru-RU" sz="1600" dirty="0" smtClean="0"/>
              <a:t>по принципу «одного окна» в 2014 </a:t>
            </a:r>
            <a:r>
              <a:rPr lang="ru-RU" sz="1600" dirty="0" smtClean="0"/>
              <a:t>году       </a:t>
            </a:r>
            <a:r>
              <a:rPr lang="ru-RU" sz="1600" dirty="0"/>
              <a:t>(до 91) 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6" y="1583355"/>
            <a:ext cx="4136008" cy="275303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5501"/>
            <a:ext cx="4049230" cy="2695269"/>
          </a:xfrm>
        </p:spPr>
      </p:pic>
    </p:spTree>
    <p:extLst>
      <p:ext uri="{BB962C8B-B14F-4D97-AF65-F5344CB8AC3E}">
        <p14:creationId xmlns:p14="http://schemas.microsoft.com/office/powerpoint/2010/main" val="4023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1262"/>
          </a:xfrm>
        </p:spPr>
        <p:txBody>
          <a:bodyPr/>
          <a:lstStyle/>
          <a:p>
            <a:pPr algn="ctr"/>
            <a:r>
              <a:rPr lang="ru-RU" sz="3200" dirty="0" smtClean="0"/>
              <a:t>Проект решения</a:t>
            </a:r>
            <a:br>
              <a:rPr lang="ru-RU" sz="3200" dirty="0" smtClean="0"/>
            </a:br>
            <a:r>
              <a:rPr lang="ru-RU" sz="3200" dirty="0" smtClean="0"/>
              <a:t>одобрить: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44675"/>
            <a:ext cx="7543800" cy="432117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График </a:t>
            </a:r>
            <a:r>
              <a:rPr lang="ru-RU" dirty="0"/>
              <a:t>организации </a:t>
            </a:r>
            <a:r>
              <a:rPr lang="ru-RU" dirty="0" smtClean="0"/>
              <a:t>предоставления государственных </a:t>
            </a:r>
            <a:r>
              <a:rPr lang="ru-RU" dirty="0"/>
              <a:t>и муниципальных услуг в ГБУ РК "Многофункциональный центр предоставления государственных и муниципальных услуг в Республике Карелия" в 2014 </a:t>
            </a:r>
            <a:r>
              <a:rPr lang="ru-RU" dirty="0" smtClean="0"/>
              <a:t>году</a:t>
            </a:r>
          </a:p>
          <a:p>
            <a:pPr algn="just"/>
            <a:r>
              <a:rPr lang="ru-RU" dirty="0" smtClean="0"/>
              <a:t>Схему </a:t>
            </a:r>
            <a:r>
              <a:rPr lang="ru-RU" dirty="0"/>
              <a:t>размещения многофункциональных центров представления государственных и муниципальных услуг в Республике Карелия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0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1262"/>
          </a:xfrm>
        </p:spPr>
        <p:txBody>
          <a:bodyPr/>
          <a:lstStyle/>
          <a:p>
            <a:pPr algn="ctr"/>
            <a:r>
              <a:rPr lang="ru-RU" sz="3200" dirty="0" smtClean="0"/>
              <a:t>Проект решения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060848"/>
            <a:ext cx="7543800" cy="410500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Министерству строительства, жилищного хозяйства и энергетики Республики Карелия рассмотреть вопрос об определении казенного учреждения Республики Карелия "Управление капитального строительства при Министерстве строительства Республики Карелия" единым заказчиком работ по ремонту помещений многофункциональных центров предоставления государственных и муниципальных услуг в муниципальных образованиях Республики </a:t>
            </a:r>
            <a:r>
              <a:rPr lang="ru-RU" dirty="0" smtClean="0"/>
              <a:t>Карелия</a:t>
            </a:r>
          </a:p>
          <a:p>
            <a:pPr marL="0" indent="0" algn="just">
              <a:buNone/>
            </a:pPr>
            <a:endParaRPr lang="ru-RU" sz="2500" dirty="0">
              <a:solidFill>
                <a:srgbClr val="303030"/>
              </a:solidFill>
            </a:endParaRPr>
          </a:p>
          <a:p>
            <a:pPr marL="0" indent="0" algn="r">
              <a:buNone/>
            </a:pPr>
            <a:r>
              <a:rPr lang="ru-RU" sz="2500" dirty="0" smtClean="0">
                <a:solidFill>
                  <a:srgbClr val="303030"/>
                </a:solidFill>
              </a:rPr>
              <a:t>Срок - до 1 апреля 2014 года</a:t>
            </a:r>
          </a:p>
          <a:p>
            <a:pPr algn="just"/>
            <a:endParaRPr lang="ru-RU" dirty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9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347</TotalTime>
  <Words>382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Государственный комитет Республики Карелия  по развитию информационно-коммуникационных технологий </vt:lpstr>
      <vt:lpstr>Презентация PowerPoint</vt:lpstr>
      <vt:lpstr>Схема размещения МФЦ  в Республике Карелия</vt:lpstr>
      <vt:lpstr>Республиканский МФЦ г.Петрозаводск, ул.Калинина,1</vt:lpstr>
      <vt:lpstr>Проект решения одобрить:</vt:lpstr>
      <vt:lpstr>Проект решения </vt:lpstr>
      <vt:lpstr>Презентация PowerPoint</vt:lpstr>
    </vt:vector>
  </TitlesOfParts>
  <Company>Госкомитет РК по развитию ИКТ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предоставления государственных и муниципальных услуг по принципу «одного окна» на территории Республики Карелия</dc:title>
  <dc:creator>AKononenko</dc:creator>
  <cp:lastModifiedBy>AKononenko</cp:lastModifiedBy>
  <cp:revision>42</cp:revision>
  <dcterms:created xsi:type="dcterms:W3CDTF">2013-02-25T13:01:11Z</dcterms:created>
  <dcterms:modified xsi:type="dcterms:W3CDTF">2014-03-06T08:16:44Z</dcterms:modified>
</cp:coreProperties>
</file>