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0" r:id="rId2"/>
    <p:sldId id="272" r:id="rId3"/>
    <p:sldId id="271" r:id="rId4"/>
    <p:sldId id="258" r:id="rId5"/>
    <p:sldId id="264" r:id="rId6"/>
    <p:sldId id="275" r:id="rId7"/>
    <p:sldId id="276" r:id="rId8"/>
    <p:sldId id="273" r:id="rId9"/>
    <p:sldId id="274" r:id="rId10"/>
    <p:sldId id="259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522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719AB2-C3B0-45C7-8B2D-C4DE75535E75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F7FA6935-997C-4F53-AA13-8C7706D57FD3}" type="pres">
      <dgm:prSet presAssocID="{7F719AB2-C3B0-45C7-8B2D-C4DE75535E7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CD6E6FDF-E285-4AB9-BF79-D240716A86EA}" type="presOf" srcId="{7F719AB2-C3B0-45C7-8B2D-C4DE75535E75}" destId="{F7FA6935-997C-4F53-AA13-8C7706D57FD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BAF05D-8D31-4257-8CD6-C40C330C2E06}" type="doc">
      <dgm:prSet loTypeId="urn:microsoft.com/office/officeart/2005/8/layout/defaul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C0E575E7-C1EA-4B3E-9F69-B14E502A80FE}">
      <dgm:prSet/>
      <dgm:spPr/>
      <dgm:t>
        <a:bodyPr/>
        <a:lstStyle/>
        <a:p>
          <a:r>
            <a:rPr lang="ru-RU" smtClean="0"/>
            <a:t>Подготовка специалистом ОИВ проекта регистрационной карточки проекта документа (РКПД) (ответ на запрос или инициативная)</a:t>
          </a:r>
          <a:endParaRPr lang="ru-RU"/>
        </a:p>
      </dgm:t>
    </dgm:pt>
    <dgm:pt modelId="{3ABD6279-90A6-4F57-83FC-FE20A6ECBBF7}" type="parTrans" cxnId="{13CCAF41-9C6E-456A-AD89-B2DB63F712D4}">
      <dgm:prSet/>
      <dgm:spPr/>
      <dgm:t>
        <a:bodyPr/>
        <a:lstStyle/>
        <a:p>
          <a:endParaRPr lang="ru-RU"/>
        </a:p>
      </dgm:t>
    </dgm:pt>
    <dgm:pt modelId="{6CF1BFF2-64B6-4A47-B2B1-0BE963E64DAD}" type="sibTrans" cxnId="{13CCAF41-9C6E-456A-AD89-B2DB63F712D4}">
      <dgm:prSet/>
      <dgm:spPr/>
      <dgm:t>
        <a:bodyPr/>
        <a:lstStyle/>
        <a:p>
          <a:endParaRPr lang="ru-RU"/>
        </a:p>
      </dgm:t>
    </dgm:pt>
    <dgm:pt modelId="{6416F766-8837-498E-8431-4EDB458ACA88}">
      <dgm:prSet/>
      <dgm:spPr/>
      <dgm:t>
        <a:bodyPr/>
        <a:lstStyle/>
        <a:p>
          <a:r>
            <a:rPr lang="ru-RU" dirty="0" smtClean="0"/>
            <a:t>Направление РКПД на  визирование и подписание внутри органа власти</a:t>
          </a:r>
          <a:endParaRPr lang="ru-RU" dirty="0"/>
        </a:p>
      </dgm:t>
    </dgm:pt>
    <dgm:pt modelId="{79FCCD07-454D-4480-A65E-B0D6110D5758}" type="parTrans" cxnId="{D3192AF0-98B3-4FB2-9CE7-F90469FFE4E2}">
      <dgm:prSet/>
      <dgm:spPr/>
      <dgm:t>
        <a:bodyPr/>
        <a:lstStyle/>
        <a:p>
          <a:endParaRPr lang="ru-RU"/>
        </a:p>
      </dgm:t>
    </dgm:pt>
    <dgm:pt modelId="{07CCDD74-0290-42C5-ABB0-A48019C03690}" type="sibTrans" cxnId="{D3192AF0-98B3-4FB2-9CE7-F90469FFE4E2}">
      <dgm:prSet/>
      <dgm:spPr/>
      <dgm:t>
        <a:bodyPr/>
        <a:lstStyle/>
        <a:p>
          <a:endParaRPr lang="ru-RU"/>
        </a:p>
      </dgm:t>
    </dgm:pt>
    <dgm:pt modelId="{C3EEA32A-A590-40C8-911B-C4C6C1B02667}">
      <dgm:prSet/>
      <dgm:spPr/>
      <dgm:t>
        <a:bodyPr/>
        <a:lstStyle/>
        <a:p>
          <a:r>
            <a:rPr lang="ru-RU" smtClean="0"/>
            <a:t>Подписание руководителем документа в РКПД</a:t>
          </a:r>
          <a:endParaRPr lang="ru-RU"/>
        </a:p>
      </dgm:t>
    </dgm:pt>
    <dgm:pt modelId="{906FB10D-85D6-497F-9D54-3B8145CADC94}" type="parTrans" cxnId="{F123DEFA-DDB5-4782-AE7D-4E590D6B8D0B}">
      <dgm:prSet/>
      <dgm:spPr/>
      <dgm:t>
        <a:bodyPr/>
        <a:lstStyle/>
        <a:p>
          <a:endParaRPr lang="ru-RU"/>
        </a:p>
      </dgm:t>
    </dgm:pt>
    <dgm:pt modelId="{F56E56D3-F2DA-487F-84F5-11404D040E02}" type="sibTrans" cxnId="{F123DEFA-DDB5-4782-AE7D-4E590D6B8D0B}">
      <dgm:prSet/>
      <dgm:spPr/>
      <dgm:t>
        <a:bodyPr/>
        <a:lstStyle/>
        <a:p>
          <a:endParaRPr lang="ru-RU"/>
        </a:p>
      </dgm:t>
    </dgm:pt>
    <dgm:pt modelId="{46ED20E6-3778-403D-8C85-C216EB628F79}">
      <dgm:prSet/>
      <dgm:spPr/>
      <dgm:t>
        <a:bodyPr/>
        <a:lstStyle/>
        <a:p>
          <a:r>
            <a:rPr lang="ru-RU" dirty="0" smtClean="0"/>
            <a:t>Отправка РКПД на регистрацию</a:t>
          </a:r>
          <a:endParaRPr lang="ru-RU" dirty="0"/>
        </a:p>
      </dgm:t>
    </dgm:pt>
    <dgm:pt modelId="{8AF05009-C851-45AC-BB23-C854193E3F65}" type="parTrans" cxnId="{42A0F82A-4B18-4AB3-B2AB-8EFAB899DBF0}">
      <dgm:prSet/>
      <dgm:spPr/>
      <dgm:t>
        <a:bodyPr/>
        <a:lstStyle/>
        <a:p>
          <a:endParaRPr lang="ru-RU"/>
        </a:p>
      </dgm:t>
    </dgm:pt>
    <dgm:pt modelId="{FF1E888C-533A-4F37-B621-43619788183C}" type="sibTrans" cxnId="{42A0F82A-4B18-4AB3-B2AB-8EFAB899DBF0}">
      <dgm:prSet/>
      <dgm:spPr/>
      <dgm:t>
        <a:bodyPr/>
        <a:lstStyle/>
        <a:p>
          <a:endParaRPr lang="ru-RU"/>
        </a:p>
      </dgm:t>
    </dgm:pt>
    <dgm:pt modelId="{C7A5DAEF-4228-44DC-BA27-0CED06DE72E8}">
      <dgm:prSet/>
      <dgm:spPr/>
      <dgm:t>
        <a:bodyPr/>
        <a:lstStyle/>
        <a:p>
          <a:r>
            <a:rPr lang="ru-RU" dirty="0" smtClean="0"/>
            <a:t>Регистрация из РКПД регистрационной карточки документа (РК) с формированием штампа ЭП</a:t>
          </a:r>
          <a:endParaRPr lang="ru-RU" dirty="0"/>
        </a:p>
      </dgm:t>
    </dgm:pt>
    <dgm:pt modelId="{5B52EF08-0E55-4B1A-BA04-FC786C976FEF}" type="parTrans" cxnId="{9ECE5E3C-3561-4ED1-B6CC-2A7855BFD284}">
      <dgm:prSet/>
      <dgm:spPr/>
      <dgm:t>
        <a:bodyPr/>
        <a:lstStyle/>
        <a:p>
          <a:endParaRPr lang="ru-RU"/>
        </a:p>
      </dgm:t>
    </dgm:pt>
    <dgm:pt modelId="{F14572CD-45F8-4FC1-932D-41D887D8CE1B}" type="sibTrans" cxnId="{9ECE5E3C-3561-4ED1-B6CC-2A7855BFD284}">
      <dgm:prSet/>
      <dgm:spPr/>
      <dgm:t>
        <a:bodyPr/>
        <a:lstStyle/>
        <a:p>
          <a:endParaRPr lang="ru-RU"/>
        </a:p>
      </dgm:t>
    </dgm:pt>
    <dgm:pt modelId="{A79EB015-7A98-4E28-9B25-80FA7CCA5D09}">
      <dgm:prSet/>
      <dgm:spPr/>
      <dgm:t>
        <a:bodyPr/>
        <a:lstStyle/>
        <a:p>
          <a:r>
            <a:rPr lang="ru-RU" smtClean="0"/>
            <a:t>Отправка РК адресатам</a:t>
          </a:r>
          <a:endParaRPr lang="ru-RU"/>
        </a:p>
      </dgm:t>
    </dgm:pt>
    <dgm:pt modelId="{EC089B84-49BE-4F88-A92B-C76120428BC9}" type="parTrans" cxnId="{C6B58934-E71A-4CCE-BD34-45DDA7E7918D}">
      <dgm:prSet/>
      <dgm:spPr/>
      <dgm:t>
        <a:bodyPr/>
        <a:lstStyle/>
        <a:p>
          <a:endParaRPr lang="ru-RU"/>
        </a:p>
      </dgm:t>
    </dgm:pt>
    <dgm:pt modelId="{4A8B8753-F82B-4D2D-B374-F8008FA6F72D}" type="sibTrans" cxnId="{C6B58934-E71A-4CCE-BD34-45DDA7E7918D}">
      <dgm:prSet/>
      <dgm:spPr/>
      <dgm:t>
        <a:bodyPr/>
        <a:lstStyle/>
        <a:p>
          <a:endParaRPr lang="ru-RU"/>
        </a:p>
      </dgm:t>
    </dgm:pt>
    <dgm:pt modelId="{AA1C6470-C7EB-48D3-B544-618B86E9A730}" type="pres">
      <dgm:prSet presAssocID="{A7BAF05D-8D31-4257-8CD6-C40C330C2E0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FA1339F-222E-486D-82E3-2821693EED10}" type="pres">
      <dgm:prSet presAssocID="{C0E575E7-C1EA-4B3E-9F69-B14E502A80FE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55CDC7-FB54-4F14-8D90-CADCAC5B128A}" type="pres">
      <dgm:prSet presAssocID="{6CF1BFF2-64B6-4A47-B2B1-0BE963E64DAD}" presName="sibTrans" presStyleCnt="0"/>
      <dgm:spPr/>
    </dgm:pt>
    <dgm:pt modelId="{55778433-34C3-422B-8BDF-FE76D7D056F4}" type="pres">
      <dgm:prSet presAssocID="{6416F766-8837-498E-8431-4EDB458ACA88}" presName="node" presStyleLbl="node1" presStyleIdx="1" presStyleCnt="6" custLinFactNeighborX="-4539" custLinFactNeighborY="-47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17795B-BEB7-4BC6-8044-CBF6A59A1E18}" type="pres">
      <dgm:prSet presAssocID="{07CCDD74-0290-42C5-ABB0-A48019C03690}" presName="sibTrans" presStyleCnt="0"/>
      <dgm:spPr/>
    </dgm:pt>
    <dgm:pt modelId="{23FBBFE2-8482-460D-8FF8-71C525EA9632}" type="pres">
      <dgm:prSet presAssocID="{C3EEA32A-A590-40C8-911B-C4C6C1B02667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E76B70-97CA-421D-99E7-27FBC8467700}" type="pres">
      <dgm:prSet presAssocID="{F56E56D3-F2DA-487F-84F5-11404D040E02}" presName="sibTrans" presStyleCnt="0"/>
      <dgm:spPr/>
    </dgm:pt>
    <dgm:pt modelId="{1C3AC8F5-CE8D-4BF1-B7E6-04365F3C06B8}" type="pres">
      <dgm:prSet presAssocID="{46ED20E6-3778-403D-8C85-C216EB628F7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88FD63-17EF-4A55-940A-F08364EFC87B}" type="pres">
      <dgm:prSet presAssocID="{FF1E888C-533A-4F37-B621-43619788183C}" presName="sibTrans" presStyleCnt="0"/>
      <dgm:spPr/>
    </dgm:pt>
    <dgm:pt modelId="{770A88EE-3B32-44A2-8FF8-1F690C879865}" type="pres">
      <dgm:prSet presAssocID="{C7A5DAEF-4228-44DC-BA27-0CED06DE72E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B11E71-BC9C-4326-AD15-683DF2E7ADF5}" type="pres">
      <dgm:prSet presAssocID="{F14572CD-45F8-4FC1-932D-41D887D8CE1B}" presName="sibTrans" presStyleCnt="0"/>
      <dgm:spPr/>
    </dgm:pt>
    <dgm:pt modelId="{49FAB6D5-0564-4079-B6DA-49374AA53E89}" type="pres">
      <dgm:prSet presAssocID="{A79EB015-7A98-4E28-9B25-80FA7CCA5D09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E65E043-C740-4A7E-91C1-7EA837E6CB72}" type="presOf" srcId="{C0E575E7-C1EA-4B3E-9F69-B14E502A80FE}" destId="{0FA1339F-222E-486D-82E3-2821693EED10}" srcOrd="0" destOrd="0" presId="urn:microsoft.com/office/officeart/2005/8/layout/default"/>
    <dgm:cxn modelId="{42A0F82A-4B18-4AB3-B2AB-8EFAB899DBF0}" srcId="{A7BAF05D-8D31-4257-8CD6-C40C330C2E06}" destId="{46ED20E6-3778-403D-8C85-C216EB628F79}" srcOrd="3" destOrd="0" parTransId="{8AF05009-C851-45AC-BB23-C854193E3F65}" sibTransId="{FF1E888C-533A-4F37-B621-43619788183C}"/>
    <dgm:cxn modelId="{6A92CAC5-46C3-400A-886B-C8A242C97116}" type="presOf" srcId="{6416F766-8837-498E-8431-4EDB458ACA88}" destId="{55778433-34C3-422B-8BDF-FE76D7D056F4}" srcOrd="0" destOrd="0" presId="urn:microsoft.com/office/officeart/2005/8/layout/default"/>
    <dgm:cxn modelId="{0F5DCBA0-A108-4538-BAEB-56883434F70E}" type="presOf" srcId="{C3EEA32A-A590-40C8-911B-C4C6C1B02667}" destId="{23FBBFE2-8482-460D-8FF8-71C525EA9632}" srcOrd="0" destOrd="0" presId="urn:microsoft.com/office/officeart/2005/8/layout/default"/>
    <dgm:cxn modelId="{191BE225-555E-423B-8E88-9779B36CF2D3}" type="presOf" srcId="{C7A5DAEF-4228-44DC-BA27-0CED06DE72E8}" destId="{770A88EE-3B32-44A2-8FF8-1F690C879865}" srcOrd="0" destOrd="0" presId="urn:microsoft.com/office/officeart/2005/8/layout/default"/>
    <dgm:cxn modelId="{5C46E3BE-0DCA-414E-B92F-351AF2272F98}" type="presOf" srcId="{A79EB015-7A98-4E28-9B25-80FA7CCA5D09}" destId="{49FAB6D5-0564-4079-B6DA-49374AA53E89}" srcOrd="0" destOrd="0" presId="urn:microsoft.com/office/officeart/2005/8/layout/default"/>
    <dgm:cxn modelId="{D3192AF0-98B3-4FB2-9CE7-F90469FFE4E2}" srcId="{A7BAF05D-8D31-4257-8CD6-C40C330C2E06}" destId="{6416F766-8837-498E-8431-4EDB458ACA88}" srcOrd="1" destOrd="0" parTransId="{79FCCD07-454D-4480-A65E-B0D6110D5758}" sibTransId="{07CCDD74-0290-42C5-ABB0-A48019C03690}"/>
    <dgm:cxn modelId="{9ECE5E3C-3561-4ED1-B6CC-2A7855BFD284}" srcId="{A7BAF05D-8D31-4257-8CD6-C40C330C2E06}" destId="{C7A5DAEF-4228-44DC-BA27-0CED06DE72E8}" srcOrd="4" destOrd="0" parTransId="{5B52EF08-0E55-4B1A-BA04-FC786C976FEF}" sibTransId="{F14572CD-45F8-4FC1-932D-41D887D8CE1B}"/>
    <dgm:cxn modelId="{13CCAF41-9C6E-456A-AD89-B2DB63F712D4}" srcId="{A7BAF05D-8D31-4257-8CD6-C40C330C2E06}" destId="{C0E575E7-C1EA-4B3E-9F69-B14E502A80FE}" srcOrd="0" destOrd="0" parTransId="{3ABD6279-90A6-4F57-83FC-FE20A6ECBBF7}" sibTransId="{6CF1BFF2-64B6-4A47-B2B1-0BE963E64DAD}"/>
    <dgm:cxn modelId="{C6B58934-E71A-4CCE-BD34-45DDA7E7918D}" srcId="{A7BAF05D-8D31-4257-8CD6-C40C330C2E06}" destId="{A79EB015-7A98-4E28-9B25-80FA7CCA5D09}" srcOrd="5" destOrd="0" parTransId="{EC089B84-49BE-4F88-A92B-C76120428BC9}" sibTransId="{4A8B8753-F82B-4D2D-B374-F8008FA6F72D}"/>
    <dgm:cxn modelId="{F123DEFA-DDB5-4782-AE7D-4E590D6B8D0B}" srcId="{A7BAF05D-8D31-4257-8CD6-C40C330C2E06}" destId="{C3EEA32A-A590-40C8-911B-C4C6C1B02667}" srcOrd="2" destOrd="0" parTransId="{906FB10D-85D6-497F-9D54-3B8145CADC94}" sibTransId="{F56E56D3-F2DA-487F-84F5-11404D040E02}"/>
    <dgm:cxn modelId="{D74B5C60-8E6F-4A60-9CF1-62766AA43ED6}" type="presOf" srcId="{46ED20E6-3778-403D-8C85-C216EB628F79}" destId="{1C3AC8F5-CE8D-4BF1-B7E6-04365F3C06B8}" srcOrd="0" destOrd="0" presId="urn:microsoft.com/office/officeart/2005/8/layout/default"/>
    <dgm:cxn modelId="{A5199810-740B-4B30-A3DC-F0836E3D97CD}" type="presOf" srcId="{A7BAF05D-8D31-4257-8CD6-C40C330C2E06}" destId="{AA1C6470-C7EB-48D3-B544-618B86E9A730}" srcOrd="0" destOrd="0" presId="urn:microsoft.com/office/officeart/2005/8/layout/default"/>
    <dgm:cxn modelId="{1163FFB2-D3C3-408E-BC92-1084B3E2E62F}" type="presParOf" srcId="{AA1C6470-C7EB-48D3-B544-618B86E9A730}" destId="{0FA1339F-222E-486D-82E3-2821693EED10}" srcOrd="0" destOrd="0" presId="urn:microsoft.com/office/officeart/2005/8/layout/default"/>
    <dgm:cxn modelId="{6E15F02D-8803-4D81-96D3-3513AB73C6DB}" type="presParOf" srcId="{AA1C6470-C7EB-48D3-B544-618B86E9A730}" destId="{B655CDC7-FB54-4F14-8D90-CADCAC5B128A}" srcOrd="1" destOrd="0" presId="urn:microsoft.com/office/officeart/2005/8/layout/default"/>
    <dgm:cxn modelId="{803D9220-10EA-495E-BD0D-727E9ADFBD0B}" type="presParOf" srcId="{AA1C6470-C7EB-48D3-B544-618B86E9A730}" destId="{55778433-34C3-422B-8BDF-FE76D7D056F4}" srcOrd="2" destOrd="0" presId="urn:microsoft.com/office/officeart/2005/8/layout/default"/>
    <dgm:cxn modelId="{D956562B-8BE1-4244-8532-ECEF5B7E85CB}" type="presParOf" srcId="{AA1C6470-C7EB-48D3-B544-618B86E9A730}" destId="{CC17795B-BEB7-4BC6-8044-CBF6A59A1E18}" srcOrd="3" destOrd="0" presId="urn:microsoft.com/office/officeart/2005/8/layout/default"/>
    <dgm:cxn modelId="{C93CD853-564A-4DAB-9C3E-B41CF2DC3AD8}" type="presParOf" srcId="{AA1C6470-C7EB-48D3-B544-618B86E9A730}" destId="{23FBBFE2-8482-460D-8FF8-71C525EA9632}" srcOrd="4" destOrd="0" presId="urn:microsoft.com/office/officeart/2005/8/layout/default"/>
    <dgm:cxn modelId="{7C7D3CFC-C386-4DF8-A7F9-803F1B20F10D}" type="presParOf" srcId="{AA1C6470-C7EB-48D3-B544-618B86E9A730}" destId="{B7E76B70-97CA-421D-99E7-27FBC8467700}" srcOrd="5" destOrd="0" presId="urn:microsoft.com/office/officeart/2005/8/layout/default"/>
    <dgm:cxn modelId="{D48D4789-81BA-42AB-AE6E-B33F75C3CC72}" type="presParOf" srcId="{AA1C6470-C7EB-48D3-B544-618B86E9A730}" destId="{1C3AC8F5-CE8D-4BF1-B7E6-04365F3C06B8}" srcOrd="6" destOrd="0" presId="urn:microsoft.com/office/officeart/2005/8/layout/default"/>
    <dgm:cxn modelId="{9E5B09BF-1ED4-4D14-A49F-F6A9F9AAB494}" type="presParOf" srcId="{AA1C6470-C7EB-48D3-B544-618B86E9A730}" destId="{C188FD63-17EF-4A55-940A-F08364EFC87B}" srcOrd="7" destOrd="0" presId="urn:microsoft.com/office/officeart/2005/8/layout/default"/>
    <dgm:cxn modelId="{69B28FE6-0C25-4633-BBDB-040C7CA75232}" type="presParOf" srcId="{AA1C6470-C7EB-48D3-B544-618B86E9A730}" destId="{770A88EE-3B32-44A2-8FF8-1F690C879865}" srcOrd="8" destOrd="0" presId="urn:microsoft.com/office/officeart/2005/8/layout/default"/>
    <dgm:cxn modelId="{0AB88A35-6A3E-40A6-84C7-544CDD1CFADB}" type="presParOf" srcId="{AA1C6470-C7EB-48D3-B544-618B86E9A730}" destId="{B4B11E71-BC9C-4326-AD15-683DF2E7ADF5}" srcOrd="9" destOrd="0" presId="urn:microsoft.com/office/officeart/2005/8/layout/default"/>
    <dgm:cxn modelId="{4B12125C-CB9E-445E-9A6A-283A6539C312}" type="presParOf" srcId="{AA1C6470-C7EB-48D3-B544-618B86E9A730}" destId="{49FAB6D5-0564-4079-B6DA-49374AA53E89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A1339F-222E-486D-82E3-2821693EED10}">
      <dsp:nvSpPr>
        <dsp:cNvPr id="0" name=""/>
        <dsp:cNvSpPr/>
      </dsp:nvSpPr>
      <dsp:spPr>
        <a:xfrm>
          <a:off x="916483" y="1984"/>
          <a:ext cx="2030015" cy="1218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smtClean="0"/>
            <a:t>Подготовка специалистом ОИВ проекта регистрационной карточки проекта документа (РКПД) (ответ на запрос или инициативная)</a:t>
          </a:r>
          <a:endParaRPr lang="ru-RU" sz="1300" kern="1200"/>
        </a:p>
      </dsp:txBody>
      <dsp:txXfrm>
        <a:off x="916483" y="1984"/>
        <a:ext cx="2030015" cy="1218009"/>
      </dsp:txXfrm>
    </dsp:sp>
    <dsp:sp modelId="{55778433-34C3-422B-8BDF-FE76D7D056F4}">
      <dsp:nvSpPr>
        <dsp:cNvPr id="0" name=""/>
        <dsp:cNvSpPr/>
      </dsp:nvSpPr>
      <dsp:spPr>
        <a:xfrm>
          <a:off x="3057358" y="0"/>
          <a:ext cx="2030015" cy="1218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Направление РКПД на  визирование и подписание внутри органа власти</a:t>
          </a:r>
          <a:endParaRPr lang="ru-RU" sz="1300" kern="1200" dirty="0"/>
        </a:p>
      </dsp:txBody>
      <dsp:txXfrm>
        <a:off x="3057358" y="0"/>
        <a:ext cx="2030015" cy="1218009"/>
      </dsp:txXfrm>
    </dsp:sp>
    <dsp:sp modelId="{23FBBFE2-8482-460D-8FF8-71C525EA9632}">
      <dsp:nvSpPr>
        <dsp:cNvPr id="0" name=""/>
        <dsp:cNvSpPr/>
      </dsp:nvSpPr>
      <dsp:spPr>
        <a:xfrm>
          <a:off x="916483" y="1422995"/>
          <a:ext cx="2030015" cy="1218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smtClean="0"/>
            <a:t>Подписание руководителем документа в РКПД</a:t>
          </a:r>
          <a:endParaRPr lang="ru-RU" sz="1300" kern="1200"/>
        </a:p>
      </dsp:txBody>
      <dsp:txXfrm>
        <a:off x="916483" y="1422995"/>
        <a:ext cx="2030015" cy="1218009"/>
      </dsp:txXfrm>
    </dsp:sp>
    <dsp:sp modelId="{1C3AC8F5-CE8D-4BF1-B7E6-04365F3C06B8}">
      <dsp:nvSpPr>
        <dsp:cNvPr id="0" name=""/>
        <dsp:cNvSpPr/>
      </dsp:nvSpPr>
      <dsp:spPr>
        <a:xfrm>
          <a:off x="3149500" y="1422995"/>
          <a:ext cx="2030015" cy="1218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Отправка РКПД на регистрацию</a:t>
          </a:r>
          <a:endParaRPr lang="ru-RU" sz="1300" kern="1200" dirty="0"/>
        </a:p>
      </dsp:txBody>
      <dsp:txXfrm>
        <a:off x="3149500" y="1422995"/>
        <a:ext cx="2030015" cy="1218009"/>
      </dsp:txXfrm>
    </dsp:sp>
    <dsp:sp modelId="{770A88EE-3B32-44A2-8FF8-1F690C879865}">
      <dsp:nvSpPr>
        <dsp:cNvPr id="0" name=""/>
        <dsp:cNvSpPr/>
      </dsp:nvSpPr>
      <dsp:spPr>
        <a:xfrm>
          <a:off x="916483" y="2844006"/>
          <a:ext cx="2030015" cy="1218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Регистрация из РКПД регистрационной карточки документа (РК) с формированием штампа ЭП</a:t>
          </a:r>
          <a:endParaRPr lang="ru-RU" sz="1300" kern="1200" dirty="0"/>
        </a:p>
      </dsp:txBody>
      <dsp:txXfrm>
        <a:off x="916483" y="2844006"/>
        <a:ext cx="2030015" cy="1218009"/>
      </dsp:txXfrm>
    </dsp:sp>
    <dsp:sp modelId="{49FAB6D5-0564-4079-B6DA-49374AA53E89}">
      <dsp:nvSpPr>
        <dsp:cNvPr id="0" name=""/>
        <dsp:cNvSpPr/>
      </dsp:nvSpPr>
      <dsp:spPr>
        <a:xfrm>
          <a:off x="3149500" y="2844006"/>
          <a:ext cx="2030015" cy="12180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smtClean="0"/>
            <a:t>Отправка РК адресатам</a:t>
          </a:r>
          <a:endParaRPr lang="ru-RU" sz="1300" kern="1200"/>
        </a:p>
      </dsp:txBody>
      <dsp:txXfrm>
        <a:off x="3149500" y="2844006"/>
        <a:ext cx="2030015" cy="12180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/>
        </p:nvSpPr>
        <p:spPr>
          <a:xfrm>
            <a:off x="777875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6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25110-DFC9-41CD-B9D9-83BA7725DB1B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B684C-C18B-4970-8AF5-9059660531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7747A-E869-4068-BC78-CAC9F397DA71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F4BAC-A61F-4317-9996-8A4FA7A710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F66A5-DC60-4A94-9C60-5CA16B4A4553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EA18D-37B0-4EF7-ABB9-9E58583BCD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FC06C-EC7F-4ED7-A89A-63FC29621FDA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422C9-85B1-419E-858B-3EA301502F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777875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F563D-BF96-43C3-956C-5A60963AEB0B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C4EFC-34E9-451F-90BA-0397D1DCCD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F2AE2-A67A-4A87-9F45-EA3D39097575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F0CD2-2E38-419A-AEF7-D3C09EE3D9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>
            <a:off x="758825" y="1249363"/>
            <a:ext cx="36576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2"/>
          <p:cNvCxnSpPr/>
          <p:nvPr/>
        </p:nvCxnSpPr>
        <p:spPr>
          <a:xfrm>
            <a:off x="4645025" y="1249363"/>
            <a:ext cx="36576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EB112-0843-444B-BC8B-35EA4473FC91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76B80-7083-4666-BB64-C11DF184AA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2010C-7C62-4AF3-87B4-25FC995DC82F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DB6AF-8E26-4492-B4E4-A3BE22DAEA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5C1D3-BC08-4549-8BC2-1B782F15B941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E6FB3-2EDC-4EC6-887E-04A0DD132D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9"/>
          <p:cNvCxnSpPr/>
          <p:nvPr/>
        </p:nvCxnSpPr>
        <p:spPr>
          <a:xfrm rot="5400000">
            <a:off x="1677194" y="2515394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8C98D-005D-4B74-BD33-7BFC87B129F0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3EFAE-BAD4-49A3-AA4D-DF01B55F8B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36FC6-A3E2-4993-81CA-1E118C7C974E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29590-A54B-4672-B841-FE7BCB8C17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4572000"/>
            <a:ext cx="6781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2000" y="685800"/>
            <a:ext cx="7543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CE0BBD-5119-4672-B079-02C37C9B5B83}" type="datetimeFigureOut">
              <a:rPr lang="ru-RU"/>
              <a:pPr>
                <a:defRPr/>
              </a:pPr>
              <a:t>17.05.2017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0" y="6208713"/>
            <a:ext cx="4873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8013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40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BD82C76D-429D-460F-9AF4-7A0331BD8E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875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1" r:id="rId2"/>
    <p:sldLayoutId id="2147483793" r:id="rId3"/>
    <p:sldLayoutId id="2147483790" r:id="rId4"/>
    <p:sldLayoutId id="2147483794" r:id="rId5"/>
    <p:sldLayoutId id="2147483789" r:id="rId6"/>
    <p:sldLayoutId id="2147483788" r:id="rId7"/>
    <p:sldLayoutId id="2147483795" r:id="rId8"/>
    <p:sldLayoutId id="2147483787" r:id="rId9"/>
    <p:sldLayoutId id="2147483786" r:id="rId10"/>
    <p:sldLayoutId id="214748378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4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3725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3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1262"/>
          </a:xfrm>
        </p:spPr>
        <p:txBody>
          <a:bodyPr/>
          <a:lstStyle/>
          <a:p>
            <a:pPr algn="r">
              <a:spcBef>
                <a:spcPct val="2000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Администрация Главы Республики Карелия</a:t>
            </a:r>
            <a:endParaRPr lang="ru-RU" sz="18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700213"/>
            <a:ext cx="7543800" cy="446563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ru-RU" b="1" dirty="0">
                <a:solidFill>
                  <a:srgbClr val="000000"/>
                </a:solidFill>
                <a:ea typeface="Calibri"/>
              </a:rPr>
              <a:t>О рассмотрении плана перехода органов исполнительной власти Республики Карелия на работу в Единой системе электронного документооборота и делопроизводства "Дело" с применением электронной подписи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 </a:t>
            </a:r>
          </a:p>
          <a:p>
            <a:pPr marL="0" indent="0" algn="r">
              <a:buFont typeface="Arial" charset="0"/>
              <a:buNone/>
            </a:pPr>
            <a:endParaRPr lang="ru-RU" b="1" dirty="0" smtClean="0"/>
          </a:p>
          <a:p>
            <a:pPr marL="0" indent="0" algn="r">
              <a:buFont typeface="Arial" charset="0"/>
              <a:buNone/>
            </a:pPr>
            <a:r>
              <a:rPr lang="ru-RU" dirty="0" err="1" smtClean="0"/>
              <a:t>И.о</a:t>
            </a:r>
            <a:r>
              <a:rPr lang="ru-RU" dirty="0" smtClean="0"/>
              <a:t>. начальника управления информатизации </a:t>
            </a:r>
          </a:p>
          <a:p>
            <a:pPr marL="0" indent="0" algn="r">
              <a:buFont typeface="Arial" charset="0"/>
              <a:buNone/>
            </a:pPr>
            <a:r>
              <a:rPr lang="ru-RU" dirty="0" smtClean="0"/>
              <a:t>и защиты информации Администрации Главы Республики Карелия </a:t>
            </a:r>
          </a:p>
          <a:p>
            <a:pPr marL="0" indent="0" algn="r">
              <a:buFont typeface="Arial" charset="0"/>
              <a:buNone/>
            </a:pPr>
            <a:r>
              <a:rPr lang="ru-RU" dirty="0" smtClean="0"/>
              <a:t>Никольская Наталья Васильевна</a:t>
            </a:r>
          </a:p>
          <a:p>
            <a:pPr marL="0" indent="0"/>
            <a:endParaRPr lang="ru-RU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СПАСИБО ЗА ВНИМАНИЕ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1187625" y="692696"/>
            <a:ext cx="7488832" cy="2592288"/>
          </a:xfrm>
        </p:spPr>
        <p:txBody>
          <a:bodyPr/>
          <a:lstStyle/>
          <a:p>
            <a:pPr algn="just"/>
            <a:r>
              <a:rPr lang="ru-RU" sz="2400" b="1" dirty="0" smtClean="0">
                <a:latin typeface="+mn-lt"/>
                <a:cs typeface="Arial" panose="020B0604020202020204" pitchFamily="34" charset="0"/>
              </a:rPr>
              <a:t>Готовность органов исполнительной власти Республики Карелия к переходу на электронный документооборот с электронной подписью  без досылки на бумажном носителе</a:t>
            </a:r>
            <a:r>
              <a:rPr lang="ru-RU" sz="1800" b="1" dirty="0" smtClean="0">
                <a:latin typeface="+mn-lt"/>
                <a:cs typeface="Arial" panose="020B0604020202020204" pitchFamily="34" charset="0"/>
              </a:rPr>
              <a:t>	</a:t>
            </a:r>
            <a:br>
              <a:rPr lang="ru-RU" sz="1800" b="1" dirty="0" smtClean="0">
                <a:latin typeface="+mn-lt"/>
                <a:cs typeface="Arial" panose="020B0604020202020204" pitchFamily="34" charset="0"/>
              </a:rPr>
            </a:br>
            <a:r>
              <a:rPr lang="ru-RU" sz="1800" b="1" dirty="0">
                <a:latin typeface="+mn-lt"/>
                <a:cs typeface="Arial" panose="020B0604020202020204" pitchFamily="34" charset="0"/>
              </a:rPr>
              <a:t/>
            </a:r>
            <a:br>
              <a:rPr lang="ru-RU" sz="1800" b="1" dirty="0">
                <a:latin typeface="+mn-lt"/>
                <a:cs typeface="Arial" panose="020B0604020202020204" pitchFamily="34" charset="0"/>
              </a:rPr>
            </a:br>
            <a:r>
              <a:rPr lang="ru-RU" sz="18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ru-RU" sz="1800" b="1" dirty="0" smtClean="0">
                <a:latin typeface="+mn-lt"/>
                <a:cs typeface="Arial" panose="020B0604020202020204" pitchFamily="34" charset="0"/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27584" y="2060848"/>
            <a:ext cx="7776864" cy="4248472"/>
          </a:xfrm>
        </p:spPr>
        <p:txBody>
          <a:bodyPr/>
          <a:lstStyle/>
          <a:p>
            <a:pPr marL="0" algn="just" fontAlgn="ctr">
              <a:spcBef>
                <a:spcPts val="0"/>
              </a:spcBef>
              <a:spcAft>
                <a:spcPts val="0"/>
              </a:spcAft>
            </a:pPr>
            <a:endParaRPr lang="ru-RU" sz="2000" dirty="0" smtClean="0">
              <a:solidFill>
                <a:srgbClr val="000000"/>
              </a:solidFill>
              <a:ea typeface="Times New Roman"/>
            </a:endParaRPr>
          </a:p>
          <a:p>
            <a:pPr marL="0" algn="just" fontAlgn="ctr">
              <a:spcBef>
                <a:spcPts val="0"/>
              </a:spcBef>
              <a:spcAft>
                <a:spcPts val="0"/>
              </a:spcAft>
            </a:pPr>
            <a:endParaRPr lang="ru-RU" sz="2000" dirty="0">
              <a:solidFill>
                <a:srgbClr val="000000"/>
              </a:solidFill>
              <a:ea typeface="Times New Roman"/>
            </a:endParaRPr>
          </a:p>
          <a:p>
            <a:pPr marL="0" algn="just" fontAlgn="ctr"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ea typeface="Times New Roman"/>
              </a:rPr>
              <a:t>все органы исполнительной власти Республики Карелия  </a:t>
            </a:r>
          </a:p>
          <a:p>
            <a:pPr marL="0" indent="0" algn="just" font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ea typeface="Times New Roman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ea typeface="Times New Roman"/>
              </a:rPr>
              <a:t>   осуществляют регистрацию документов в системе «Дело»</a:t>
            </a:r>
          </a:p>
          <a:p>
            <a:pPr marL="0" algn="just" fontAlgn="ctr">
              <a:spcBef>
                <a:spcPts val="0"/>
              </a:spcBef>
              <a:spcAft>
                <a:spcPts val="0"/>
              </a:spcAft>
            </a:pPr>
            <a:r>
              <a:rPr lang="ru-RU" sz="2000" dirty="0"/>
              <a:t>большинство специалистов обеспечены лицензиями для работы </a:t>
            </a:r>
            <a:r>
              <a:rPr lang="ru-RU" sz="2000" dirty="0" smtClean="0"/>
              <a:t> </a:t>
            </a:r>
          </a:p>
          <a:p>
            <a:pPr marL="0" indent="0" algn="just" font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/>
              <a:t> </a:t>
            </a:r>
            <a:r>
              <a:rPr lang="ru-RU" sz="2000" dirty="0" smtClean="0"/>
              <a:t>   в </a:t>
            </a:r>
            <a:r>
              <a:rPr lang="ru-RU" sz="2000" dirty="0"/>
              <a:t>системе «</a:t>
            </a:r>
            <a:r>
              <a:rPr lang="ru-RU" sz="2000" dirty="0" smtClean="0"/>
              <a:t>Дело»</a:t>
            </a:r>
          </a:p>
          <a:p>
            <a:pPr marL="0" algn="just" fontAlgn="ctr"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/>
              <a:t>внедрен </a:t>
            </a:r>
            <a:r>
              <a:rPr lang="ru-RU" sz="2000" dirty="0"/>
              <a:t>модуль сопряжения с Межведомственным электронным </a:t>
            </a:r>
            <a:r>
              <a:rPr lang="ru-RU" sz="2000" dirty="0" smtClean="0"/>
              <a:t> </a:t>
            </a:r>
          </a:p>
          <a:p>
            <a:pPr marL="0" indent="0" algn="just" font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/>
              <a:t> </a:t>
            </a:r>
            <a:r>
              <a:rPr lang="ru-RU" sz="2000" dirty="0" smtClean="0"/>
              <a:t>   документооборотом </a:t>
            </a:r>
            <a:r>
              <a:rPr lang="ru-RU" sz="2000" dirty="0"/>
              <a:t>(МЭДО</a:t>
            </a:r>
            <a:r>
              <a:rPr lang="ru-RU" sz="2000" dirty="0" smtClean="0"/>
              <a:t>)</a:t>
            </a:r>
          </a:p>
          <a:p>
            <a:pPr marL="0" algn="just" fontAlgn="ctr"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/>
              <a:t>все </a:t>
            </a:r>
            <a:r>
              <a:rPr lang="ru-RU" sz="2000" dirty="0"/>
              <a:t>руководители органов исполнительной власти Республики </a:t>
            </a:r>
            <a:r>
              <a:rPr lang="ru-RU" sz="2000" dirty="0" smtClean="0"/>
              <a:t> </a:t>
            </a:r>
          </a:p>
          <a:p>
            <a:pPr marL="0" indent="0" algn="just" font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/>
              <a:t> </a:t>
            </a:r>
            <a:r>
              <a:rPr lang="ru-RU" sz="2000" dirty="0" smtClean="0"/>
              <a:t>   Карелия имеют возможность </a:t>
            </a:r>
            <a:r>
              <a:rPr lang="ru-RU" sz="2000" dirty="0"/>
              <a:t>подписывать документы ЭП в </a:t>
            </a:r>
            <a:r>
              <a:rPr lang="ru-RU" sz="2000" dirty="0" smtClean="0"/>
              <a:t> </a:t>
            </a:r>
          </a:p>
          <a:p>
            <a:pPr marL="0" indent="0" algn="just" font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/>
              <a:t> </a:t>
            </a:r>
            <a:r>
              <a:rPr lang="ru-RU" sz="2000" dirty="0" smtClean="0"/>
              <a:t>   системе </a:t>
            </a:r>
            <a:r>
              <a:rPr lang="ru-RU" sz="2000" dirty="0"/>
              <a:t>«Дело</a:t>
            </a:r>
            <a:r>
              <a:rPr lang="ru-RU" sz="2000" dirty="0" smtClean="0"/>
              <a:t>» и  осуществлять отправку как в органы </a:t>
            </a:r>
            <a:r>
              <a:rPr lang="ru-RU" sz="2000" dirty="0"/>
              <a:t> </a:t>
            </a:r>
            <a:r>
              <a:rPr lang="ru-RU" sz="2000" dirty="0" smtClean="0"/>
              <a:t> </a:t>
            </a:r>
          </a:p>
          <a:p>
            <a:pPr marL="0" indent="0" algn="just" font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/>
              <a:t> </a:t>
            </a:r>
            <a:r>
              <a:rPr lang="ru-RU" sz="2000" dirty="0" smtClean="0"/>
              <a:t>   исполнительной власти Республики Карелия и участникам</a:t>
            </a:r>
          </a:p>
          <a:p>
            <a:pPr marL="0" indent="0" algn="just" font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/>
              <a:t> </a:t>
            </a:r>
            <a:r>
              <a:rPr lang="ru-RU" sz="2000" dirty="0" smtClean="0"/>
              <a:t>   МЭДО</a:t>
            </a:r>
            <a:endParaRPr lang="ru-RU" sz="2000" dirty="0"/>
          </a:p>
          <a:p>
            <a:pPr marL="0" indent="0" algn="ctr">
              <a:buNone/>
            </a:pPr>
            <a:endParaRPr lang="ru-RU" sz="1600" dirty="0"/>
          </a:p>
          <a:p>
            <a:pPr marL="0" indent="0" algn="ctr">
              <a:buNone/>
            </a:pP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425219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1547664" y="1020471"/>
            <a:ext cx="6984776" cy="1256401"/>
          </a:xfrm>
        </p:spPr>
        <p:txBody>
          <a:bodyPr/>
          <a:lstStyle/>
          <a:p>
            <a:pPr algn="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400" b="1" dirty="0" smtClean="0">
                <a:latin typeface="+mn-lt"/>
              </a:rPr>
              <a:t>Реализация плана </a:t>
            </a:r>
            <a:r>
              <a:rPr lang="ru-RU" sz="2400" b="1" dirty="0" smtClean="0">
                <a:latin typeface="Times New Roman"/>
                <a:ea typeface="Times New Roman"/>
              </a:rPr>
              <a:t>перехода </a:t>
            </a:r>
            <a:r>
              <a:rPr lang="ru-RU" sz="2400" b="1" dirty="0">
                <a:latin typeface="Times New Roman"/>
                <a:ea typeface="Times New Roman"/>
              </a:rPr>
              <a:t>органов исполнительной власти Республики Карелия на работу в системе электронного документооборота с применением </a:t>
            </a:r>
            <a:r>
              <a:rPr lang="ru-RU" sz="2400" b="1" dirty="0" smtClean="0">
                <a:latin typeface="Times New Roman"/>
                <a:ea typeface="Times New Roman"/>
              </a:rPr>
              <a:t>ЭП</a:t>
            </a:r>
            <a:r>
              <a:rPr lang="en-US" sz="2400" b="1" dirty="0">
                <a:latin typeface="+mn-lt"/>
              </a:rPr>
              <a:t/>
            </a:r>
            <a:br>
              <a:rPr lang="en-US" sz="2400" b="1" dirty="0">
                <a:latin typeface="+mn-lt"/>
              </a:rPr>
            </a:br>
            <a:endParaRPr lang="ru-RU" sz="2400" b="1" dirty="0" smtClean="0">
              <a:latin typeface="+mn-lt"/>
            </a:endParaRPr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695726" y="1628800"/>
            <a:ext cx="762256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spcAft>
                <a:spcPts val="0"/>
              </a:spcAft>
            </a:pPr>
            <a:endParaRPr lang="ru-RU" sz="2000" b="1" dirty="0" smtClean="0">
              <a:latin typeface="Times New Roman"/>
              <a:ea typeface="Calibri"/>
            </a:endParaRPr>
          </a:p>
          <a:p>
            <a:pPr indent="457200" algn="just">
              <a:spcAft>
                <a:spcPts val="0"/>
              </a:spcAft>
            </a:pPr>
            <a:endParaRPr lang="ru-RU" sz="2000" b="1" dirty="0">
              <a:latin typeface="Times New Roman"/>
              <a:ea typeface="Calibri"/>
            </a:endParaRPr>
          </a:p>
          <a:p>
            <a:pPr indent="457200" algn="just">
              <a:spcAft>
                <a:spcPts val="0"/>
              </a:spcAft>
            </a:pPr>
            <a:endParaRPr lang="ru-RU" sz="2000" b="1" dirty="0" smtClean="0">
              <a:latin typeface="Times New Roman"/>
              <a:ea typeface="Calibri"/>
            </a:endParaRPr>
          </a:p>
          <a:p>
            <a:pPr indent="457200" algn="just">
              <a:spcAft>
                <a:spcPts val="0"/>
              </a:spcAft>
            </a:pPr>
            <a:endParaRPr lang="ru-RU" sz="2000" b="1" dirty="0">
              <a:latin typeface="Times New Roman"/>
              <a:ea typeface="Calibri"/>
            </a:endParaRPr>
          </a:p>
          <a:p>
            <a:pPr indent="457200" algn="just">
              <a:spcAft>
                <a:spcPts val="0"/>
              </a:spcAft>
            </a:pPr>
            <a:r>
              <a:rPr lang="ru-RU" sz="2000" b="1" dirty="0" smtClean="0">
                <a:latin typeface="Times New Roman"/>
                <a:ea typeface="Calibri"/>
              </a:rPr>
              <a:t>до </a:t>
            </a:r>
            <a:r>
              <a:rPr lang="ru-RU" sz="2000" b="1" dirty="0">
                <a:latin typeface="Times New Roman"/>
                <a:ea typeface="Calibri"/>
              </a:rPr>
              <a:t>начала тестового этапа</a:t>
            </a:r>
            <a:r>
              <a:rPr lang="ru-RU" sz="2000" b="1" dirty="0" smtClean="0">
                <a:latin typeface="Times New Roman"/>
                <a:ea typeface="Calibri"/>
              </a:rPr>
              <a:t>:</a:t>
            </a:r>
          </a:p>
          <a:p>
            <a:pPr indent="457200" algn="just">
              <a:spcAft>
                <a:spcPts val="0"/>
              </a:spcAft>
            </a:pPr>
            <a:endParaRPr lang="ru-RU" sz="2000" dirty="0">
              <a:latin typeface="Times New Roman"/>
              <a:ea typeface="Times New Roman"/>
            </a:endParaRPr>
          </a:p>
          <a:p>
            <a:pPr marL="800100" lvl="1" indent="-342900" algn="just">
              <a:spcAft>
                <a:spcPts val="0"/>
              </a:spcAft>
              <a:buFontTx/>
              <a:buChar char="-"/>
            </a:pPr>
            <a:r>
              <a:rPr lang="ru-RU" sz="2000" dirty="0" smtClean="0">
                <a:latin typeface="Times New Roman"/>
                <a:ea typeface="Calibri"/>
              </a:rPr>
              <a:t>предварительная </a:t>
            </a:r>
            <a:r>
              <a:rPr lang="ru-RU" sz="2000" dirty="0">
                <a:latin typeface="Times New Roman"/>
                <a:ea typeface="Calibri"/>
              </a:rPr>
              <a:t>проверка учетных записей и при необходимости корректировка прав </a:t>
            </a:r>
            <a:r>
              <a:rPr lang="ru-RU" sz="2000" dirty="0" smtClean="0">
                <a:latin typeface="Times New Roman"/>
                <a:ea typeface="Calibri"/>
              </a:rPr>
              <a:t>сотрудников;</a:t>
            </a:r>
          </a:p>
          <a:p>
            <a:pPr algn="just">
              <a:spcAft>
                <a:spcPts val="0"/>
              </a:spcAft>
            </a:pPr>
            <a:endParaRPr lang="ru-RU" sz="2000" dirty="0">
              <a:latin typeface="Times New Roman"/>
              <a:ea typeface="Times New Roman"/>
            </a:endParaRPr>
          </a:p>
          <a:p>
            <a:pPr marL="800100" lvl="1" indent="-342900" algn="just">
              <a:spcAft>
                <a:spcPts val="0"/>
              </a:spcAft>
              <a:buFontTx/>
              <a:buChar char="-"/>
            </a:pPr>
            <a:r>
              <a:rPr lang="ru-RU" sz="2000" dirty="0" smtClean="0">
                <a:latin typeface="Times New Roman"/>
                <a:ea typeface="Calibri"/>
              </a:rPr>
              <a:t>подготовка </a:t>
            </a:r>
            <a:r>
              <a:rPr lang="ru-RU" sz="2000" dirty="0">
                <a:latin typeface="Times New Roman"/>
                <a:ea typeface="Calibri"/>
              </a:rPr>
              <a:t>рабочих мест руководителей на соответствие  </a:t>
            </a:r>
            <a:r>
              <a:rPr lang="ru-RU" sz="2000" dirty="0" smtClean="0">
                <a:latin typeface="Times New Roman"/>
                <a:ea typeface="Calibri"/>
              </a:rPr>
              <a:t>  </a:t>
            </a:r>
          </a:p>
          <a:p>
            <a:pPr lvl="1" algn="just"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</a:rPr>
              <a:t>     техническим требованиям</a:t>
            </a:r>
            <a:endParaRPr lang="ru-RU" sz="20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1209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406545" y="404813"/>
            <a:ext cx="7125896" cy="1252727"/>
          </a:xfrm>
          <a:prstGeom prst="rect">
            <a:avLst/>
          </a:prstGeom>
        </p:spPr>
        <p:txBody>
          <a:bodyPr rIns="45720" anchor="ctr">
            <a:normAutofit fontScale="975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2400" b="1" dirty="0" smtClean="0">
              <a:solidFill>
                <a:schemeClr val="accent1">
                  <a:satMod val="150000"/>
                </a:schemeClr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620688"/>
            <a:ext cx="6696744" cy="1584176"/>
          </a:xfrm>
        </p:spPr>
        <p:txBody>
          <a:bodyPr/>
          <a:lstStyle/>
          <a:p>
            <a:pPr algn="just"/>
            <a:r>
              <a:rPr lang="ru-RU" sz="2400" b="1" dirty="0" smtClean="0">
                <a:latin typeface="Times New Roman"/>
              </a:rPr>
              <a:t/>
            </a:r>
            <a:br>
              <a:rPr lang="ru-RU" sz="2400" b="1" dirty="0" smtClean="0">
                <a:latin typeface="Times New Roman"/>
              </a:rPr>
            </a:br>
            <a:r>
              <a:rPr lang="ru-RU" sz="2400" b="1" dirty="0">
                <a:latin typeface="Times New Roman"/>
              </a:rPr>
              <a:t/>
            </a:r>
            <a:br>
              <a:rPr lang="ru-RU" sz="2400" b="1" dirty="0">
                <a:latin typeface="Times New Roman"/>
              </a:rPr>
            </a:br>
            <a:r>
              <a:rPr lang="ru-RU" sz="2400" b="1" dirty="0" smtClean="0">
                <a:latin typeface="Times New Roman"/>
              </a:rPr>
              <a:t/>
            </a:r>
            <a:br>
              <a:rPr lang="ru-RU" sz="2400" b="1" dirty="0" smtClean="0">
                <a:latin typeface="Times New Roman"/>
              </a:rPr>
            </a:br>
            <a:r>
              <a:rPr lang="ru-RU" sz="2400" b="1" dirty="0">
                <a:latin typeface="Times New Roman"/>
              </a:rPr>
              <a:t/>
            </a:r>
            <a:br>
              <a:rPr lang="ru-RU" sz="2400" b="1" dirty="0">
                <a:latin typeface="Times New Roman"/>
              </a:rPr>
            </a:br>
            <a:r>
              <a:rPr lang="ru-RU" sz="2400" b="1" dirty="0" smtClean="0">
                <a:latin typeface="Times New Roman"/>
              </a:rPr>
              <a:t/>
            </a:r>
            <a:br>
              <a:rPr lang="ru-RU" sz="2400" b="1" dirty="0" smtClean="0">
                <a:latin typeface="Times New Roman"/>
              </a:rPr>
            </a:br>
            <a:r>
              <a:rPr lang="ru-RU" sz="2400" b="1" dirty="0">
                <a:latin typeface="Times New Roman"/>
              </a:rPr>
              <a:t/>
            </a:r>
            <a:br>
              <a:rPr lang="ru-RU" sz="2400" b="1" dirty="0">
                <a:latin typeface="Times New Roman"/>
              </a:rPr>
            </a:br>
            <a:r>
              <a:rPr lang="ru-RU" sz="2400" b="1" dirty="0" smtClean="0">
                <a:latin typeface="Times New Roman"/>
              </a:rPr>
              <a:t>														Реализация </a:t>
            </a:r>
            <a:r>
              <a:rPr lang="ru-RU" sz="2400" b="1" dirty="0">
                <a:latin typeface="Times New Roman"/>
              </a:rPr>
              <a:t>плана </a:t>
            </a:r>
            <a:r>
              <a:rPr lang="ru-RU" sz="2400" b="1" dirty="0">
                <a:latin typeface="Times New Roman"/>
                <a:ea typeface="Times New Roman"/>
              </a:rPr>
              <a:t>перехода органов исполнительной власти Республики Карелия на работу в системе электронного документооборота с применением ЭП</a:t>
            </a:r>
            <a:r>
              <a:rPr lang="ru-RU" sz="2400" b="1" dirty="0">
                <a:latin typeface="+mn-lt"/>
              </a:rPr>
              <a:t/>
            </a:r>
            <a:br>
              <a:rPr lang="ru-RU" sz="2400" b="1" dirty="0">
                <a:latin typeface="+mn-lt"/>
              </a:rPr>
            </a:br>
            <a:endParaRPr lang="ru-RU" sz="2400" b="1" dirty="0">
              <a:latin typeface="+mn-lt"/>
            </a:endParaRPr>
          </a:p>
        </p:txBody>
      </p:sp>
      <p:graphicFrame>
        <p:nvGraphicFramePr>
          <p:cNvPr id="13" name="Объект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4241353"/>
              </p:ext>
            </p:extLst>
          </p:nvPr>
        </p:nvGraphicFramePr>
        <p:xfrm>
          <a:off x="762000" y="1486352"/>
          <a:ext cx="7543800" cy="46069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115616" y="122839"/>
            <a:ext cx="6984776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ctr">
              <a:lnSpc>
                <a:spcPct val="107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fontAlgn="ctr">
              <a:lnSpc>
                <a:spcPct val="107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342900" lvl="0" indent="-342900" algn="just" fontAlgn="ctr">
              <a:lnSpc>
                <a:spcPct val="107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lvl="1" algn="just" fontAlgn="ctr">
              <a:lnSpc>
                <a:spcPct val="107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	</a:t>
            </a:r>
            <a:endParaRPr lang="ru-RU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06545" y="1859340"/>
            <a:ext cx="690987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spcAft>
                <a:spcPts val="0"/>
              </a:spcAft>
            </a:pPr>
            <a:endParaRPr lang="ru-RU" sz="2000" b="1" dirty="0" smtClean="0">
              <a:latin typeface="Times New Roman"/>
              <a:ea typeface="Calibri"/>
            </a:endParaRPr>
          </a:p>
          <a:p>
            <a:pPr indent="457200">
              <a:spcAft>
                <a:spcPts val="0"/>
              </a:spcAft>
            </a:pPr>
            <a:r>
              <a:rPr lang="ru-RU" sz="2000" b="1" dirty="0" smtClean="0">
                <a:latin typeface="Times New Roman"/>
                <a:ea typeface="Calibri"/>
              </a:rPr>
              <a:t>тестовый этап</a:t>
            </a:r>
            <a:r>
              <a:rPr lang="ru-RU" sz="2000" b="1" dirty="0" smtClean="0">
                <a:latin typeface="Times New Roman"/>
                <a:ea typeface="Calibri"/>
              </a:rPr>
              <a:t>:</a:t>
            </a:r>
          </a:p>
          <a:p>
            <a:pPr>
              <a:spcAft>
                <a:spcPts val="0"/>
              </a:spcAft>
            </a:pPr>
            <a:r>
              <a:rPr lang="ru-RU" sz="2000" b="1" smtClean="0">
                <a:latin typeface="Times New Roman"/>
                <a:ea typeface="Calibri"/>
              </a:rPr>
              <a:t>-     </a:t>
            </a:r>
            <a:r>
              <a:rPr lang="ru-RU" sz="2000" smtClean="0">
                <a:latin typeface="Times New Roman"/>
                <a:ea typeface="Calibri"/>
              </a:rPr>
              <a:t>обучение </a:t>
            </a:r>
            <a:r>
              <a:rPr lang="ru-RU" sz="2000" dirty="0">
                <a:latin typeface="Times New Roman"/>
                <a:ea typeface="Calibri"/>
              </a:rPr>
              <a:t>сотрудников работе с проектами </a:t>
            </a:r>
            <a:r>
              <a:rPr lang="ru-RU" sz="2000" dirty="0" smtClean="0">
                <a:latin typeface="Times New Roman"/>
                <a:ea typeface="Calibri"/>
              </a:rPr>
              <a:t>документов</a:t>
            </a:r>
            <a:r>
              <a:rPr lang="ru-RU" sz="2000" dirty="0">
                <a:latin typeface="Times New Roman"/>
                <a:ea typeface="Calibri"/>
              </a:rPr>
              <a:t>;</a:t>
            </a: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r>
              <a:rPr lang="ru-RU" sz="2000" dirty="0" smtClean="0">
                <a:latin typeface="Times New Roman"/>
                <a:ea typeface="Calibri"/>
              </a:rPr>
              <a:t> </a:t>
            </a:r>
            <a:r>
              <a:rPr lang="ru-RU" sz="2000" dirty="0" smtClean="0">
                <a:latin typeface="Times New Roman"/>
                <a:ea typeface="Calibri"/>
              </a:rPr>
              <a:t>обучение </a:t>
            </a:r>
            <a:r>
              <a:rPr lang="ru-RU" sz="2000" dirty="0">
                <a:latin typeface="Times New Roman"/>
                <a:ea typeface="Calibri"/>
              </a:rPr>
              <a:t>руководителей органов исполнительной </a:t>
            </a:r>
            <a:r>
              <a:rPr lang="ru-RU" sz="2000" dirty="0" smtClean="0">
                <a:latin typeface="Times New Roman"/>
                <a:ea typeface="Calibri"/>
              </a:rPr>
              <a:t>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Times New Roman"/>
                <a:ea typeface="Calibri"/>
              </a:rPr>
              <a:t> </a:t>
            </a:r>
            <a:r>
              <a:rPr lang="ru-RU" sz="2000" dirty="0" smtClean="0">
                <a:latin typeface="Times New Roman"/>
                <a:ea typeface="Calibri"/>
              </a:rPr>
              <a:t>     власти (работа с проектом документа, подписание ЭП);</a:t>
            </a:r>
            <a:endParaRPr lang="ru-RU" sz="2000" dirty="0">
              <a:latin typeface="Times New Roman"/>
              <a:ea typeface="Times New Roman"/>
            </a:endParaRP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r>
              <a:rPr lang="ru-RU" sz="2000" dirty="0" smtClean="0">
                <a:latin typeface="Times New Roman"/>
                <a:ea typeface="Calibri"/>
              </a:rPr>
              <a:t> тестовая </a:t>
            </a:r>
            <a:r>
              <a:rPr lang="ru-RU" sz="2000" dirty="0">
                <a:latin typeface="Times New Roman"/>
                <a:ea typeface="Calibri"/>
              </a:rPr>
              <a:t>работа органа с досылкой документа на </a:t>
            </a:r>
            <a:r>
              <a:rPr lang="ru-RU" sz="2000" dirty="0" smtClean="0">
                <a:latin typeface="Times New Roman"/>
                <a:ea typeface="Calibri"/>
              </a:rPr>
              <a:t>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Times New Roman"/>
                <a:ea typeface="Calibri"/>
              </a:rPr>
              <a:t> </a:t>
            </a:r>
            <a:r>
              <a:rPr lang="ru-RU" sz="2000" dirty="0" smtClean="0">
                <a:latin typeface="Times New Roman"/>
                <a:ea typeface="Calibri"/>
              </a:rPr>
              <a:t>     бумажном </a:t>
            </a:r>
            <a:r>
              <a:rPr lang="ru-RU" sz="2000" dirty="0">
                <a:latin typeface="Times New Roman"/>
                <a:ea typeface="Calibri"/>
              </a:rPr>
              <a:t>носителе;</a:t>
            </a:r>
            <a:endParaRPr lang="ru-RU" sz="2000" dirty="0">
              <a:latin typeface="Times New Roman"/>
              <a:ea typeface="Times New Roman"/>
            </a:endParaRP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r>
              <a:rPr lang="ru-RU" sz="2000" dirty="0" smtClean="0">
                <a:latin typeface="Times New Roman"/>
                <a:ea typeface="Calibri"/>
              </a:rPr>
              <a:t> информирование </a:t>
            </a:r>
            <a:r>
              <a:rPr lang="ru-RU" sz="2000" dirty="0">
                <a:latin typeface="Times New Roman"/>
                <a:ea typeface="Calibri"/>
              </a:rPr>
              <a:t>органов исполнительной </a:t>
            </a:r>
            <a:r>
              <a:rPr lang="ru-RU" sz="2000" dirty="0" smtClean="0">
                <a:latin typeface="Times New Roman"/>
                <a:ea typeface="Calibri"/>
              </a:rPr>
              <a:t>власти 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Times New Roman"/>
                <a:ea typeface="Calibri"/>
              </a:rPr>
              <a:t> </a:t>
            </a:r>
            <a:r>
              <a:rPr lang="ru-RU" sz="2000" dirty="0" smtClean="0">
                <a:latin typeface="Times New Roman"/>
                <a:ea typeface="Calibri"/>
              </a:rPr>
              <a:t>     Республики Карелия </a:t>
            </a:r>
            <a:r>
              <a:rPr lang="ru-RU" sz="2000" dirty="0">
                <a:latin typeface="Times New Roman"/>
                <a:ea typeface="Calibri"/>
              </a:rPr>
              <a:t>о переходе на безбумажный </a:t>
            </a:r>
            <a:r>
              <a:rPr lang="ru-RU" sz="2000" dirty="0" smtClean="0">
                <a:latin typeface="Times New Roman"/>
                <a:ea typeface="Calibri"/>
              </a:rPr>
              <a:t> 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Times New Roman"/>
                <a:ea typeface="Calibri"/>
              </a:rPr>
              <a:t> </a:t>
            </a:r>
            <a:r>
              <a:rPr lang="ru-RU" sz="2000" dirty="0" smtClean="0">
                <a:latin typeface="Times New Roman"/>
                <a:ea typeface="Calibri"/>
              </a:rPr>
              <a:t>     документооборот;</a:t>
            </a:r>
            <a:endParaRPr lang="ru-RU" sz="2000" dirty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</a:rPr>
              <a:t>   </a:t>
            </a:r>
            <a:r>
              <a:rPr lang="ru-RU" sz="2000" b="1" dirty="0" smtClean="0">
                <a:latin typeface="Times New Roman"/>
                <a:ea typeface="Calibri"/>
              </a:rPr>
              <a:t>начало работы</a:t>
            </a:r>
            <a:endParaRPr lang="ru-RU" sz="2000" b="1" dirty="0"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476672"/>
            <a:ext cx="6696744" cy="1152128"/>
          </a:xfrm>
        </p:spPr>
        <p:txBody>
          <a:bodyPr/>
          <a:lstStyle/>
          <a:p>
            <a:pPr algn="r"/>
            <a:r>
              <a:rPr lang="ru-RU" sz="2400" b="1" dirty="0" smtClean="0">
                <a:latin typeface="+mn-lt"/>
              </a:rPr>
              <a:t>Документы, которые можно отправлять в электронном виде </a:t>
            </a:r>
            <a:br>
              <a:rPr lang="ru-RU" sz="2400" b="1" dirty="0" smtClean="0">
                <a:latin typeface="+mn-lt"/>
              </a:rPr>
            </a:br>
            <a:r>
              <a:rPr lang="ru-RU" sz="2400" b="1" dirty="0" smtClean="0">
                <a:latin typeface="+mn-lt"/>
              </a:rPr>
              <a:t>без досылки на бумажном носителе</a:t>
            </a:r>
            <a:endParaRPr lang="ru-RU" sz="2400" b="1" dirty="0">
              <a:latin typeface="+mn-lt"/>
            </a:endParaRPr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335488"/>
          </a:xfrm>
        </p:spPr>
        <p:txBody>
          <a:bodyPr/>
          <a:lstStyle/>
          <a:p>
            <a:pPr algn="just"/>
            <a:r>
              <a:rPr lang="ru-RU" dirty="0" smtClean="0">
                <a:ea typeface="Times New Roman"/>
              </a:rPr>
              <a:t>Распоряжением </a:t>
            </a:r>
            <a:r>
              <a:rPr lang="ru-RU" dirty="0">
                <a:ea typeface="Times New Roman"/>
              </a:rPr>
              <a:t>Правительства Российской Федерации от 2 апреля 2015 года № 583-р, </a:t>
            </a:r>
            <a:r>
              <a:rPr lang="ru-RU" dirty="0" smtClean="0">
                <a:ea typeface="Times New Roman"/>
              </a:rPr>
              <a:t>утвержден </a:t>
            </a:r>
            <a:r>
              <a:rPr lang="ru-RU" dirty="0">
                <a:ea typeface="Times New Roman"/>
              </a:rPr>
              <a:t>перечень видов документов, передаваемых при взаимодействии федеральных органов исполнительной власти, органов исполнительной власти субъектов Российской Федерации, государственных внебюджетных фондов в электронном виде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098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1" y="404664"/>
            <a:ext cx="7056784" cy="965057"/>
          </a:xfrm>
        </p:spPr>
        <p:txBody>
          <a:bodyPr/>
          <a:lstStyle/>
          <a:p>
            <a:pPr algn="r"/>
            <a:r>
              <a:rPr lang="ru-RU" sz="2400" b="1" dirty="0" smtClean="0">
                <a:latin typeface="+mn-lt"/>
              </a:rPr>
              <a:t>Использование ЭП органами исполнительной власти Республики Карелия</a:t>
            </a:r>
            <a:endParaRPr lang="ru-RU" sz="24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556792"/>
            <a:ext cx="7543800" cy="4527376"/>
          </a:xfrm>
        </p:spPr>
        <p:txBody>
          <a:bodyPr/>
          <a:lstStyle/>
          <a:p>
            <a:pPr algn="just"/>
            <a:r>
              <a:rPr lang="ru-RU" sz="2000" dirty="0" smtClean="0"/>
              <a:t>Руководителями органов исполнительной власти Республики Карелия и их заместителями, обладающими правом подписи, документы подписываются усиленной квалифицированной электронной подписью</a:t>
            </a:r>
          </a:p>
          <a:p>
            <a:pPr marL="0" indent="0" algn="just">
              <a:buNone/>
            </a:pPr>
            <a:r>
              <a:rPr lang="ru-RU" sz="1600" i="1" dirty="0">
                <a:ea typeface="Times New Roman"/>
              </a:rPr>
              <a:t>Требования к ЭП сформированы пунктом 17 приказа </a:t>
            </a:r>
            <a:r>
              <a:rPr lang="ru-RU" sz="1600" i="1" dirty="0" err="1">
                <a:ea typeface="Times New Roman"/>
              </a:rPr>
              <a:t>Минкомсвязи</a:t>
            </a:r>
            <a:r>
              <a:rPr lang="ru-RU" sz="1600" i="1" dirty="0">
                <a:ea typeface="Times New Roman"/>
              </a:rPr>
              <a:t> России № 186/ФСО России № 258 от 27.05.2015 "Об утверждении Требований к организационно-техническому взаимодействию государственных органов и государственных организаций посредством обмена документами в электронном виде"</a:t>
            </a:r>
            <a:endParaRPr lang="ru-RU" sz="1600" i="1" dirty="0" smtClean="0"/>
          </a:p>
          <a:p>
            <a:pPr algn="just"/>
            <a:r>
              <a:rPr lang="ru-RU" sz="2000" dirty="0" smtClean="0"/>
              <a:t>Для системы «Дело» разработан штамп ЭП, позволяющий визуализировать сведения об ЭП</a:t>
            </a:r>
          </a:p>
          <a:p>
            <a:endParaRPr lang="ru-RU" dirty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3" y="0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6849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404664"/>
            <a:ext cx="6696744" cy="965057"/>
          </a:xfrm>
        </p:spPr>
        <p:txBody>
          <a:bodyPr/>
          <a:lstStyle/>
          <a:p>
            <a:pPr algn="r"/>
            <a:r>
              <a:rPr lang="ru-RU" sz="2400" b="1" dirty="0" smtClean="0">
                <a:latin typeface="+mn-lt"/>
              </a:rPr>
              <a:t>Технические требования для рабочего места для корректной работы «Дело»</a:t>
            </a:r>
            <a:endParaRPr lang="ru-RU" sz="24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276872"/>
            <a:ext cx="7543800" cy="3744416"/>
          </a:xfrm>
        </p:spPr>
        <p:txBody>
          <a:bodyPr/>
          <a:lstStyle/>
          <a:p>
            <a:endParaRPr lang="ru-RU" dirty="0"/>
          </a:p>
          <a:p>
            <a:pPr algn="just"/>
            <a:r>
              <a:rPr lang="ru-RU" sz="2000" dirty="0"/>
              <a:t>Для использования всех функциональных возможностей системы «ДЕЛО» на рабочей станции должны быть установлены: MS </a:t>
            </a:r>
            <a:r>
              <a:rPr lang="ru-RU" sz="2000" dirty="0" err="1"/>
              <a:t>Internet</a:t>
            </a:r>
            <a:r>
              <a:rPr lang="ru-RU" sz="2000" dirty="0"/>
              <a:t> </a:t>
            </a:r>
            <a:r>
              <a:rPr lang="ru-RU" sz="2000" dirty="0" err="1"/>
              <a:t>Explorer</a:t>
            </a:r>
            <a:r>
              <a:rPr lang="ru-RU" sz="2000" dirty="0"/>
              <a:t> 9.0 / 10.0 / 11.0, пакет </a:t>
            </a:r>
            <a:r>
              <a:rPr lang="ru-RU" sz="2000" dirty="0" err="1"/>
              <a:t>Microsoft</a:t>
            </a:r>
            <a:r>
              <a:rPr lang="ru-RU" sz="2000" dirty="0"/>
              <a:t> </a:t>
            </a:r>
            <a:r>
              <a:rPr lang="ru-RU" sz="2000" dirty="0" err="1"/>
              <a:t>Office</a:t>
            </a:r>
            <a:r>
              <a:rPr lang="ru-RU" sz="2000" dirty="0"/>
              <a:t> (</a:t>
            </a:r>
            <a:r>
              <a:rPr lang="ru-RU" sz="2000" dirty="0" err="1"/>
              <a:t>Word</a:t>
            </a:r>
            <a:r>
              <a:rPr lang="ru-RU" sz="2000" dirty="0"/>
              <a:t>, </a:t>
            </a:r>
            <a:r>
              <a:rPr lang="ru-RU" sz="2000" dirty="0" err="1"/>
              <a:t>Excel</a:t>
            </a:r>
            <a:r>
              <a:rPr lang="ru-RU" sz="2000" dirty="0"/>
              <a:t>, </a:t>
            </a:r>
            <a:r>
              <a:rPr lang="ru-RU" sz="2000" dirty="0" err="1"/>
              <a:t>Outlook</a:t>
            </a:r>
            <a:r>
              <a:rPr lang="ru-RU" sz="2000" dirty="0"/>
              <a:t>) версии 2007 / 2010 / </a:t>
            </a:r>
            <a:r>
              <a:rPr lang="ru-RU" sz="2000" dirty="0" smtClean="0"/>
              <a:t>2013</a:t>
            </a:r>
          </a:p>
          <a:p>
            <a:pPr marL="0" indent="0" algn="just">
              <a:buNone/>
            </a:pPr>
            <a:endParaRPr lang="ru-RU" sz="2000" dirty="0" smtClean="0"/>
          </a:p>
          <a:p>
            <a:pPr algn="just"/>
            <a:r>
              <a:rPr lang="ru-RU" sz="2000" dirty="0" smtClean="0"/>
              <a:t>Программа </a:t>
            </a:r>
            <a:r>
              <a:rPr lang="ru-RU" sz="2000" dirty="0"/>
              <a:t>работает под управлением </a:t>
            </a:r>
            <a:r>
              <a:rPr lang="ru-RU" sz="2000" dirty="0" err="1"/>
              <a:t>Windows</a:t>
            </a:r>
            <a:r>
              <a:rPr lang="ru-RU" sz="2000" dirty="0"/>
              <a:t> 7, </a:t>
            </a:r>
            <a:r>
              <a:rPr lang="ru-RU" sz="2000" dirty="0" err="1"/>
              <a:t>Windows</a:t>
            </a:r>
            <a:r>
              <a:rPr lang="ru-RU" sz="2000" dirty="0"/>
              <a:t> 8, </a:t>
            </a:r>
            <a:r>
              <a:rPr lang="ru-RU" sz="2000" dirty="0" err="1"/>
              <a:t>Windows</a:t>
            </a:r>
            <a:r>
              <a:rPr lang="ru-RU" sz="2000" dirty="0"/>
              <a:t> </a:t>
            </a:r>
            <a:r>
              <a:rPr lang="ru-RU" sz="2000" dirty="0" smtClean="0"/>
              <a:t>8.1</a:t>
            </a:r>
          </a:p>
          <a:p>
            <a:pPr marL="0" indent="0" algn="just">
              <a:buNone/>
            </a:pPr>
            <a:endParaRPr lang="ru-RU" sz="2000" dirty="0" smtClean="0"/>
          </a:p>
          <a:p>
            <a:pPr algn="just"/>
            <a:r>
              <a:rPr lang="ru-RU" sz="2000" dirty="0"/>
              <a:t>Для </a:t>
            </a:r>
            <a:r>
              <a:rPr lang="ru-RU" sz="2000" dirty="0" smtClean="0"/>
              <a:t>подписания документа ЭП необходимо </a:t>
            </a:r>
            <a:r>
              <a:rPr lang="ru-RU" sz="2000" dirty="0"/>
              <a:t>установить на рабочей станции СКЗИ, поддерживающую стандарт </a:t>
            </a:r>
            <a:r>
              <a:rPr lang="ru-RU" sz="2000" dirty="0" err="1"/>
              <a:t>Microsoft</a:t>
            </a:r>
            <a:r>
              <a:rPr lang="ru-RU" sz="2000" dirty="0"/>
              <a:t> </a:t>
            </a:r>
            <a:r>
              <a:rPr lang="ru-RU" sz="2000" dirty="0" err="1"/>
              <a:t>CryptoAPI</a:t>
            </a:r>
            <a:r>
              <a:rPr lang="ru-RU" sz="2000" dirty="0"/>
              <a:t>. Кроме того, необходимо установить систему «КАРМА</a:t>
            </a:r>
            <a:r>
              <a:rPr lang="ru-RU" sz="2000" dirty="0" smtClean="0"/>
              <a:t>»</a:t>
            </a:r>
            <a:endParaRPr lang="ru-RU" sz="2000" dirty="0"/>
          </a:p>
          <a:p>
            <a:pPr algn="just"/>
            <a:endParaRPr lang="ru-RU" dirty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3" y="0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84432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3754" y="476672"/>
            <a:ext cx="6792661" cy="974145"/>
          </a:xfrm>
        </p:spPr>
        <p:txBody>
          <a:bodyPr/>
          <a:lstStyle/>
          <a:p>
            <a:pPr algn="r"/>
            <a:r>
              <a:rPr lang="ru-RU" sz="2000" b="1" dirty="0" smtClean="0">
                <a:latin typeface="+mn-lt"/>
              </a:rPr>
              <a:t/>
            </a:r>
            <a:br>
              <a:rPr lang="ru-RU" sz="2000" b="1" dirty="0" smtClean="0">
                <a:latin typeface="+mn-lt"/>
              </a:rPr>
            </a:br>
            <a:r>
              <a:rPr lang="ru-RU" sz="2000" b="1" dirty="0">
                <a:latin typeface="+mn-lt"/>
              </a:rPr>
              <a:t/>
            </a:r>
            <a:br>
              <a:rPr lang="ru-RU" sz="2000" b="1" dirty="0">
                <a:latin typeface="+mn-lt"/>
              </a:rPr>
            </a:br>
            <a:r>
              <a:rPr lang="ru-RU" sz="2400" b="1" dirty="0" smtClean="0">
                <a:latin typeface="+mn-lt"/>
              </a:rPr>
              <a:t>Схема прохождения документа </a:t>
            </a:r>
            <a:br>
              <a:rPr lang="ru-RU" sz="2400" b="1" dirty="0" smtClean="0">
                <a:latin typeface="+mn-lt"/>
              </a:rPr>
            </a:br>
            <a:r>
              <a:rPr lang="ru-RU" sz="2400" b="1" dirty="0" smtClean="0">
                <a:latin typeface="+mn-lt"/>
              </a:rPr>
              <a:t>в системе «Дело»  в электронном виде</a:t>
            </a:r>
            <a:endParaRPr lang="ru-RU" sz="24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772816"/>
            <a:ext cx="7543800" cy="4392488"/>
          </a:xfrm>
        </p:spPr>
        <p:txBody>
          <a:bodyPr/>
          <a:lstStyle/>
          <a:p>
            <a:pPr marL="0" indent="0" algn="just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1096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08125314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8" name="Прямая со стрелкой 7"/>
          <p:cNvCxnSpPr/>
          <p:nvPr/>
        </p:nvCxnSpPr>
        <p:spPr>
          <a:xfrm>
            <a:off x="4283968" y="2060848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4211960" y="2420888"/>
            <a:ext cx="576064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283968" y="350100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4283968" y="3933056"/>
            <a:ext cx="50405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427984" y="486916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904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404664"/>
            <a:ext cx="6768752" cy="792088"/>
          </a:xfrm>
        </p:spPr>
        <p:txBody>
          <a:bodyPr/>
          <a:lstStyle/>
          <a:p>
            <a:pPr algn="r"/>
            <a:r>
              <a:rPr lang="ru-RU" sz="2400" b="1" dirty="0" smtClean="0">
                <a:latin typeface="+mn-lt"/>
              </a:rPr>
              <a:t>Предложение в проект решения</a:t>
            </a:r>
            <a:endParaRPr lang="ru-RU" sz="24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412776"/>
            <a:ext cx="7543800" cy="4968552"/>
          </a:xfrm>
        </p:spPr>
        <p:txBody>
          <a:bodyPr/>
          <a:lstStyle/>
          <a:p>
            <a:pPr marL="0" indent="0">
              <a:buNone/>
            </a:pPr>
            <a:endParaRPr lang="ru-RU" sz="2000" dirty="0" smtClean="0"/>
          </a:p>
          <a:p>
            <a:endParaRPr lang="ru-RU" sz="2000" dirty="0"/>
          </a:p>
          <a:p>
            <a:pPr marL="0" indent="0">
              <a:buNone/>
            </a:pPr>
            <a:endParaRPr lang="ru-RU" sz="2000" dirty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870" y="-171400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501870" y="73466"/>
            <a:ext cx="7814546" cy="60916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dirty="0" smtClean="0">
              <a:latin typeface="Times New Roman"/>
              <a:ea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dirty="0">
              <a:latin typeface="Times New Roman"/>
              <a:ea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sz="800" dirty="0" smtClean="0">
              <a:latin typeface="Times New Roman"/>
              <a:ea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sz="800" dirty="0">
              <a:latin typeface="Times New Roman"/>
              <a:ea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sz="1600" dirty="0" smtClean="0">
              <a:latin typeface="Times New Roman"/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latin typeface="Times New Roman"/>
                <a:ea typeface="Times New Roman"/>
              </a:rPr>
              <a:t>   </a:t>
            </a:r>
            <a:endParaRPr lang="ru-RU" sz="1600" dirty="0">
              <a:solidFill>
                <a:schemeClr val="tx2"/>
              </a:solidFill>
              <a:latin typeface="Times New Roman"/>
            </a:endParaRPr>
          </a:p>
          <a:p>
            <a:pPr marL="171450" indent="-1714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chemeClr val="tx2"/>
                </a:solidFill>
                <a:latin typeface="+mn-lt"/>
              </a:rPr>
              <a:t>  </a:t>
            </a:r>
            <a:r>
              <a:rPr lang="ru-RU" sz="1700" dirty="0" smtClean="0">
                <a:solidFill>
                  <a:schemeClr val="tx2"/>
                </a:solidFill>
                <a:latin typeface="+mn-lt"/>
              </a:rPr>
              <a:t>Одобрить </a:t>
            </a:r>
            <a:r>
              <a:rPr lang="ru-RU" sz="1700" dirty="0">
                <a:solidFill>
                  <a:schemeClr val="tx2"/>
                </a:solidFill>
                <a:latin typeface="+mn-lt"/>
              </a:rPr>
              <a:t>План перехода органов исполнительной власти </a:t>
            </a:r>
            <a:r>
              <a:rPr lang="ru-RU" sz="1700" dirty="0" smtClean="0">
                <a:solidFill>
                  <a:schemeClr val="tx2"/>
                </a:solidFill>
                <a:latin typeface="+mn-lt"/>
              </a:rPr>
              <a:t>Республики Карелия </a:t>
            </a:r>
            <a:r>
              <a:rPr lang="ru-RU" sz="1700" dirty="0">
                <a:solidFill>
                  <a:schemeClr val="tx2"/>
                </a:solidFill>
                <a:latin typeface="+mn-lt"/>
              </a:rPr>
              <a:t>на работу в системе электронного документооборота с </a:t>
            </a:r>
            <a:r>
              <a:rPr lang="ru-RU" sz="1700" dirty="0" smtClean="0">
                <a:solidFill>
                  <a:schemeClr val="tx2"/>
                </a:solidFill>
                <a:latin typeface="+mn-lt"/>
              </a:rPr>
              <a:t>применением </a:t>
            </a:r>
            <a:r>
              <a:rPr lang="ru-RU" sz="1700" dirty="0">
                <a:solidFill>
                  <a:schemeClr val="tx2"/>
                </a:solidFill>
                <a:latin typeface="+mn-lt"/>
              </a:rPr>
              <a:t>электронной </a:t>
            </a:r>
            <a:r>
              <a:rPr lang="ru-RU" sz="1700" dirty="0" smtClean="0">
                <a:solidFill>
                  <a:schemeClr val="tx2"/>
                </a:solidFill>
                <a:latin typeface="+mn-lt"/>
              </a:rPr>
              <a:t>подписи</a:t>
            </a:r>
            <a:endParaRPr lang="ru-RU" sz="1700" dirty="0">
              <a:solidFill>
                <a:schemeClr val="tx2"/>
              </a:solidFill>
              <a:latin typeface="+mn-lt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chemeClr val="tx2"/>
                </a:solidFill>
                <a:latin typeface="+mn-lt"/>
              </a:rPr>
              <a:t>Органам </a:t>
            </a:r>
            <a:r>
              <a:rPr lang="ru-RU" sz="1700" dirty="0">
                <a:solidFill>
                  <a:schemeClr val="tx2"/>
                </a:solidFill>
                <a:latin typeface="+mn-lt"/>
              </a:rPr>
              <a:t>исполнительной власти Республики Карелия</a:t>
            </a:r>
            <a:r>
              <a:rPr lang="ru-RU" sz="1700" dirty="0" smtClean="0">
                <a:solidFill>
                  <a:schemeClr val="tx2"/>
                </a:solidFill>
                <a:latin typeface="+mn-lt"/>
              </a:rPr>
              <a:t>:</a:t>
            </a:r>
            <a:endParaRPr lang="ru-RU" sz="1700" dirty="0">
              <a:solidFill>
                <a:schemeClr val="tx2"/>
              </a:solidFill>
              <a:latin typeface="+mn-lt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700" dirty="0" smtClean="0">
                <a:solidFill>
                  <a:schemeClr val="tx2"/>
                </a:solidFill>
                <a:latin typeface="+mn-lt"/>
              </a:rPr>
              <a:t>      обеспечить </a:t>
            </a:r>
            <a:r>
              <a:rPr lang="ru-RU" sz="1700" dirty="0">
                <a:solidFill>
                  <a:schemeClr val="tx2"/>
                </a:solidFill>
                <a:latin typeface="+mn-lt"/>
              </a:rPr>
              <a:t>усиленной квалифицированной электронной подписью должностных лиц, обладающих правом подписи в соответствии со сроками, утвержденными планом перехода органов исполнительной власти Республики Карелия на работу в Единой системе электронного документооборота и делопроизводства "Дело" с применением электронной подписи (к началу тестового этапа);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700" dirty="0" smtClean="0">
                <a:solidFill>
                  <a:schemeClr val="tx2"/>
                </a:solidFill>
                <a:latin typeface="+mn-lt"/>
              </a:rPr>
              <a:t>       направить </a:t>
            </a:r>
            <a:r>
              <a:rPr lang="ru-RU" sz="1700" dirty="0">
                <a:solidFill>
                  <a:schemeClr val="tx2"/>
                </a:solidFill>
                <a:latin typeface="+mn-lt"/>
              </a:rPr>
              <a:t>в адрес Администрации Главы Республики Карелия информацию о дате и времени обучения руководителей органа исполнительной власти Республики Карелия и контактные данные ответственного сотрудника для обеспечения взаимодействия по вопросам организации перехода электронный документооборот (за </a:t>
            </a:r>
            <a:r>
              <a:rPr lang="ru-RU" sz="1700" dirty="0" smtClean="0">
                <a:solidFill>
                  <a:schemeClr val="tx2"/>
                </a:solidFill>
                <a:latin typeface="+mn-lt"/>
              </a:rPr>
              <a:t>5 </a:t>
            </a:r>
            <a:r>
              <a:rPr lang="ru-RU" sz="1700" dirty="0">
                <a:solidFill>
                  <a:schemeClr val="tx2"/>
                </a:solidFill>
                <a:latin typeface="+mn-lt"/>
              </a:rPr>
              <a:t>рабочих дней до начала тестового этапа)</a:t>
            </a:r>
          </a:p>
        </p:txBody>
      </p:sp>
    </p:spTree>
    <p:extLst>
      <p:ext uri="{BB962C8B-B14F-4D97-AF65-F5344CB8AC3E}">
        <p14:creationId xmlns:p14="http://schemas.microsoft.com/office/powerpoint/2010/main" val="120778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1092</TotalTime>
  <Words>589</Words>
  <Application>Microsoft Office PowerPoint</Application>
  <PresentationFormat>Экран (4:3)</PresentationFormat>
  <Paragraphs>82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NewsPrint</vt:lpstr>
      <vt:lpstr>Администрация Главы Республики Карелия</vt:lpstr>
      <vt:lpstr>Готовность органов исполнительной власти Республики Карелия к переходу на электронный документооборот с электронной подписью  без досылки на бумажном носителе     </vt:lpstr>
      <vt:lpstr>  Реализация плана перехода органов исполнительной власти Республики Карелия на работу в системе электронного документооборота с применением ЭП </vt:lpstr>
      <vt:lpstr>                    Реализация плана перехода органов исполнительной власти Республики Карелия на работу в системе электронного документооборота с применением ЭП </vt:lpstr>
      <vt:lpstr>Документы, которые можно отправлять в электронном виде  без досылки на бумажном носителе</vt:lpstr>
      <vt:lpstr>Использование ЭП органами исполнительной власти Республики Карелия</vt:lpstr>
      <vt:lpstr>Технические требования для рабочего места для корректной работы «Дело»</vt:lpstr>
      <vt:lpstr>  Схема прохождения документа  в системе «Дело»  в электронном виде</vt:lpstr>
      <vt:lpstr>Предложение в проект решения</vt:lpstr>
      <vt:lpstr>Презентация PowerPoint</vt:lpstr>
    </vt:vector>
  </TitlesOfParts>
  <Company>Госкомитет РК по развитию ИКТ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предоставления государственных и муниципальных услуг по принципу «одного окна» на территории Республики Карелия</dc:title>
  <dc:creator>AKononenko</dc:creator>
  <cp:lastModifiedBy>Юзер</cp:lastModifiedBy>
  <cp:revision>95</cp:revision>
  <dcterms:created xsi:type="dcterms:W3CDTF">2013-02-25T13:01:11Z</dcterms:created>
  <dcterms:modified xsi:type="dcterms:W3CDTF">2017-05-17T09:39:20Z</dcterms:modified>
</cp:coreProperties>
</file>