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98" r:id="rId1"/>
  </p:sldMasterIdLst>
  <p:notesMasterIdLst>
    <p:notesMasterId r:id="rId28"/>
  </p:notesMasterIdLst>
  <p:handoutMasterIdLst>
    <p:handoutMasterId r:id="rId29"/>
  </p:handoutMasterIdLst>
  <p:sldIdLst>
    <p:sldId id="465" r:id="rId2"/>
    <p:sldId id="468" r:id="rId3"/>
    <p:sldId id="498" r:id="rId4"/>
    <p:sldId id="471" r:id="rId5"/>
    <p:sldId id="473" r:id="rId6"/>
    <p:sldId id="474" r:id="rId7"/>
    <p:sldId id="475" r:id="rId8"/>
    <p:sldId id="499" r:id="rId9"/>
    <p:sldId id="476" r:id="rId10"/>
    <p:sldId id="478" r:id="rId11"/>
    <p:sldId id="483" r:id="rId12"/>
    <p:sldId id="477" r:id="rId13"/>
    <p:sldId id="479" r:id="rId14"/>
    <p:sldId id="480" r:id="rId15"/>
    <p:sldId id="481" r:id="rId16"/>
    <p:sldId id="489" r:id="rId17"/>
    <p:sldId id="496" r:id="rId18"/>
    <p:sldId id="488" r:id="rId19"/>
    <p:sldId id="497" r:id="rId20"/>
    <p:sldId id="487" r:id="rId21"/>
    <p:sldId id="485" r:id="rId22"/>
    <p:sldId id="486" r:id="rId23"/>
    <p:sldId id="490" r:id="rId24"/>
    <p:sldId id="491" r:id="rId25"/>
    <p:sldId id="492" r:id="rId26"/>
    <p:sldId id="495" r:id="rId27"/>
  </p:sldIdLst>
  <p:sldSz cx="9144000" cy="6858000" type="screen4x3"/>
  <p:notesSz cx="6881813" cy="9296400"/>
  <p:embeddedFontLst>
    <p:embeddedFont>
      <p:font typeface="Verdana" pitchFamily="34" charset="0"/>
      <p:regular r:id="rId30"/>
      <p:bold r:id="rId31"/>
      <p:italic r:id="rId32"/>
      <p:boldItalic r:id="rId33"/>
    </p:embeddedFont>
    <p:embeddedFont>
      <p:font typeface="Wingdings 3" pitchFamily="18" charset="2"/>
      <p:regular r:id="rId34"/>
    </p:embeddedFont>
    <p:embeddedFont>
      <p:font typeface="Corbel" pitchFamily="34" charset="0"/>
      <p:regular r:id="rId35"/>
      <p:bold r:id="rId36"/>
      <p:italic r:id="rId37"/>
      <p:boldItalic r:id="rId38"/>
    </p:embeddedFont>
    <p:embeddedFont>
      <p:font typeface="Wingdings 2" pitchFamily="18" charset="2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PT Sans" charset="-52"/>
      <p:regular r:id="rId44"/>
      <p:bold r:id="rId45"/>
      <p:italic r:id="rId46"/>
      <p:boldItalic r:id="rId47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40404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40404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40404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40404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40404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40404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40404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40404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40404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4F8"/>
    <a:srgbClr val="FFFFFF"/>
    <a:srgbClr val="E9EFF7"/>
    <a:srgbClr val="17385F"/>
    <a:srgbClr val="2860A4"/>
    <a:srgbClr val="DDDDDD"/>
    <a:srgbClr val="C0C0C0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5" autoAdjust="0"/>
    <p:restoredTop sz="67774" autoAdjust="0"/>
  </p:normalViewPr>
  <p:slideViewPr>
    <p:cSldViewPr>
      <p:cViewPr>
        <p:scale>
          <a:sx n="57" d="100"/>
          <a:sy n="57" d="100"/>
        </p:scale>
        <p:origin x="-1638" y="-426"/>
      </p:cViewPr>
      <p:guideLst>
        <p:guide orient="horz" pos="20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emf"/><Relationship Id="rId1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6833145-1FDF-4C81-B230-C853BBB58A64}" type="datetimeFigureOut">
              <a:rPr lang="ru-RU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612815-78C9-47D6-83E6-1BF066615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42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8CB9F70-C5FC-4248-83E1-A33AD3D4F4E9}" type="datetimeFigureOut">
              <a:rPr lang="ru-RU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5F85FAE-24F7-47A9-9BB3-7528F9ABA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230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Темой доклада является </a:t>
            </a:r>
          </a:p>
          <a:p>
            <a:r>
              <a:rPr lang="ru-RU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Развитие единой системы электронного документооборота и делопроизводства в  органах исполнительной власти Республики Карелия.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Автор: Бураков Дмитрий Рюрикович,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Председатель Государственного комитета Республики Карелия по развитию информационно-коммуникационных технологий.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877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ru-RU" dirty="0" smtClean="0"/>
              <a:t>Система ДЕЛО поддерживает полный жизненный цикл документа в организации: от его регистрации или создания (с возможностью</a:t>
            </a:r>
            <a:r>
              <a:rPr lang="en-US" dirty="0" smtClean="0"/>
              <a:t> </a:t>
            </a:r>
            <a:r>
              <a:rPr lang="ru-RU" dirty="0" smtClean="0"/>
              <a:t> работы с проектом документа) до списания документа в дело. </a:t>
            </a:r>
          </a:p>
          <a:p>
            <a:pPr algn="just" eaLnBrk="1" hangingPunct="1"/>
            <a:r>
              <a:rPr lang="ru-RU" dirty="0" smtClean="0"/>
              <a:t>Система обеспечивает в полном объеме работу как с бумажными, так и с электронными документами.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подробный список функций представлен на слайде.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слайде представлены способы доступа к системе «Дело». 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данный момент в ОИВ РК внедрены и используются подсистемы, имеющие интерфейс «Дело-Предприятие» и «Дело-</a:t>
            </a:r>
            <a:r>
              <a:rPr lang="en-US" dirty="0" smtClean="0"/>
              <a:t>WEB</a:t>
            </a:r>
            <a:r>
              <a:rPr lang="ru-RU" dirty="0" smtClean="0"/>
              <a:t>».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Делопроизводитель использует</a:t>
            </a:r>
            <a:r>
              <a:rPr lang="ru-RU" baseline="0" dirty="0" smtClean="0"/>
              <a:t> программный продукт «Дело-Предприятие».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Подсистема «ДЕЛО</a:t>
            </a:r>
            <a:r>
              <a:rPr lang="en-US" dirty="0" smtClean="0"/>
              <a:t>-W</a:t>
            </a:r>
            <a:r>
              <a:rPr lang="ru-RU" dirty="0" smtClean="0"/>
              <a:t>ев» обеспечивает удаленному пользователю доступ к информации, хранящейся в базе данных, в соответствии с предоставленными правами.</a:t>
            </a:r>
          </a:p>
          <a:p>
            <a:pPr algn="just"/>
            <a:r>
              <a:rPr lang="ru-RU" dirty="0" smtClean="0"/>
              <a:t>Для эффективной работы можно использовать мобильные</a:t>
            </a:r>
            <a:r>
              <a:rPr lang="ru-RU" baseline="0" dirty="0" smtClean="0"/>
              <a:t> решения:</a:t>
            </a:r>
          </a:p>
          <a:p>
            <a:pPr algn="just" rtl="0" eaLnBrk="0" fontAlgn="base" hangingPunct="0"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aseline="0" dirty="0" smtClean="0"/>
              <a:t> Подсистема «Мобильный кабинет» предназначена для работы с документами удалено при помощи мобильных устройств через электронную </a:t>
            </a:r>
            <a:r>
              <a:rPr lang="ru-RU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почту.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Подсистема «АРМ Руководителя» реализует все сценарии работы с документом для руководителей с помощью планшетных устройств.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ru-RU" dirty="0" smtClean="0"/>
              <a:t>Система ДЕЛО имеет несколько различных интерфейсов</a:t>
            </a:r>
            <a:r>
              <a:rPr lang="ru-RU" baseline="0" dirty="0" smtClean="0"/>
              <a:t> пользователей, зависящих от типа приобретаемой лицензии и обязанностей пользователя</a:t>
            </a:r>
            <a:r>
              <a:rPr lang="ru-RU" dirty="0" smtClean="0"/>
              <a:t>.</a:t>
            </a:r>
          </a:p>
          <a:p>
            <a:pPr algn="just" eaLnBrk="1" hangingPunct="1"/>
            <a:r>
              <a:rPr lang="ru-RU" dirty="0" smtClean="0"/>
              <a:t>Так, на слайде представлен интерфейс ПО «Дело-предприятие», имеющий максимальный функционал и устанавливаемый на рабочем месте делопроизводителя.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ru-RU" dirty="0" smtClean="0"/>
              <a:t>Подсистема «ДЕЛО</a:t>
            </a:r>
            <a:r>
              <a:rPr lang="en-US" dirty="0" smtClean="0"/>
              <a:t>-W</a:t>
            </a:r>
            <a:r>
              <a:rPr lang="ru-RU" dirty="0" smtClean="0"/>
              <a:t>ев» обеспечивает удаленному пользователю доступ к информации, хранящейся в базе данных, в соответствии с предоставленными правами.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ДЕЛО-</a:t>
            </a:r>
            <a:r>
              <a:rPr lang="en-US" baseline="0" dirty="0" smtClean="0"/>
              <a:t>Web </a:t>
            </a:r>
            <a:r>
              <a:rPr lang="ru-RU" baseline="0" dirty="0" smtClean="0"/>
              <a:t>позволяет также регистрировать документы и осуществлять полноценную работу с проектами документов, используется на рабочих местах функциональных сотрудников.</a:t>
            </a:r>
            <a:endParaRPr lang="ru-RU" dirty="0" smtClean="0"/>
          </a:p>
          <a:p>
            <a:pPr algn="just" eaLnBrk="1" hangingPunct="1"/>
            <a:r>
              <a:rPr lang="ru-RU" dirty="0" smtClean="0"/>
              <a:t>Пользователь имеет возможность просмотреть содержимое папок  кабинета, контролировать исполнение поручений, работать с перечнем неисполненных поручений и поручений с истекшим сроком исполнения.</a:t>
            </a:r>
            <a:r>
              <a:rPr lang="ru-RU" baseline="0" dirty="0" smtClean="0"/>
              <a:t> 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spcAft>
                <a:spcPts val="600"/>
              </a:spcAft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Подсистема «Мобильный кабинет» обеспечивает возможность работы с документами системы </a:t>
            </a:r>
            <a:r>
              <a:rPr lang="ru-RU" b="0" dirty="0" smtClean="0">
                <a:solidFill>
                  <a:srgbClr val="D26B04"/>
                </a:solidFill>
                <a:latin typeface="Arial" pitchFamily="34" charset="0"/>
                <a:cs typeface="Arial" pitchFamily="34" charset="0"/>
              </a:rPr>
              <a:t>ДЕЛО</a:t>
            </a: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 при помощи мобильных устройств через электронную почту.</a:t>
            </a:r>
          </a:p>
          <a:p>
            <a:pPr algn="just">
              <a:lnSpc>
                <a:spcPct val="80000"/>
              </a:lnSpc>
              <a:spcAft>
                <a:spcPts val="600"/>
              </a:spcAft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Получив сообщение на мобильном устройстве, пользователь может:</a:t>
            </a:r>
          </a:p>
          <a:p>
            <a:pPr marL="804863" lvl="1" indent="-347663" algn="just">
              <a:lnSpc>
                <a:spcPct val="80000"/>
              </a:lnSpc>
              <a:spcBef>
                <a:spcPts val="200"/>
              </a:spcBef>
              <a:spcAft>
                <a:spcPts val="300"/>
              </a:spcAft>
              <a:buClr>
                <a:srgbClr val="D26B04"/>
              </a:buClr>
              <a:buSzPct val="80000"/>
              <a:buFontTx/>
              <a:buChar char="•"/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просмотреть присланный документ и проект резолюции,</a:t>
            </a:r>
          </a:p>
          <a:p>
            <a:pPr marL="804863" lvl="1" indent="-347663" algn="just">
              <a:lnSpc>
                <a:spcPct val="80000"/>
              </a:lnSpc>
              <a:spcBef>
                <a:spcPts val="200"/>
              </a:spcBef>
              <a:spcAft>
                <a:spcPts val="300"/>
              </a:spcAft>
              <a:buClr>
                <a:srgbClr val="D26B04"/>
              </a:buClr>
              <a:buSzPct val="80000"/>
              <a:buFontTx/>
              <a:buChar char="•"/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просмотреть присланный проект документа,</a:t>
            </a:r>
          </a:p>
          <a:p>
            <a:pPr marL="804863" lvl="1" indent="-347663" algn="just">
              <a:lnSpc>
                <a:spcPct val="80000"/>
              </a:lnSpc>
              <a:spcBef>
                <a:spcPts val="200"/>
              </a:spcBef>
              <a:spcAft>
                <a:spcPts val="300"/>
              </a:spcAft>
              <a:buClr>
                <a:srgbClr val="D26B04"/>
              </a:buClr>
              <a:buSzPct val="80000"/>
              <a:buFontTx/>
              <a:buChar char="•"/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просмотреть мета-данные документа / проекта документа (напр., автор, дата, номер и т.п.),</a:t>
            </a:r>
          </a:p>
          <a:p>
            <a:pPr marL="804863" lvl="1" indent="-347663" algn="just">
              <a:lnSpc>
                <a:spcPct val="80000"/>
              </a:lnSpc>
              <a:spcBef>
                <a:spcPts val="200"/>
              </a:spcBef>
              <a:spcAft>
                <a:spcPts val="300"/>
              </a:spcAft>
              <a:buClr>
                <a:srgbClr val="D26B04"/>
              </a:buClr>
              <a:buSzPct val="80000"/>
              <a:buFontTx/>
              <a:buChar char="•"/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просмотреть</a:t>
            </a:r>
            <a:r>
              <a:rPr lang="ru-RU" b="0" baseline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 файлы, прикрепленные к РК (РКПД) документа,</a:t>
            </a:r>
          </a:p>
          <a:p>
            <a:pPr marL="804863" marR="0" lvl="1" indent="-347663" algn="just" defTabSz="914400" rtl="0" eaLnBrk="0" fontAlgn="base" latinLnBrk="0" hangingPunct="0">
              <a:lnSpc>
                <a:spcPct val="80000"/>
              </a:lnSpc>
              <a:spcBef>
                <a:spcPts val="200"/>
              </a:spcBef>
              <a:spcAft>
                <a:spcPts val="300"/>
              </a:spcAft>
              <a:buClr>
                <a:srgbClr val="D26B04"/>
              </a:buClr>
              <a:buSzPct val="80000"/>
              <a:buFontTx/>
              <a:buChar char="•"/>
              <a:tabLst/>
              <a:defRPr/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переслать</a:t>
            </a:r>
            <a:r>
              <a:rPr lang="ru-RU" b="0" baseline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 РК документа в системе ДЕЛО должностным лицам,</a:t>
            </a:r>
            <a:endParaRPr lang="ru-RU" b="0" dirty="0" smtClean="0">
              <a:solidFill>
                <a:srgbClr val="32539E"/>
              </a:solidFill>
              <a:latin typeface="Arial" pitchFamily="34" charset="0"/>
              <a:cs typeface="Arial" pitchFamily="34" charset="0"/>
            </a:endParaRPr>
          </a:p>
          <a:p>
            <a:pPr marL="804863" lvl="1" indent="-347663" algn="just">
              <a:lnSpc>
                <a:spcPct val="80000"/>
              </a:lnSpc>
              <a:spcBef>
                <a:spcPts val="200"/>
              </a:spcBef>
              <a:spcAft>
                <a:spcPts val="300"/>
              </a:spcAft>
              <a:buClr>
                <a:srgbClr val="D26B04"/>
              </a:buClr>
              <a:buSzPct val="80000"/>
              <a:buFontTx/>
              <a:buChar char="•"/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скорректировать и утвердить проект резолюции,</a:t>
            </a:r>
          </a:p>
          <a:p>
            <a:pPr marL="804863" marR="0" lvl="1" indent="-347663" algn="just" defTabSz="914400" rtl="0" eaLnBrk="0" fontAlgn="base" latinLnBrk="0" hangingPunct="0">
              <a:lnSpc>
                <a:spcPct val="80000"/>
              </a:lnSpc>
              <a:spcBef>
                <a:spcPts val="200"/>
              </a:spcBef>
              <a:spcAft>
                <a:spcPts val="300"/>
              </a:spcAft>
              <a:buClr>
                <a:srgbClr val="D26B04"/>
              </a:buClr>
              <a:buSzPct val="80000"/>
              <a:buFontTx/>
              <a:buChar char="•"/>
              <a:tabLst/>
              <a:defRPr/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ввести новую резолюцию на документ,</a:t>
            </a:r>
          </a:p>
          <a:p>
            <a:pPr marL="804863" lvl="1" indent="-347663" algn="just">
              <a:lnSpc>
                <a:spcPct val="80000"/>
              </a:lnSpc>
              <a:spcBef>
                <a:spcPts val="200"/>
              </a:spcBef>
              <a:spcAft>
                <a:spcPts val="300"/>
              </a:spcAft>
              <a:buClr>
                <a:srgbClr val="D26B04"/>
              </a:buClr>
              <a:buSzPct val="80000"/>
              <a:buFontTx/>
              <a:buChar char="•"/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ввести отчет об исполнении поручения,</a:t>
            </a:r>
          </a:p>
          <a:p>
            <a:pPr marL="804863" lvl="1" indent="-347663" algn="just">
              <a:lnSpc>
                <a:spcPct val="80000"/>
              </a:lnSpc>
              <a:spcBef>
                <a:spcPts val="200"/>
              </a:spcBef>
              <a:spcAft>
                <a:spcPts val="300"/>
              </a:spcAft>
              <a:buClr>
                <a:srgbClr val="D26B04"/>
              </a:buClr>
              <a:buSzPct val="80000"/>
              <a:buFontTx/>
              <a:buChar char="•"/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добавить файлы,</a:t>
            </a:r>
          </a:p>
          <a:p>
            <a:pPr marL="804863" lvl="1" indent="-347663" algn="just">
              <a:lnSpc>
                <a:spcPct val="80000"/>
              </a:lnSpc>
              <a:spcBef>
                <a:spcPts val="200"/>
              </a:spcBef>
              <a:spcAft>
                <a:spcPts val="300"/>
              </a:spcAft>
              <a:buClr>
                <a:srgbClr val="D26B04"/>
              </a:buClr>
              <a:buSzPct val="80000"/>
              <a:buFontTx/>
              <a:buChar char="•"/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завизировать проект документа,</a:t>
            </a:r>
          </a:p>
          <a:p>
            <a:pPr marL="804863" lvl="1" indent="-347663" algn="just">
              <a:lnSpc>
                <a:spcPct val="80000"/>
              </a:lnSpc>
              <a:spcBef>
                <a:spcPts val="200"/>
              </a:spcBef>
              <a:spcAft>
                <a:spcPts val="300"/>
              </a:spcAft>
              <a:buClr>
                <a:srgbClr val="D26B04"/>
              </a:buClr>
              <a:buSzPct val="80000"/>
              <a:buFontTx/>
              <a:buChar char="•"/>
            </a:pPr>
            <a:r>
              <a:rPr lang="ru-RU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подписать</a:t>
            </a:r>
            <a:r>
              <a:rPr lang="ru-RU" b="0" baseline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 проект документа.</a:t>
            </a:r>
            <a:endParaRPr lang="ru-RU" b="0" dirty="0" smtClean="0">
              <a:solidFill>
                <a:srgbClr val="32539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ct val="30000"/>
              </a:spcBef>
              <a:buFontTx/>
              <a:buNone/>
            </a:pPr>
            <a:r>
              <a:rPr lang="ru-RU" sz="2400" b="0" dirty="0" smtClean="0">
                <a:solidFill>
                  <a:srgbClr val="32539E"/>
                </a:solidFill>
                <a:latin typeface="Verdana" pitchFamily="34" charset="0"/>
              </a:rPr>
              <a:t>Автоматизированное рабочее место руководителя реализует все сценарии работы с документом</a:t>
            </a:r>
            <a:r>
              <a:rPr lang="en-US" sz="2400" b="0" dirty="0" smtClean="0">
                <a:solidFill>
                  <a:srgbClr val="32539E"/>
                </a:solidFill>
                <a:latin typeface="Verdana" pitchFamily="34" charset="0"/>
              </a:rPr>
              <a:t> </a:t>
            </a:r>
            <a:r>
              <a:rPr lang="ru-RU" sz="2400" b="0" dirty="0" smtClean="0">
                <a:solidFill>
                  <a:srgbClr val="32539E"/>
                </a:solidFill>
                <a:latin typeface="Verdana" pitchFamily="34" charset="0"/>
              </a:rPr>
              <a:t>на одном</a:t>
            </a:r>
            <a:r>
              <a:rPr lang="ru-RU" sz="2400" b="0" baseline="0" dirty="0" smtClean="0">
                <a:solidFill>
                  <a:srgbClr val="32539E"/>
                </a:solidFill>
                <a:latin typeface="Verdana" pitchFamily="34" charset="0"/>
              </a:rPr>
              <a:t> </a:t>
            </a:r>
            <a:r>
              <a:rPr lang="ru-RU" sz="2400" b="0" dirty="0" smtClean="0">
                <a:solidFill>
                  <a:srgbClr val="32539E"/>
                </a:solidFill>
                <a:latin typeface="Verdana" pitchFamily="34" charset="0"/>
              </a:rPr>
              <a:t>устройстве:</a:t>
            </a:r>
          </a:p>
          <a:p>
            <a:pPr marL="742950" lvl="1" indent="-285750" algn="just">
              <a:lnSpc>
                <a:spcPct val="80000"/>
              </a:lnSpc>
              <a:spcAft>
                <a:spcPct val="30000"/>
              </a:spcAft>
              <a:buClr>
                <a:srgbClr val="D26B04"/>
              </a:buClr>
              <a:buFont typeface="Arial" pitchFamily="34" charset="0"/>
              <a:buChar char="•"/>
            </a:pPr>
            <a:r>
              <a:rPr lang="ru-RU" sz="2000" b="0" dirty="0" smtClean="0">
                <a:solidFill>
                  <a:srgbClr val="32539E"/>
                </a:solidFill>
                <a:latin typeface="Verdana" pitchFamily="34" charset="0"/>
              </a:rPr>
              <a:t>рассмотрение документа, включающее работу с проектами резолюций,</a:t>
            </a:r>
          </a:p>
          <a:p>
            <a:pPr marL="742950" lvl="1" indent="-285750" algn="just">
              <a:lnSpc>
                <a:spcPct val="80000"/>
              </a:lnSpc>
              <a:spcAft>
                <a:spcPct val="30000"/>
              </a:spcAft>
              <a:buClr>
                <a:srgbClr val="D26B04"/>
              </a:buClr>
              <a:buFont typeface="Arial" pitchFamily="34" charset="0"/>
              <a:buChar char="•"/>
            </a:pPr>
            <a:r>
              <a:rPr lang="ru-RU" sz="2000" b="0" dirty="0" smtClean="0">
                <a:solidFill>
                  <a:srgbClr val="32539E"/>
                </a:solidFill>
                <a:latin typeface="Verdana" pitchFamily="34" charset="0"/>
              </a:rPr>
              <a:t>согласование (визирование) проекта </a:t>
            </a:r>
            <a:r>
              <a:rPr lang="ru-RU" sz="1100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документа,</a:t>
            </a:r>
          </a:p>
          <a:p>
            <a:pPr marL="742950" lvl="1" indent="-285750" algn="just">
              <a:lnSpc>
                <a:spcPct val="80000"/>
              </a:lnSpc>
              <a:spcAft>
                <a:spcPct val="30000"/>
              </a:spcAft>
              <a:buClr>
                <a:srgbClr val="D26B04"/>
              </a:buClr>
              <a:buFont typeface="Arial" pitchFamily="34" charset="0"/>
              <a:buChar char="•"/>
            </a:pPr>
            <a:r>
              <a:rPr lang="ru-RU" sz="1100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подписание (утверждение) проекта документа.</a:t>
            </a:r>
          </a:p>
          <a:p>
            <a:pPr marL="273050" indent="-273050">
              <a:spcBef>
                <a:spcPct val="30000"/>
              </a:spcBef>
              <a:buFont typeface="Wingdings" pitchFamily="2" charset="2"/>
              <a:buNone/>
            </a:pPr>
            <a:r>
              <a:rPr lang="ru-RU" sz="1100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Ключевые возможности: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rgbClr val="D26B04"/>
              </a:buClr>
              <a:buFontTx/>
              <a:buChar char="•"/>
            </a:pPr>
            <a:r>
              <a:rPr lang="ru-RU" sz="1100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работа в кабинете и вне его на одном устройстве (планшетный компьютер или ноутбук),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rgbClr val="D26B04"/>
              </a:buClr>
              <a:buFontTx/>
              <a:buChar char="•"/>
            </a:pPr>
            <a:r>
              <a:rPr lang="ru-RU" sz="1100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перьевой, клавиатурный и аудио ввод информации,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rgbClr val="D26B04"/>
              </a:buClr>
              <a:buFontTx/>
              <a:buChar char="•"/>
            </a:pPr>
            <a:r>
              <a:rPr lang="ru-RU" sz="1100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электронная цифровая подпись,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rgbClr val="D26B04"/>
              </a:buClr>
              <a:buFontTx/>
              <a:buChar char="•"/>
            </a:pPr>
            <a:r>
              <a:rPr lang="ru-RU" sz="1100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автоматизация работы помощников,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rgbClr val="D26B04"/>
              </a:buClr>
              <a:buFontTx/>
              <a:buChar char="•"/>
            </a:pPr>
            <a:r>
              <a:rPr lang="ru-RU" sz="1100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работа </a:t>
            </a:r>
            <a:r>
              <a:rPr lang="ru-RU" sz="1100" b="0" dirty="0" err="1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оффлайн</a:t>
            </a:r>
            <a:r>
              <a:rPr lang="ru-RU" sz="1100" b="0" dirty="0" smtClean="0">
                <a:solidFill>
                  <a:srgbClr val="32539E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lvl="1" indent="-285750" algn="just">
              <a:lnSpc>
                <a:spcPct val="80000"/>
              </a:lnSpc>
              <a:spcAft>
                <a:spcPct val="30000"/>
              </a:spcAft>
              <a:buClr>
                <a:srgbClr val="D26B04"/>
              </a:buClr>
              <a:buFontTx/>
              <a:buNone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Текущий состав ПО «Дело»</a:t>
            </a:r>
          </a:p>
          <a:p>
            <a:endParaRPr lang="ru-RU" dirty="0" smtClean="0"/>
          </a:p>
          <a:p>
            <a:r>
              <a:rPr lang="ru-RU" dirty="0" smtClean="0"/>
              <a:t>На данный момент </a:t>
            </a:r>
            <a:r>
              <a:rPr lang="ru-RU" sz="1200" dirty="0" smtClean="0">
                <a:solidFill>
                  <a:srgbClr val="FFC000"/>
                </a:solidFill>
              </a:rPr>
              <a:t>комитет осуществляет поддержку </a:t>
            </a:r>
            <a:r>
              <a:rPr lang="ru-RU" baseline="0" dirty="0" smtClean="0"/>
              <a:t>276 различных лицензий ПО «Дело».</a:t>
            </a:r>
          </a:p>
          <a:p>
            <a:r>
              <a:rPr lang="ru-RU" dirty="0" smtClean="0"/>
              <a:t>Список используемых на данный момент лицензий представлен на слайде.</a:t>
            </a:r>
          </a:p>
          <a:p>
            <a:endParaRPr lang="ru-RU" dirty="0" smtClean="0"/>
          </a:p>
          <a:p>
            <a:endParaRPr lang="ru-RU" sz="1200" baseline="0" dirty="0" smtClean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Текущий состав ПО «Дело»</a:t>
            </a:r>
          </a:p>
          <a:p>
            <a:r>
              <a:rPr lang="ru-RU" dirty="0" smtClean="0"/>
              <a:t>Желающие</a:t>
            </a:r>
            <a:r>
              <a:rPr lang="ru-RU" baseline="0" dirty="0" smtClean="0"/>
              <a:t> могут ознакомиться с более подробной информацией о количестве используемых в ОИВ РК лицензиях ЕСЭДД «Дело».</a:t>
            </a:r>
            <a:endParaRPr lang="ru-RU" dirty="0" smtClean="0"/>
          </a:p>
          <a:p>
            <a:endParaRPr lang="ru-RU" dirty="0" smtClean="0"/>
          </a:p>
          <a:p>
            <a:endParaRPr lang="ru-RU" sz="1200" baseline="0" dirty="0" smtClean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ru-RU" dirty="0" smtClean="0"/>
              <a:t>На комитет возложено проведение конкурсов на:</a:t>
            </a:r>
          </a:p>
          <a:p>
            <a:pPr algn="just" eaLnBrk="1" hangingPunct="1"/>
            <a:endParaRPr lang="ru-RU" dirty="0" smtClean="0"/>
          </a:p>
          <a:p>
            <a:pPr marL="171450" indent="-171450" algn="just" eaLnBrk="1" hangingPunct="1">
              <a:buFont typeface="Arial" pitchFamily="34" charset="0"/>
              <a:buChar char="•"/>
            </a:pPr>
            <a:r>
              <a:rPr lang="ru-RU" dirty="0" smtClean="0"/>
              <a:t>поставку необходимого количества лицензий ПО «Дело»;</a:t>
            </a:r>
          </a:p>
          <a:p>
            <a:pPr marL="171450" indent="-171450" algn="just" eaLnBrk="1" hangingPunct="1">
              <a:buFont typeface="Arial" pitchFamily="34" charset="0"/>
              <a:buChar char="•"/>
            </a:pPr>
            <a:r>
              <a:rPr lang="ru-RU" dirty="0" smtClean="0"/>
              <a:t>работы по установке лицензий и программных продуктов системы «Дело» в ОИВ РК;</a:t>
            </a:r>
          </a:p>
          <a:p>
            <a:pPr marL="171450" indent="-171450" algn="just" eaLnBrk="1" hangingPunct="1">
              <a:buFont typeface="Arial" pitchFamily="34" charset="0"/>
              <a:buChar char="•"/>
            </a:pPr>
            <a:r>
              <a:rPr lang="ru-RU" dirty="0" smtClean="0"/>
              <a:t>работы по техническому сопровождению и обновлению версий программного комплекса «Дело».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None/>
            </a:pPr>
            <a:r>
              <a:rPr lang="ru-RU" sz="2400" b="0" dirty="0" smtClean="0">
                <a:solidFill>
                  <a:srgbClr val="FFC000"/>
                </a:solidFill>
              </a:rPr>
              <a:t>В 2011 г. на реализацию проекта создания и развития ЕСЭДД в рамках государственных контрактов освоено 1,904 млн. р., в том числе на: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0" dirty="0" smtClean="0"/>
              <a:t>работы по техническому сопровождению и обновлению версий программного комплекса «Дело»  на 1 год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0" dirty="0" smtClean="0"/>
              <a:t>357 137,00р. – 199 лицензий.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endParaRPr lang="ru-RU" sz="2400" b="0" dirty="0" smtClean="0"/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0" dirty="0" smtClean="0"/>
              <a:t>поставку лицензий ПО «Дело» для работы делопроизводителей и функциональных сотрудников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0" dirty="0" smtClean="0"/>
              <a:t>696 660,00р. – 77 лицензий, с бесплатной тех. поддержкой 1 год.</a:t>
            </a:r>
          </a:p>
          <a:p>
            <a:pPr marL="554546" lvl="1" indent="-261938">
              <a:lnSpc>
                <a:spcPct val="80000"/>
              </a:lnSpc>
              <a:buClr>
                <a:srgbClr val="E47802"/>
              </a:buClr>
              <a:buFont typeface="Wingdings" pitchFamily="2" charset="2"/>
              <a:buChar char="§"/>
            </a:pPr>
            <a:endParaRPr lang="ru-RU" sz="2000" b="0" dirty="0" smtClean="0"/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0" dirty="0" smtClean="0"/>
              <a:t>выполнение работ по внедрению ЕСЭДД в ОИВ РК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0" dirty="0" smtClean="0"/>
              <a:t>850 000,00р. </a:t>
            </a:r>
            <a:r>
              <a:rPr lang="ru-RU" sz="2000" b="0" smtClean="0"/>
              <a:t>– первичная </a:t>
            </a:r>
            <a:r>
              <a:rPr lang="ru-RU" sz="2000" b="0" dirty="0" smtClean="0"/>
              <a:t>установка ПО «Дело» (77 лицензий), заполнение справочников БД, описание прав доступа,  регистрация пользователей, обучение специалистов.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None/>
            </a:pPr>
            <a:endParaRPr lang="ru-RU" sz="2000" b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ru-RU" sz="1200" b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В настоящее</a:t>
            </a:r>
            <a:r>
              <a:rPr lang="ru-RU" sz="1200" b="0" baseline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время существует н</a:t>
            </a:r>
            <a:r>
              <a:rPr lang="ru-RU" sz="1200" b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еобходимость оперативного обмена сведениями, документами в условиях возрастающих информационных потребностей власти и общества</a:t>
            </a:r>
            <a:r>
              <a:rPr lang="ru-RU" sz="1200" b="0" dirty="0">
                <a:solidFill>
                  <a:schemeClr val="tx1"/>
                </a:solidFill>
              </a:rPr>
              <a:t>.</a:t>
            </a:r>
            <a:endParaRPr lang="ru-RU" sz="1200" b="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23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ru-RU" baseline="0" dirty="0" smtClean="0"/>
              <a:t>О</a:t>
            </a:r>
            <a:r>
              <a:rPr lang="ru-RU" dirty="0" smtClean="0"/>
              <a:t>пределен следующий порядок введения в системы ДЕЛО в действие: </a:t>
            </a:r>
            <a:r>
              <a:rPr lang="ru-RU" baseline="0" dirty="0" smtClean="0"/>
              <a:t>сначала автоматизируется работа сотрудников службы делопроизводства, подключаются </a:t>
            </a:r>
            <a:r>
              <a:rPr lang="ru-RU" dirty="0" smtClean="0"/>
              <a:t>секретариаты руководства и ответственные за делопроизводство в подразделениях и, затем, все остальные сотрудники организации.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Комитетом определен план работы в рамках ЕСЭДД «ДЕЛО» на 2012г.: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Техническое сопровождение и обновление версий и установка ПО «Дело»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 кв. 2012г.).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надежности работы серверного оборудования и поддержание достаточного дискового пространства (3-4 кв. 2012г.)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Закупка дополнительных опций ПО «Дело» и ORACLE (2-3 кв. 2012г.)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следующем этапе происходит согласование проекта регламента использования ЕСЭДД «Дело», ввод системы в техническую эксплуатацию (1-2 кв. 2012г.),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Далее планируется проработка организационно-технического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решения использования опций «Архивное дело», «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ЭЦП» (3 кв. 2012г.).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- Выявление потребности в разработке аналитических модулей и средств контроля исполнения (в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теч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2012г.)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Комитетом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планируется Разработка проекта обеспечения резервного копирования (4 кв. 2012г.)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же относится и к Проработке возможности интеграции ЕСЭДД «Дело» с системой межведомственного электронного взаимодействия (МЭДО)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(4 кв. 2012г.)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будущем Комитет планирует произвести автоматизацию АРМ всех функциональных сотрудников ОИВ РК, расширение количества всех существующих лицензий (2013г.)</a:t>
            </a:r>
          </a:p>
          <a:p>
            <a:pPr marL="228600" lvl="0" indent="-228600">
              <a:buFont typeface="+mj-lt"/>
              <a:buAutoNum type="arabicPeriod"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None/>
            </a:pPr>
            <a:r>
              <a:rPr lang="ru-RU" sz="2400" b="0" dirty="0" smtClean="0">
                <a:solidFill>
                  <a:srgbClr val="FFC000"/>
                </a:solidFill>
              </a:rPr>
              <a:t>В 2012г. Комитету требуется 3,495 млн. р. на обеспечение мероприятий в рамках внедрения и развития ЕСЭДД: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0" dirty="0" smtClean="0"/>
              <a:t>работы по техническому сопровождению и обновлению версий программного комплекса «Дело»  на 1 год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0" dirty="0" smtClean="0"/>
              <a:t>303 924,66р. – 276 лицензий.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0" dirty="0" smtClean="0"/>
              <a:t>поставку лицензий ПО «Дело» для работы делопроизводителей и функциональных сотрудников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0" dirty="0" smtClean="0"/>
              <a:t>2 264 180,00р. – 309 лицензий, с бесплатной тех. поддержкой 1 год.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0" dirty="0" smtClean="0"/>
              <a:t>работы по установке лицензий и программных продуктов системы «Дело» в ОИВ РК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0" dirty="0" smtClean="0"/>
              <a:t>927 000,00р. – 309 лицензии.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endParaRPr lang="ru-RU" sz="2000" b="0" dirty="0" smtClean="0"/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0" dirty="0" smtClean="0"/>
              <a:t>На реализацию этих мероприятий дополнительно потребуется предусмотреть выделение денежных средств в сумме 2,795 млн. рублей (текущей редакцией РЦП «Информатизация РК на 2008-2012гг» предусмотрено 0,7 млн. рублей).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endParaRPr lang="ru-RU" sz="2000" b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None/>
            </a:pPr>
            <a:r>
              <a:rPr lang="ru-RU" sz="2400" b="0" dirty="0" smtClean="0"/>
              <a:t>Организовано взаимодействие ЕСЭДД «Дело» с виртуальной приемной официального интернет-портала ОИВ РК.</a:t>
            </a:r>
            <a:r>
              <a:rPr lang="ru-RU" sz="2400" b="0" baseline="0" dirty="0" smtClean="0"/>
              <a:t> Порядок работ следующий: 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+mj-lt"/>
              <a:buAutoNum type="arabicPeriod"/>
            </a:pPr>
            <a:r>
              <a:rPr lang="ru-RU" sz="2400" b="0" baseline="0" dirty="0" smtClean="0"/>
              <a:t>Гражданин заполняет специальную форму запроса на оф. портале ОИВ РК (пройдя по ссылке </a:t>
            </a:r>
            <a:r>
              <a:rPr lang="en-US" sz="2400" b="0" baseline="0" dirty="0" smtClean="0"/>
              <a:t>http://gov.karelia.ru/gov/request/index.html</a:t>
            </a:r>
            <a:r>
              <a:rPr lang="ru-RU" sz="2400" b="0" baseline="0" dirty="0" smtClean="0"/>
              <a:t>).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+mj-lt"/>
              <a:buAutoNum type="arabicPeriod"/>
            </a:pPr>
            <a:r>
              <a:rPr lang="ru-RU" sz="2400" b="0" baseline="0" dirty="0" smtClean="0"/>
              <a:t>Запрос поступает в ОИВ РК посредством электронной почты, регистрируется делопроизводителем в ЕСЭДД «Дело» путем нажатия кнопки «Регистрация в Дело».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+mj-lt"/>
              <a:buAutoNum type="arabicPeriod"/>
            </a:pPr>
            <a:r>
              <a:rPr lang="ru-RU" sz="2400" b="0" baseline="0" dirty="0" smtClean="0"/>
              <a:t>Гражданин получает регистрационный номер автоматически путем электронной почты и имеет возможность проследить движение документа при помощи формирования соответствующего запроса на официальном портале ОИВ РК (пройдя по ссылке </a:t>
            </a:r>
            <a:r>
              <a:rPr lang="en-US" sz="2400" b="0" baseline="0" dirty="0" smtClean="0"/>
              <a:t>http://gov.karelia.ru/request/track.html</a:t>
            </a:r>
            <a:r>
              <a:rPr lang="ru-RU" sz="2400" b="0" baseline="0" dirty="0" smtClean="0"/>
              <a:t>).</a:t>
            </a:r>
            <a:endParaRPr lang="ru-RU" sz="2400" b="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реализации возможности получения обращений граждан через виртуальную приемную официального портала ОИВ РК необходимо предоставить Комитету информацию об официальных адресах электронной почты, постоянную работу с которыми ведут делопроизводители.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Предлагаю включить данный пункт в решение комиссии по данному вопросу.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 Подводя итог </a:t>
            </a:r>
            <a:r>
              <a:rPr lang="ru-RU" dirty="0" smtClean="0"/>
              <a:t>на сегодняшний</a:t>
            </a:r>
            <a:r>
              <a:rPr lang="ru-RU" baseline="0" dirty="0" smtClean="0"/>
              <a:t> день можно отметить следующее</a:t>
            </a:r>
            <a:r>
              <a:rPr lang="ru-RU" dirty="0" smtClean="0"/>
              <a:t> :</a:t>
            </a:r>
          </a:p>
          <a:p>
            <a:endParaRPr lang="ru-RU" dirty="0" smtClean="0"/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Построена единая корпоративная сеть ОИВ РК. 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Организована ЕСЭДД «Дело» и</a:t>
            </a:r>
            <a:r>
              <a:rPr lang="ru-RU" baseline="0" dirty="0" smtClean="0"/>
              <a:t> внедрена во всех ОИВ РК</a:t>
            </a:r>
            <a:r>
              <a:rPr lang="ru-RU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ОИВ РК обеспечены</a:t>
            </a:r>
            <a:r>
              <a:rPr lang="ru-RU" baseline="0" dirty="0" smtClean="0"/>
              <a:t> минимальным необходимым набором лицензий ПО «Дело».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Осуществляются постоянная техническая</a:t>
            </a:r>
            <a:r>
              <a:rPr lang="ru-RU" baseline="0" dirty="0" smtClean="0"/>
              <a:t> </a:t>
            </a:r>
            <a:r>
              <a:rPr lang="ru-RU" dirty="0" smtClean="0"/>
              <a:t>поддержка существующей ЕСЭДД и обновление версий программного комплекса.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Обеспечивается актуальность содержащихся в справочниках ЕСЭДД данных.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Проведено обучение</a:t>
            </a:r>
            <a:r>
              <a:rPr lang="ru-RU" baseline="0" dirty="0" smtClean="0"/>
              <a:t> ОИВ РК работе с ЕСЭДД.</a:t>
            </a:r>
            <a:endParaRPr lang="ru-RU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Организовано взаимодействие ЕСЭДД с интернет-порталом ОИВ РК.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Подготовлен проект регламента для организации работы с документами ОИВ РК в условиях использования ЕСЭДД.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Планами</a:t>
            </a:r>
            <a:r>
              <a:rPr lang="ru-RU" baseline="0" dirty="0" smtClean="0"/>
              <a:t> </a:t>
            </a:r>
            <a:r>
              <a:rPr lang="ru-RU" dirty="0" smtClean="0"/>
              <a:t>дальнейшей работы в сфере развития</a:t>
            </a:r>
            <a:r>
              <a:rPr lang="ru-RU" baseline="0" dirty="0" smtClean="0"/>
              <a:t> </a:t>
            </a:r>
            <a:r>
              <a:rPr lang="ru-RU" dirty="0" smtClean="0"/>
              <a:t>ЕСЭДД являются: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dirty="0" smtClean="0"/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Внедрение в работу ОИВ РК дополнительных модулей («Архивное дело», «ЭЦП»): организация</a:t>
            </a:r>
            <a:r>
              <a:rPr lang="ru-RU" baseline="0" dirty="0" smtClean="0"/>
              <a:t> их получения, выдачи, определение порядка использования в работе.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Использование системы для организации межведомственного взаимодействия.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Использование системы «Дело» в сфере оказания государственных услуг.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Интеграция ЕСЭДД «Дело» с системой межведомственного электронного документооборота (МЭДО).</a:t>
            </a:r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ru-RU" sz="1200" b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Комитет осуществляет</a:t>
            </a:r>
            <a:r>
              <a:rPr lang="ru-RU" sz="1200" b="0" baseline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свою деятельность на основании </a:t>
            </a:r>
          </a:p>
          <a:p>
            <a:pPr marL="290322" indent="-171450">
              <a:buFont typeface="Arial" pitchFamily="34" charset="0"/>
              <a:buChar char="•"/>
            </a:pPr>
            <a:r>
              <a:rPr lang="ru-RU" sz="1200" b="0" baseline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Государственной программы Российской Федерации «Информационное общество (2011-2020 годы)», утвержденной распоряжением Правительства Российской Федерации от 2 декабря 2011 года № 2161-р; </a:t>
            </a:r>
          </a:p>
          <a:p>
            <a:pPr marL="118872" indent="0">
              <a:buNone/>
            </a:pPr>
            <a:r>
              <a:rPr lang="ru-RU" sz="1200" b="0" baseline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А также</a:t>
            </a:r>
          </a:p>
          <a:p>
            <a:pPr marL="290322" indent="-171450">
              <a:buFont typeface="Arial" pitchFamily="34" charset="0"/>
              <a:buChar char="•"/>
            </a:pPr>
            <a:r>
              <a:rPr lang="ru-RU" sz="1200" b="0" baseline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РЦП «Информатизация Республики Карелия» на 2008 - 2012 годы, одобренной распоряжением Правительства Республики Карелия от 22 марта 2008 года № 128р-П.</a:t>
            </a:r>
          </a:p>
          <a:p>
            <a:pPr marL="118872" indent="0">
              <a:buNone/>
            </a:pPr>
            <a:r>
              <a:rPr lang="ru-RU" sz="1200" b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ru-RU" sz="1200" b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ru-RU" sz="1200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23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Целью работы Комитета является </a:t>
            </a:r>
            <a:r>
              <a:rPr lang="ru-RU" sz="1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обеспечение потребностей  органов исполнительной власти Республики Карелия в информационном обмене путем повышения эффективности  деятельности государственных гражданских служащих Республики Карелия.</a:t>
            </a:r>
            <a:br>
              <a:rPr lang="ru-RU" sz="1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Задачи комитета в работе с ЕСЭДД:</a:t>
            </a:r>
          </a:p>
          <a:p>
            <a:endParaRPr lang="ru-RU" dirty="0" smtClean="0"/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Построить единую защищенную корпоративную сеть органов исполнительной власти Республики Карелия (ОИВ РК). 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Организовать на базе корпоративной сети ОИВ РК единую систему электронного документооборота и делопроизводства (ЕСЭДД) «Дело».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Обеспечить  ОИВ РК необходимыми лицензиями для организации работы в ЕСЭДД.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Осуществлять постоянную техническую поддержку существующей ЕСЭДД и обновление версий программного комплекса.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Обеспечивать</a:t>
            </a:r>
            <a:r>
              <a:rPr lang="ru-RU" baseline="0" dirty="0" smtClean="0"/>
              <a:t> актуальность содержащихся в справочниках ЕСЭДД данных.</a:t>
            </a:r>
            <a:endParaRPr lang="ru-RU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Провести обучение ОИВ РК использованию ЕСЭДД.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Подготовить регламент  для организации работы с документами ОИВ РК в условиях использования ЕСЭДД.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Организовать взаимодействие ЕСЭДД  с  официальным интернет-порталом ОИВ РК, порталом государственных услуг, другими системами межведомственного взаимодействия.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Внедрить в работу дополнительные модули: «Архивное дело», «электронно-цифровая подпись (ЭЦП)»: организовать</a:t>
            </a:r>
            <a:r>
              <a:rPr lang="ru-RU" baseline="0" dirty="0" smtClean="0"/>
              <a:t> их получение, выдачу, определить порядок использования в работе</a:t>
            </a:r>
            <a:r>
              <a:rPr lang="ru-RU" dirty="0" smtClean="0"/>
              <a:t>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Построена единая защищенная корпоративная сеть органов исполнительной власти Республики Карелия (ОИВ РК).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На данный момент все ОИВ РК подключены к корпоративной сети.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ЕСЭДД на базе ПО «Дело»</a:t>
            </a:r>
          </a:p>
          <a:p>
            <a:endParaRPr lang="ru-RU" dirty="0" smtClean="0"/>
          </a:p>
          <a:p>
            <a:pPr marL="0" indent="0">
              <a:buFont typeface="+mj-lt"/>
              <a:buNone/>
            </a:pPr>
            <a:r>
              <a:rPr lang="ru-RU" dirty="0" smtClean="0"/>
              <a:t>В 2007 году принято решение о построении единой системы электронного документооборота и делопроизводства (ЕСЭДД) на базе</a:t>
            </a:r>
            <a:r>
              <a:rPr lang="ru-RU" baseline="0" dirty="0" smtClean="0"/>
              <a:t> программного обеспечения </a:t>
            </a:r>
            <a:r>
              <a:rPr lang="ru-RU" dirty="0" smtClean="0"/>
              <a:t>«Дело», сайт производителя представлен на слайде.</a:t>
            </a:r>
          </a:p>
          <a:p>
            <a:pPr marL="0" indent="0">
              <a:buFont typeface="+mj-lt"/>
              <a:buNone/>
            </a:pPr>
            <a:r>
              <a:rPr lang="ru-RU" dirty="0" smtClean="0"/>
              <a:t>В 2007 году</a:t>
            </a:r>
            <a:r>
              <a:rPr lang="ru-RU" baseline="0" dirty="0" smtClean="0"/>
              <a:t> заключен первый </a:t>
            </a:r>
            <a:r>
              <a:rPr lang="ru-RU" dirty="0" smtClean="0"/>
              <a:t>Государственный контракт (№314 от  30.11.2007) на поставку лицензий ПО «Дело» для прохождения тестовой</a:t>
            </a:r>
            <a:r>
              <a:rPr lang="ru-RU" baseline="0" dirty="0" smtClean="0"/>
              <a:t> эксплуатации в 4х ОИВ РК (Администрация Главы РК, Министерство финансов РК, Министерство экономического развития РК, Министерство образования РК).</a:t>
            </a:r>
          </a:p>
          <a:p>
            <a:pPr marL="0" indent="0">
              <a:buFont typeface="+mj-lt"/>
              <a:buNone/>
            </a:pPr>
            <a:r>
              <a:rPr lang="ru-RU" baseline="0" dirty="0" smtClean="0"/>
              <a:t>На данный момент к ЕСЭДД «Дело» подключены все ОИВ РК при использовании возможностей корпоративной сети ОИВ РК.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Структура ПО «Дело»</a:t>
            </a:r>
          </a:p>
          <a:p>
            <a:endParaRPr lang="ru-RU" dirty="0" smtClean="0"/>
          </a:p>
          <a:p>
            <a:r>
              <a:rPr lang="ru-RU" dirty="0" smtClean="0"/>
              <a:t>ПО «Дело» строится из нескольких</a:t>
            </a:r>
            <a:r>
              <a:rPr lang="ru-RU" baseline="0" dirty="0" smtClean="0"/>
              <a:t> подсистем</a:t>
            </a:r>
            <a:r>
              <a:rPr lang="ru-RU" dirty="0" smtClean="0"/>
              <a:t>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из них:</a:t>
            </a:r>
          </a:p>
          <a:p>
            <a:r>
              <a:rPr lang="ru-RU" sz="1200" dirty="0" smtClean="0"/>
              <a:t>Лицензия на систему </a:t>
            </a:r>
            <a:r>
              <a:rPr lang="ru-RU" sz="1200" b="1" dirty="0" smtClean="0"/>
              <a:t>«Дело-предприятие» </a:t>
            </a:r>
            <a:r>
              <a:rPr lang="ru-RU" sz="1200" dirty="0" smtClean="0"/>
              <a:t>- используется на</a:t>
            </a:r>
            <a:r>
              <a:rPr lang="ru-RU" sz="1200" baseline="0" dirty="0" smtClean="0"/>
              <a:t> рабочих местах делопроизводителей, </a:t>
            </a:r>
            <a:r>
              <a:rPr lang="ru-RU" sz="1200" dirty="0" smtClean="0"/>
              <a:t>приобретается по кол-ву пользователей.</a:t>
            </a:r>
          </a:p>
          <a:p>
            <a:r>
              <a:rPr lang="ru-RU" sz="1200" dirty="0" smtClean="0"/>
              <a:t>Серверная лицензия на подсистему </a:t>
            </a:r>
            <a:r>
              <a:rPr lang="ru-RU" sz="1200" b="1" dirty="0" smtClean="0"/>
              <a:t>«ДЕЛО-WEB» </a:t>
            </a:r>
            <a:r>
              <a:rPr lang="ru-RU" sz="1200" dirty="0" smtClean="0"/>
              <a:t>- достаточно 1шт.  для  всех ОИВ РК,</a:t>
            </a:r>
            <a:r>
              <a:rPr lang="ru-RU" sz="1200" baseline="0" dirty="0" smtClean="0"/>
              <a:t> уже приобретена.</a:t>
            </a:r>
            <a:endParaRPr lang="ru-RU" sz="1200" dirty="0" smtClean="0"/>
          </a:p>
          <a:p>
            <a:r>
              <a:rPr lang="ru-RU" sz="1200" dirty="0" smtClean="0"/>
              <a:t>Клиентская лицензия </a:t>
            </a:r>
            <a:r>
              <a:rPr lang="ru-RU" sz="1200" b="1" dirty="0" smtClean="0"/>
              <a:t>«ДЕЛО-</a:t>
            </a:r>
            <a:r>
              <a:rPr lang="en-US" sz="1200" b="1" dirty="0" smtClean="0"/>
              <a:t>Web</a:t>
            </a:r>
            <a:r>
              <a:rPr lang="ru-RU" sz="1200" b="1" dirty="0" smtClean="0"/>
              <a:t>» </a:t>
            </a:r>
            <a:r>
              <a:rPr lang="ru-RU" sz="1200" dirty="0" smtClean="0"/>
              <a:t>- используется на рабочих местах функциональных сотрудников,</a:t>
            </a:r>
            <a:r>
              <a:rPr lang="ru-RU" sz="1200" baseline="0" dirty="0" smtClean="0"/>
              <a:t> приобретается </a:t>
            </a:r>
            <a:r>
              <a:rPr lang="ru-RU" sz="1200" dirty="0" smtClean="0"/>
              <a:t>по кол-ву пользователей.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опциональных  подсистем можно выделить следующие: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Сканирование</a:t>
            </a:r>
            <a:r>
              <a:rPr lang="ru-RU" sz="1200" dirty="0" smtClean="0"/>
              <a:t> - опция сканирования документов,</a:t>
            </a:r>
            <a:r>
              <a:rPr lang="ru-RU" sz="1200" baseline="0" dirty="0" smtClean="0"/>
              <a:t> приобретается по количеству пользователей.</a:t>
            </a:r>
            <a:endParaRPr lang="ru-RU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Поточное сканирование</a:t>
            </a:r>
            <a:r>
              <a:rPr lang="ru-RU" sz="1200" b="1" baseline="0" dirty="0" smtClean="0"/>
              <a:t> </a:t>
            </a:r>
            <a:r>
              <a:rPr lang="ru-RU" sz="1200" baseline="0" dirty="0" smtClean="0"/>
              <a:t>- </a:t>
            </a:r>
            <a:r>
              <a:rPr lang="ru-RU" sz="1200" dirty="0" smtClean="0"/>
              <a:t>опция сканирования документов,</a:t>
            </a:r>
            <a:r>
              <a:rPr lang="ru-RU" sz="1200" baseline="0" dirty="0" smtClean="0"/>
              <a:t> приобретается по количеству пользователей в случае большого объема документооборота.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 smtClean="0"/>
              <a:t>Для данных лицензий необходимо наличие соответствующих сканеров и лицензий на использование ПО </a:t>
            </a:r>
            <a:r>
              <a:rPr lang="en-US" dirty="0" smtClean="0"/>
              <a:t>Fine Reader 7.0 Scripting Edition</a:t>
            </a:r>
            <a:r>
              <a:rPr lang="ru-RU" dirty="0" smtClean="0"/>
              <a:t> с опцией выгрузки данных в </a:t>
            </a:r>
            <a:r>
              <a:rPr lang="en-US" dirty="0" smtClean="0"/>
              <a:t>PDF</a:t>
            </a:r>
            <a:r>
              <a:rPr lang="ru-RU" dirty="0" smtClean="0"/>
              <a:t>.</a:t>
            </a:r>
            <a:endParaRPr lang="ru-RU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Сервер проверки ЭЦП </a:t>
            </a:r>
            <a:r>
              <a:rPr lang="ru-RU" sz="1200" dirty="0" smtClean="0"/>
              <a:t>– серверная опция проверки </a:t>
            </a:r>
            <a:r>
              <a:rPr lang="ru-RU" sz="1200" dirty="0" err="1" smtClean="0"/>
              <a:t>подлиннсти</a:t>
            </a:r>
            <a:r>
              <a:rPr lang="ru-RU" sz="1200" dirty="0" smtClean="0"/>
              <a:t> используемых электронно-цифровых подписей, достаточно 1 шт.</a:t>
            </a:r>
            <a:r>
              <a:rPr lang="ru-RU" sz="1200" baseline="0" dirty="0" smtClean="0"/>
              <a:t> для всех ОИВ РК.</a:t>
            </a:r>
            <a:endParaRPr lang="ru-RU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ЭЦП и шифрование </a:t>
            </a:r>
            <a:r>
              <a:rPr lang="ru-RU" sz="1200" dirty="0" smtClean="0"/>
              <a:t>– опция использования электронной цифровой подписи</a:t>
            </a:r>
            <a:r>
              <a:rPr lang="ru-RU" sz="1200" baseline="0" dirty="0" smtClean="0"/>
              <a:t>, поставляется в комплекте с </a:t>
            </a:r>
            <a:r>
              <a:rPr lang="ru-RU" dirty="0" smtClean="0">
                <a:effectLst/>
              </a:rPr>
              <a:t>носителем</a:t>
            </a:r>
            <a:r>
              <a:rPr lang="ru-RU" baseline="0" dirty="0" smtClean="0">
                <a:effectLst/>
              </a:rPr>
              <a:t> </a:t>
            </a:r>
            <a:r>
              <a:rPr lang="ru-RU" dirty="0" smtClean="0">
                <a:effectLst/>
              </a:rPr>
              <a:t>ключевых контейнеров, приобретается</a:t>
            </a:r>
            <a:r>
              <a:rPr lang="ru-RU" baseline="0" dirty="0" smtClean="0">
                <a:effectLst/>
              </a:rPr>
              <a:t> по количеству пользователей.</a:t>
            </a:r>
            <a:endParaRPr lang="ru-RU" sz="1200" dirty="0" smtClean="0"/>
          </a:p>
          <a:p>
            <a:r>
              <a:rPr lang="ru-RU" sz="1200" b="1" dirty="0" smtClean="0"/>
              <a:t>Оповещение и уведомление </a:t>
            </a:r>
            <a:r>
              <a:rPr lang="ru-RU" sz="1200" dirty="0" smtClean="0"/>
              <a:t>– опция автоматической рассылки уведомлений и оповещений в электронную почту пользователей о различных событиях системы «ДЕЛО», приобретается по количеству пользователей.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Управление процессами </a:t>
            </a:r>
            <a:r>
              <a:rPr lang="ru-RU" sz="1200" dirty="0" smtClean="0"/>
              <a:t>– серверная подсистема проектирования и создания</a:t>
            </a:r>
            <a:r>
              <a:rPr lang="ru-RU" sz="1200" baseline="0" dirty="0" smtClean="0"/>
              <a:t> </a:t>
            </a:r>
            <a:r>
              <a:rPr lang="ru-RU" sz="1200" dirty="0" smtClean="0"/>
              <a:t>произвольных процессно-ориентированных приложений (отличных от существующего</a:t>
            </a:r>
            <a:r>
              <a:rPr lang="ru-RU" sz="1200" baseline="0" dirty="0" smtClean="0"/>
              <a:t> порядка электронного согласования), </a:t>
            </a:r>
            <a:r>
              <a:rPr lang="ru-RU" sz="1200" dirty="0" smtClean="0"/>
              <a:t>достаточно 1шт.  для  всех ОИВ РК.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Мобильный кабинет </a:t>
            </a:r>
            <a:r>
              <a:rPr lang="ru-RU" sz="1200" dirty="0" smtClean="0"/>
              <a:t>– опция работы пользователей с мобильных устройств, устанавливается на мобильные устройства функциональных сотрудников,</a:t>
            </a:r>
            <a:r>
              <a:rPr lang="ru-RU" sz="1200" baseline="0" dirty="0" smtClean="0"/>
              <a:t> приобретается по количеству пользователей.</a:t>
            </a:r>
            <a:endParaRPr lang="ru-RU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АРМ Руководителя </a:t>
            </a:r>
            <a:r>
              <a:rPr lang="ru-RU" sz="1200" dirty="0" smtClean="0"/>
              <a:t>– опция работы</a:t>
            </a:r>
            <a:r>
              <a:rPr lang="ru-RU" sz="1200" baseline="0" dirty="0" smtClean="0"/>
              <a:t> </a:t>
            </a:r>
            <a:r>
              <a:rPr lang="ru-RU" sz="1200" dirty="0" smtClean="0"/>
              <a:t>с мобильных компьютеров, устанавливается на мобильные рабочие места руководителей, </a:t>
            </a:r>
            <a:r>
              <a:rPr lang="ru-RU" sz="1200" baseline="0" dirty="0" smtClean="0"/>
              <a:t>приобретается по количеству пользователей.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Сервер электронного взаимодействия </a:t>
            </a:r>
            <a:r>
              <a:rPr lang="ru-RU" sz="1200" dirty="0" smtClean="0"/>
              <a:t>– серверная</a:t>
            </a:r>
            <a:r>
              <a:rPr lang="ru-RU" sz="1200" baseline="0" dirty="0" smtClean="0"/>
              <a:t> опция авто</a:t>
            </a:r>
            <a:r>
              <a:rPr lang="ru-RU" dirty="0" smtClean="0"/>
              <a:t>матического получения</a:t>
            </a:r>
            <a:r>
              <a:rPr lang="ru-RU" baseline="0" dirty="0" smtClean="0"/>
              <a:t> и связывания </a:t>
            </a:r>
            <a:r>
              <a:rPr lang="ru-RU" dirty="0" smtClean="0"/>
              <a:t>документов, поступающих по СЭВ из других организаций,</a:t>
            </a:r>
            <a:r>
              <a:rPr lang="ru-RU" baseline="0" dirty="0" smtClean="0"/>
              <a:t> достаточно 1шт. Для всех ОИВ РК.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 smtClean="0"/>
              <a:t>Для данных лицензий необходимо наличие модуля «Управление процессами».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ru-RU" dirty="0" smtClean="0"/>
              <a:t>Система «ДЕЛО-Предприятие» - прикладная система, функционирующая в среде клиент-сервер.</a:t>
            </a:r>
          </a:p>
          <a:p>
            <a:pPr algn="just" eaLnBrk="1" hangingPunct="1"/>
            <a:r>
              <a:rPr lang="ru-RU" dirty="0" smtClean="0">
                <a:solidFill>
                  <a:srgbClr val="000000"/>
                </a:solidFill>
              </a:rPr>
              <a:t>Может быть построена на базе СУБД: </a:t>
            </a:r>
            <a:r>
              <a:rPr lang="ru-RU" dirty="0" err="1" smtClean="0">
                <a:solidFill>
                  <a:srgbClr val="000000"/>
                </a:solidFill>
              </a:rPr>
              <a:t>Oracle</a:t>
            </a:r>
            <a:r>
              <a:rPr lang="ru-RU" dirty="0" smtClean="0">
                <a:solidFill>
                  <a:srgbClr val="000000"/>
                </a:solidFill>
              </a:rPr>
              <a:t>  или </a:t>
            </a:r>
            <a:r>
              <a:rPr lang="ru-RU" dirty="0" err="1" smtClean="0">
                <a:solidFill>
                  <a:srgbClr val="000000"/>
                </a:solidFill>
              </a:rPr>
              <a:t>Microsoft</a:t>
            </a:r>
            <a:r>
              <a:rPr lang="ru-RU" dirty="0" smtClean="0">
                <a:solidFill>
                  <a:srgbClr val="000000"/>
                </a:solidFill>
              </a:rPr>
              <a:t> SQL </a:t>
            </a:r>
            <a:r>
              <a:rPr lang="ru-RU" dirty="0" err="1" smtClean="0">
                <a:solidFill>
                  <a:srgbClr val="000000"/>
                </a:solidFill>
              </a:rPr>
              <a:t>Server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ru-RU" dirty="0" smtClean="0">
              <a:solidFill>
                <a:srgbClr val="000000"/>
              </a:solidFill>
            </a:endParaRPr>
          </a:p>
          <a:p>
            <a:pPr algn="just" eaLnBrk="1" hangingPunct="1"/>
            <a:r>
              <a:rPr lang="ru-RU" dirty="0" smtClean="0">
                <a:solidFill>
                  <a:srgbClr val="000000"/>
                </a:solidFill>
              </a:rPr>
              <a:t>Система обеспечивает хранение РК и прикрепляемых к ней файлов. </a:t>
            </a:r>
          </a:p>
          <a:p>
            <a:pPr algn="just" eaLnBrk="1" hangingPunct="1"/>
            <a:r>
              <a:rPr lang="ru-RU" dirty="0" smtClean="0">
                <a:solidFill>
                  <a:srgbClr val="000000"/>
                </a:solidFill>
              </a:rPr>
              <a:t>Основной рабочим модулем является модуль «Документы» (работа с документами и проектами документов).</a:t>
            </a:r>
          </a:p>
          <a:p>
            <a:pPr algn="just" eaLnBrk="1" hangingPunct="1"/>
            <a:r>
              <a:rPr lang="ru-RU" dirty="0" smtClean="0">
                <a:solidFill>
                  <a:srgbClr val="000000"/>
                </a:solidFill>
              </a:rPr>
              <a:t>Модуль «Отчеты» обеспечивает построение отчетов стандартных видов (справка-напоминание, сведения о документообороте,  сводка об исполнении, сведения о документообороте по корреспондентам и гражданам, сведения о работе должностных лиц (подразделений) с документами, сведения о работе пользователей). </a:t>
            </a:r>
          </a:p>
          <a:p>
            <a:pPr algn="just" eaLnBrk="1" hangingPunct="1"/>
            <a:r>
              <a:rPr lang="ru-RU" dirty="0" smtClean="0">
                <a:solidFill>
                  <a:srgbClr val="000000"/>
                </a:solidFill>
              </a:rPr>
              <a:t>Модуль ведения пользователей предназначен для регистрации пользователей и предоставления им прав доступа к информации и функционалу системы.</a:t>
            </a:r>
          </a:p>
          <a:p>
            <a:pPr algn="just" eaLnBrk="1" hangingPunct="1"/>
            <a:r>
              <a:rPr lang="ru-RU" dirty="0" smtClean="0">
                <a:solidFill>
                  <a:srgbClr val="000000"/>
                </a:solidFill>
              </a:rPr>
              <a:t>Модуль ведения справочников предназначен для настройки системы,</a:t>
            </a:r>
            <a:r>
              <a:rPr lang="ru-RU" baseline="0" dirty="0" smtClean="0">
                <a:solidFill>
                  <a:srgbClr val="000000"/>
                </a:solidFill>
              </a:rPr>
              <a:t> согласно структуре </a:t>
            </a:r>
            <a:r>
              <a:rPr lang="ru-RU" dirty="0" smtClean="0">
                <a:solidFill>
                  <a:srgbClr val="000000"/>
                </a:solidFill>
              </a:rPr>
              <a:t>организации и особенностям ее делопроизводства.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5FAE-24F7-47A9-9BB3-7528F9ABA57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402EF6-1791-4A35-93F9-05AB4F8F6284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7D89F-4616-4D4B-B46C-71775AE510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97D41A-82AF-48E4-871A-D3725EA24304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D627CA-F462-40F1-9E9E-D1BB401F5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A3D4BD-200C-43A1-A4B0-9252B4BB91D2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457CC-19BA-4BAA-9E2E-FE9F11A50F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C4BE1C-9A95-42DE-AF42-8FB1ECC15F63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406B8-794D-4830-B03E-16CE2C2E58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0D271F-F8A7-441F-AA45-D3C035BB1066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D5FDF-792D-44A7-87D1-CCFAF1DB4E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B9FC28-8EE2-4281-A538-A2E61F585E3E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D9F5D1-A68B-4B34-B982-FAB696D27E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8C721-057C-49D0-9F0A-0A23C751DFC8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5AF77-0DBB-42A7-8698-B8FE5F5A42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A48E5F-DF0E-4550-979B-D5303FE69687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6DF1BF-27FE-4FF6-A8D7-35A8A71763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DFBABD-CA98-4E7B-889D-8F263BAE23A2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7C5764-B927-4DFA-8C9B-95382B215C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B0452-206D-46A0-BE9A-D3A5AB18AB18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D0E0E-6C89-49FC-9E3F-5EA5CF66E6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1558EBEB-0838-48E9-8783-562103061FB3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643594F1-3A60-47DA-A745-F5D224A3AA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51153566-B052-4BBD-A9A4-7A91C362577B}" type="datetimeFigureOut">
              <a:rPr lang="ru-RU" smtClean="0"/>
              <a:pPr>
                <a:defRPr/>
              </a:pPr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26689556-DFB5-44BD-9B67-19007BDCB7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emf"/><Relationship Id="rId18" Type="http://schemas.openxmlformats.org/officeDocument/2006/relationships/oleObject" Target="../embeddings/oleObject10.bin"/><Relationship Id="rId26" Type="http://schemas.openxmlformats.org/officeDocument/2006/relationships/oleObject" Target="../embeddings/oleObject16.bin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4.emf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24" Type="http://schemas.openxmlformats.org/officeDocument/2006/relationships/oleObject" Target="../embeddings/oleObject15.bin"/><Relationship Id="rId5" Type="http://schemas.openxmlformats.org/officeDocument/2006/relationships/image" Target="../media/image3.emf"/><Relationship Id="rId15" Type="http://schemas.openxmlformats.org/officeDocument/2006/relationships/image" Target="../media/image7.emf"/><Relationship Id="rId23" Type="http://schemas.openxmlformats.org/officeDocument/2006/relationships/oleObject" Target="../embeddings/oleObject14.bin"/><Relationship Id="rId10" Type="http://schemas.openxmlformats.org/officeDocument/2006/relationships/image" Target="../media/image5.emf"/><Relationship Id="rId19" Type="http://schemas.openxmlformats.org/officeDocument/2006/relationships/oleObject" Target="../embeddings/oleObject11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Relationship Id="rId22" Type="http://schemas.openxmlformats.org/officeDocument/2006/relationships/image" Target="../media/image8.emf"/><Relationship Id="rId27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6.e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26.bin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23.bin"/><Relationship Id="rId15" Type="http://schemas.openxmlformats.org/officeDocument/2006/relationships/image" Target="../media/image7.emf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24.png"/><Relationship Id="rId9" Type="http://schemas.openxmlformats.org/officeDocument/2006/relationships/image" Target="../media/image21.emf"/><Relationship Id="rId14" Type="http://schemas.openxmlformats.org/officeDocument/2006/relationships/oleObject" Target="../embeddings/oleObject27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os.r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одзаголовок 2"/>
          <p:cNvSpPr txBox="1">
            <a:spLocks/>
          </p:cNvSpPr>
          <p:nvPr/>
        </p:nvSpPr>
        <p:spPr bwMode="auto">
          <a:xfrm>
            <a:off x="2078043" y="605194"/>
            <a:ext cx="5903265" cy="108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None/>
            </a:pPr>
            <a:r>
              <a:rPr lang="ru-RU" sz="2000" dirty="0">
                <a:solidFill>
                  <a:schemeClr val="tx1"/>
                </a:solidFill>
                <a:latin typeface="PT Sans" pitchFamily="34" charset="-52"/>
              </a:rPr>
              <a:t>Государственный комитет Республики Карелия </a:t>
            </a:r>
            <a:r>
              <a:rPr lang="ru-RU" sz="2000" dirty="0" smtClean="0">
                <a:solidFill>
                  <a:schemeClr val="tx1"/>
                </a:solidFill>
                <a:latin typeface="PT Sans" pitchFamily="34" charset="-52"/>
              </a:rPr>
              <a:t>по </a:t>
            </a:r>
            <a:r>
              <a:rPr lang="ru-RU" sz="2000" dirty="0">
                <a:solidFill>
                  <a:schemeClr val="tx1"/>
                </a:solidFill>
                <a:latin typeface="PT Sans" pitchFamily="34" charset="-52"/>
              </a:rPr>
              <a:t>развитию информационно-коммуникационных технологий</a:t>
            </a:r>
            <a:endParaRPr lang="ru-RU" sz="2000" i="1" dirty="0">
              <a:solidFill>
                <a:schemeClr val="tx1"/>
              </a:solidFill>
              <a:latin typeface="PT Sans" pitchFamily="34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9572" y="1844824"/>
            <a:ext cx="7782036" cy="3094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О развитии единой </a:t>
            </a:r>
            <a:r>
              <a:rPr lang="ru-RU" sz="3200" dirty="0"/>
              <a:t>системы электронного документооборота и делопроизводства </a:t>
            </a:r>
            <a:r>
              <a:rPr lang="ru-RU" sz="3200" dirty="0" smtClean="0"/>
              <a:t>в органах исполнительной власти Республики Карелия</a:t>
            </a:r>
            <a:endParaRPr lang="ru-RU" sz="3200" dirty="0"/>
          </a:p>
        </p:txBody>
      </p:sp>
      <p:sp>
        <p:nvSpPr>
          <p:cNvPr id="922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9389" y="5697252"/>
            <a:ext cx="7344816" cy="59745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2400" dirty="0" smtClean="0">
                <a:solidFill>
                  <a:schemeClr val="tx1"/>
                </a:solidFill>
                <a:latin typeface="PT Sans" pitchFamily="34" charset="-52"/>
              </a:rPr>
              <a:t>Бураков Дмитрий Рюрикович</a:t>
            </a:r>
          </a:p>
          <a:p>
            <a:r>
              <a:rPr lang="ru-RU" sz="1800" dirty="0">
                <a:solidFill>
                  <a:schemeClr val="tx1"/>
                </a:solidFill>
                <a:latin typeface="PT Sans" pitchFamily="34" charset="-52"/>
              </a:rPr>
              <a:t>Председатель Государственного комитета </a:t>
            </a:r>
          </a:p>
        </p:txBody>
      </p:sp>
      <p:pic>
        <p:nvPicPr>
          <p:cNvPr id="3075" name="Picture 3" descr="C:\Users\Пользователь\Desktop\Снимок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010" y="319939"/>
            <a:ext cx="984203" cy="136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112568"/>
          </a:xfrm>
        </p:spPr>
        <p:txBody>
          <a:bodyPr>
            <a:noAutofit/>
          </a:bodyPr>
          <a:lstStyle/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Регистрация </a:t>
            </a:r>
            <a:r>
              <a:rPr lang="ru-RU" sz="1900" b="1" dirty="0"/>
              <a:t>документов (входящих и созданных в организации).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Ввод </a:t>
            </a:r>
            <a:r>
              <a:rPr lang="ru-RU" sz="1900" b="1" dirty="0"/>
              <a:t>поручений и контроль их исполнения. Возможность централизованного контроля и контроля «внешних» исполнителей.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Регистрация </a:t>
            </a:r>
            <a:r>
              <a:rPr lang="ru-RU" sz="1900" b="1" dirty="0"/>
              <a:t>и контроль поручений  вышестоящих организаций.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Создание</a:t>
            </a:r>
            <a:r>
              <a:rPr lang="ru-RU" sz="1900" b="1" dirty="0"/>
              <a:t>,  согласование и подписание  проектов документов в электронной форме.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Контроль  </a:t>
            </a:r>
            <a:r>
              <a:rPr lang="ru-RU" sz="1900" b="1" dirty="0"/>
              <a:t>движения  документов, рассылка по спискам.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Работа </a:t>
            </a:r>
            <a:r>
              <a:rPr lang="ru-RU" sz="1900" b="1" dirty="0"/>
              <a:t>со взаимосвязанными документами.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Сканирование </a:t>
            </a:r>
            <a:r>
              <a:rPr lang="ru-RU" sz="1900" b="1" dirty="0"/>
              <a:t>и прикрепление электронных образов  документов, поточное сканирование. 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ЭЦП </a:t>
            </a:r>
            <a:r>
              <a:rPr lang="ru-RU" sz="1900" b="1" dirty="0"/>
              <a:t>прикрепленных файлов документов. Обмен документами  с использованием ЭЦП и шифрования.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Поиск </a:t>
            </a:r>
            <a:r>
              <a:rPr lang="ru-RU" sz="1900" b="1" dirty="0"/>
              <a:t>документов, возможность сохранения  поисковых запросов, полнотекстовой поиск по прикрепленным файлам.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err="1" smtClean="0"/>
              <a:t>Справочно</a:t>
            </a:r>
            <a:r>
              <a:rPr lang="ru-RU" sz="1900" b="1" dirty="0" smtClean="0"/>
              <a:t> – аналитическая </a:t>
            </a:r>
            <a:r>
              <a:rPr lang="ru-RU" sz="1900" b="1" dirty="0"/>
              <a:t>работа, формирование отчетов.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Информирование </a:t>
            </a:r>
            <a:r>
              <a:rPr lang="ru-RU" sz="1900" b="1" dirty="0"/>
              <a:t>пользователей о совершенных в системе операциях и сроках  исполнения.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Возможность </a:t>
            </a:r>
            <a:r>
              <a:rPr lang="ru-RU" sz="1900" b="1" dirty="0"/>
              <a:t>удаленной работы.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3480568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Функции ПО «Дело»</a:t>
            </a:r>
          </a:p>
        </p:txBody>
      </p:sp>
    </p:spTree>
    <p:extLst>
      <p:ext uri="{BB962C8B-B14F-4D97-AF65-F5344CB8AC3E}">
        <p14:creationId xmlns:p14="http://schemas.microsoft.com/office/powerpoint/2010/main" val="38762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5556" y="364695"/>
            <a:ext cx="5820824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Способы доступа к системе «Дело»</a:t>
            </a:r>
          </a:p>
        </p:txBody>
      </p:sp>
      <p:grpSp>
        <p:nvGrpSpPr>
          <p:cNvPr id="60" name="Group 6"/>
          <p:cNvGrpSpPr>
            <a:grpSpLocks/>
          </p:cNvGrpSpPr>
          <p:nvPr/>
        </p:nvGrpSpPr>
        <p:grpSpPr bwMode="auto">
          <a:xfrm>
            <a:off x="6804248" y="2312876"/>
            <a:ext cx="1400725" cy="1453609"/>
            <a:chOff x="658" y="2842"/>
            <a:chExt cx="1315" cy="1293"/>
          </a:xfrm>
        </p:grpSpPr>
        <p:graphicFrame>
          <p:nvGraphicFramePr>
            <p:cNvPr id="6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3515919"/>
                </p:ext>
              </p:extLst>
            </p:nvPr>
          </p:nvGraphicFramePr>
          <p:xfrm>
            <a:off x="703" y="2842"/>
            <a:ext cx="1051" cy="1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8" name="Visio" r:id="rId4" imgW="2026581" imgH="2011680" progId="">
                    <p:embed/>
                  </p:oleObj>
                </mc:Choice>
                <mc:Fallback>
                  <p:oleObj name="Visio" r:id="rId4" imgW="2026581" imgH="2011680" progId="">
                    <p:embed/>
                    <p:pic>
                      <p:nvPicPr>
                        <p:cNvPr id="0" name="Picture 14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" y="2842"/>
                          <a:ext cx="1051" cy="10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Text Box 8"/>
            <p:cNvSpPr txBox="1">
              <a:spLocks noChangeArrowheads="1"/>
            </p:cNvSpPr>
            <p:nvPr/>
          </p:nvSpPr>
          <p:spPr bwMode="auto">
            <a:xfrm>
              <a:off x="658" y="3884"/>
              <a:ext cx="1315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>
                  <a:solidFill>
                    <a:srgbClr val="005986"/>
                  </a:solidFill>
                  <a:latin typeface="Verdana" pitchFamily="34" charset="0"/>
                </a:rPr>
                <a:t>Кабинет 1</a:t>
              </a:r>
            </a:p>
          </p:txBody>
        </p:sp>
      </p:grpSp>
      <p:grpSp>
        <p:nvGrpSpPr>
          <p:cNvPr id="63" name="Group 12"/>
          <p:cNvGrpSpPr>
            <a:grpSpLocks/>
          </p:cNvGrpSpPr>
          <p:nvPr/>
        </p:nvGrpSpPr>
        <p:grpSpPr bwMode="auto">
          <a:xfrm>
            <a:off x="3391554" y="3897865"/>
            <a:ext cx="1590878" cy="1450584"/>
            <a:chOff x="2291" y="1648"/>
            <a:chExt cx="1368" cy="1260"/>
          </a:xfrm>
        </p:grpSpPr>
        <p:graphicFrame>
          <p:nvGraphicFramePr>
            <p:cNvPr id="64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1067015"/>
                </p:ext>
              </p:extLst>
            </p:nvPr>
          </p:nvGraphicFramePr>
          <p:xfrm>
            <a:off x="2429" y="1648"/>
            <a:ext cx="1230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9" name="Visio" r:id="rId6" imgW="2809037" imgH="2404485" progId="">
                    <p:embed/>
                  </p:oleObj>
                </mc:Choice>
                <mc:Fallback>
                  <p:oleObj name="Visio" r:id="rId6" imgW="2809037" imgH="2404485" progId="">
                    <p:embed/>
                    <p:pic>
                      <p:nvPicPr>
                        <p:cNvPr id="0" name="Picture 14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9" y="1648"/>
                          <a:ext cx="1230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Text Box 11"/>
            <p:cNvSpPr txBox="1">
              <a:spLocks noChangeArrowheads="1"/>
            </p:cNvSpPr>
            <p:nvPr/>
          </p:nvSpPr>
          <p:spPr bwMode="auto">
            <a:xfrm>
              <a:off x="2291" y="2684"/>
              <a:ext cx="1315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>
                  <a:solidFill>
                    <a:srgbClr val="005986"/>
                  </a:solidFill>
                  <a:latin typeface="Verdana" pitchFamily="34" charset="0"/>
                </a:rPr>
                <a:t>Канцелярия</a:t>
              </a:r>
            </a:p>
          </p:txBody>
        </p:sp>
      </p:grpSp>
      <p:grpSp>
        <p:nvGrpSpPr>
          <p:cNvPr id="66" name="Group 13"/>
          <p:cNvGrpSpPr>
            <a:grpSpLocks/>
          </p:cNvGrpSpPr>
          <p:nvPr/>
        </p:nvGrpSpPr>
        <p:grpSpPr bwMode="auto">
          <a:xfrm>
            <a:off x="6804248" y="5261751"/>
            <a:ext cx="1476175" cy="1396827"/>
            <a:chOff x="612" y="2886"/>
            <a:chExt cx="1361" cy="1256"/>
          </a:xfrm>
        </p:grpSpPr>
        <p:graphicFrame>
          <p:nvGraphicFramePr>
            <p:cNvPr id="67" name="Object 14"/>
            <p:cNvGraphicFramePr>
              <a:graphicFrameLocks noChangeAspect="1"/>
            </p:cNvGraphicFramePr>
            <p:nvPr/>
          </p:nvGraphicFramePr>
          <p:xfrm>
            <a:off x="612" y="2886"/>
            <a:ext cx="1051" cy="1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0" name="Visio" r:id="rId8" imgW="2026581" imgH="2011680" progId="">
                    <p:embed/>
                  </p:oleObj>
                </mc:Choice>
                <mc:Fallback>
                  <p:oleObj name="Visio" r:id="rId8" imgW="2026581" imgH="2011680" progId="">
                    <p:embed/>
                    <p:pic>
                      <p:nvPicPr>
                        <p:cNvPr id="0" name="Picture 14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" y="2886"/>
                          <a:ext cx="1051" cy="10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" name="Text Box 15"/>
            <p:cNvSpPr txBox="1">
              <a:spLocks noChangeArrowheads="1"/>
            </p:cNvSpPr>
            <p:nvPr/>
          </p:nvSpPr>
          <p:spPr bwMode="auto">
            <a:xfrm>
              <a:off x="658" y="3883"/>
              <a:ext cx="1315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>
                  <a:solidFill>
                    <a:srgbClr val="005986"/>
                  </a:solidFill>
                  <a:latin typeface="Verdana" pitchFamily="34" charset="0"/>
                </a:rPr>
                <a:t>Кабинет 2</a:t>
              </a:r>
            </a:p>
          </p:txBody>
        </p:sp>
      </p:grpSp>
      <p:grpSp>
        <p:nvGrpSpPr>
          <p:cNvPr id="69" name="Group 22"/>
          <p:cNvGrpSpPr>
            <a:grpSpLocks/>
          </p:cNvGrpSpPr>
          <p:nvPr/>
        </p:nvGrpSpPr>
        <p:grpSpPr bwMode="auto">
          <a:xfrm>
            <a:off x="3928611" y="5542122"/>
            <a:ext cx="633413" cy="731838"/>
            <a:chOff x="3424" y="2946"/>
            <a:chExt cx="399" cy="620"/>
          </a:xfrm>
        </p:grpSpPr>
        <p:graphicFrame>
          <p:nvGraphicFramePr>
            <p:cNvPr id="70" name="Object 20"/>
            <p:cNvGraphicFramePr>
              <a:graphicFrameLocks noChangeAspect="1"/>
            </p:cNvGraphicFramePr>
            <p:nvPr/>
          </p:nvGraphicFramePr>
          <p:xfrm>
            <a:off x="3512" y="2946"/>
            <a:ext cx="311" cy="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1" name="Visio" r:id="rId9" imgW="493865" imgH="799192" progId="">
                    <p:embed/>
                  </p:oleObj>
                </mc:Choice>
                <mc:Fallback>
                  <p:oleObj name="Visio" r:id="rId9" imgW="493865" imgH="799192" progId="">
                    <p:embed/>
                    <p:pic>
                      <p:nvPicPr>
                        <p:cNvPr id="0" name="Picture 14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2" y="2946"/>
                          <a:ext cx="311" cy="5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21"/>
            <p:cNvGraphicFramePr>
              <a:graphicFrameLocks noChangeAspect="1"/>
            </p:cNvGraphicFramePr>
            <p:nvPr/>
          </p:nvGraphicFramePr>
          <p:xfrm>
            <a:off x="3424" y="3063"/>
            <a:ext cx="311" cy="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2" name="Visio" r:id="rId11" imgW="493865" imgH="799192" progId="">
                    <p:embed/>
                  </p:oleObj>
                </mc:Choice>
                <mc:Fallback>
                  <p:oleObj name="Visio" r:id="rId11" imgW="493865" imgH="799192" progId="">
                    <p:embed/>
                    <p:pic>
                      <p:nvPicPr>
                        <p:cNvPr id="0" name="Picture 14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4" y="3063"/>
                          <a:ext cx="311" cy="5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2" name="Line 24"/>
          <p:cNvSpPr>
            <a:spLocks noChangeShapeType="1"/>
          </p:cNvSpPr>
          <p:nvPr/>
        </p:nvSpPr>
        <p:spPr bwMode="auto">
          <a:xfrm>
            <a:off x="4920797" y="5348449"/>
            <a:ext cx="1584325" cy="734217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73" name="Line 25"/>
          <p:cNvSpPr>
            <a:spLocks noChangeShapeType="1"/>
          </p:cNvSpPr>
          <p:nvPr/>
        </p:nvSpPr>
        <p:spPr bwMode="auto">
          <a:xfrm flipV="1">
            <a:off x="4920797" y="3573572"/>
            <a:ext cx="1584325" cy="832368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74" name="Line 26"/>
          <p:cNvSpPr>
            <a:spLocks noChangeShapeType="1"/>
          </p:cNvSpPr>
          <p:nvPr/>
        </p:nvSpPr>
        <p:spPr bwMode="auto">
          <a:xfrm flipH="1">
            <a:off x="7657649" y="3971603"/>
            <a:ext cx="0" cy="1116806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graphicFrame>
        <p:nvGraphicFramePr>
          <p:cNvPr id="75" name="Object 30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94669588"/>
              </p:ext>
            </p:extLst>
          </p:nvPr>
        </p:nvGraphicFramePr>
        <p:xfrm>
          <a:off x="6070942" y="4043638"/>
          <a:ext cx="650875" cy="972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3" name="Visio" r:id="rId12" imgW="689175" imgH="941207" progId="">
                  <p:embed/>
                </p:oleObj>
              </mc:Choice>
              <mc:Fallback>
                <p:oleObj name="Visio" r:id="rId12" imgW="689175" imgH="941207" progId="">
                  <p:embed/>
                  <p:pic>
                    <p:nvPicPr>
                      <p:cNvPr id="0" name="Picture 146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942" y="4043638"/>
                        <a:ext cx="650875" cy="9727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6" name="Group 41"/>
          <p:cNvGrpSpPr>
            <a:grpSpLocks/>
          </p:cNvGrpSpPr>
          <p:nvPr/>
        </p:nvGrpSpPr>
        <p:grpSpPr bwMode="auto">
          <a:xfrm>
            <a:off x="5111837" y="3356992"/>
            <a:ext cx="2376487" cy="2614534"/>
            <a:chOff x="3379" y="1797"/>
            <a:chExt cx="1588" cy="1977"/>
          </a:xfrm>
        </p:grpSpPr>
        <p:graphicFrame>
          <p:nvGraphicFramePr>
            <p:cNvPr id="77" name="Object 35"/>
            <p:cNvGraphicFramePr>
              <a:graphicFrameLocks noChangeAspect="1"/>
            </p:cNvGraphicFramePr>
            <p:nvPr/>
          </p:nvGraphicFramePr>
          <p:xfrm>
            <a:off x="3379" y="2296"/>
            <a:ext cx="261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4" name="Visio" r:id="rId14" imgW="414647" imgH="833027" progId="">
                    <p:embed/>
                  </p:oleObj>
                </mc:Choice>
                <mc:Fallback>
                  <p:oleObj name="Visio" r:id="rId14" imgW="414647" imgH="833027" progId="">
                    <p:embed/>
                    <p:pic>
                      <p:nvPicPr>
                        <p:cNvPr id="0" name="Picture 14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9" y="2296"/>
                          <a:ext cx="261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36"/>
            <p:cNvGraphicFramePr>
              <a:graphicFrameLocks noChangeAspect="1"/>
            </p:cNvGraphicFramePr>
            <p:nvPr/>
          </p:nvGraphicFramePr>
          <p:xfrm>
            <a:off x="3923" y="1797"/>
            <a:ext cx="261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5" name="Visio" r:id="rId16" imgW="414647" imgH="833027" progId="">
                    <p:embed/>
                  </p:oleObj>
                </mc:Choice>
                <mc:Fallback>
                  <p:oleObj name="Visio" r:id="rId16" imgW="414647" imgH="833027" progId="">
                    <p:embed/>
                    <p:pic>
                      <p:nvPicPr>
                        <p:cNvPr id="0" name="Picture 14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3" y="1797"/>
                          <a:ext cx="261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9" name="Object 37"/>
            <p:cNvGraphicFramePr>
              <a:graphicFrameLocks noChangeAspect="1"/>
            </p:cNvGraphicFramePr>
            <p:nvPr/>
          </p:nvGraphicFramePr>
          <p:xfrm>
            <a:off x="4706" y="2115"/>
            <a:ext cx="261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6" name="Visio" r:id="rId17" imgW="414647" imgH="833027" progId="">
                    <p:embed/>
                  </p:oleObj>
                </mc:Choice>
                <mc:Fallback>
                  <p:oleObj name="Visio" r:id="rId17" imgW="414647" imgH="833027" progId="">
                    <p:embed/>
                    <p:pic>
                      <p:nvPicPr>
                        <p:cNvPr id="0" name="Picture 14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6" y="2115"/>
                          <a:ext cx="261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Object 38"/>
            <p:cNvGraphicFramePr>
              <a:graphicFrameLocks noChangeAspect="1"/>
            </p:cNvGraphicFramePr>
            <p:nvPr/>
          </p:nvGraphicFramePr>
          <p:xfrm>
            <a:off x="4706" y="2840"/>
            <a:ext cx="261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7" name="Visio" r:id="rId18" imgW="414647" imgH="833027" progId="">
                    <p:embed/>
                  </p:oleObj>
                </mc:Choice>
                <mc:Fallback>
                  <p:oleObj name="Visio" r:id="rId18" imgW="414647" imgH="833027" progId="">
                    <p:embed/>
                    <p:pic>
                      <p:nvPicPr>
                        <p:cNvPr id="0" name="Picture 14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6" y="2840"/>
                          <a:ext cx="261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Object 39"/>
            <p:cNvGraphicFramePr>
              <a:graphicFrameLocks noChangeAspect="1"/>
            </p:cNvGraphicFramePr>
            <p:nvPr/>
          </p:nvGraphicFramePr>
          <p:xfrm>
            <a:off x="4207" y="3249"/>
            <a:ext cx="261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8" name="Visio" r:id="rId19" imgW="414647" imgH="833027" progId="">
                    <p:embed/>
                  </p:oleObj>
                </mc:Choice>
                <mc:Fallback>
                  <p:oleObj name="Visio" r:id="rId19" imgW="414647" imgH="833027" progId="">
                    <p:embed/>
                    <p:pic>
                      <p:nvPicPr>
                        <p:cNvPr id="0" name="Picture 14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7" y="3249"/>
                          <a:ext cx="261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Object 40"/>
            <p:cNvGraphicFramePr>
              <a:graphicFrameLocks noChangeAspect="1"/>
            </p:cNvGraphicFramePr>
            <p:nvPr/>
          </p:nvGraphicFramePr>
          <p:xfrm>
            <a:off x="3606" y="2976"/>
            <a:ext cx="261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9" name="Visio" r:id="rId20" imgW="414647" imgH="833027" progId="">
                    <p:embed/>
                  </p:oleObj>
                </mc:Choice>
                <mc:Fallback>
                  <p:oleObj name="Visio" r:id="rId20" imgW="414647" imgH="833027" progId="">
                    <p:embed/>
                    <p:pic>
                      <p:nvPicPr>
                        <p:cNvPr id="0" name="Picture 14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2976"/>
                          <a:ext cx="261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" name="Line 47"/>
          <p:cNvSpPr>
            <a:spLocks noChangeShapeType="1"/>
          </p:cNvSpPr>
          <p:nvPr/>
        </p:nvSpPr>
        <p:spPr bwMode="auto">
          <a:xfrm>
            <a:off x="3364807" y="6355761"/>
            <a:ext cx="3546957" cy="0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sysDot"/>
            <a:round/>
            <a:headEnd type="stealth" w="med" len="med"/>
            <a:tailEnd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84" name="Group 50"/>
          <p:cNvGrpSpPr>
            <a:grpSpLocks/>
          </p:cNvGrpSpPr>
          <p:nvPr/>
        </p:nvGrpSpPr>
        <p:grpSpPr bwMode="auto">
          <a:xfrm>
            <a:off x="8121199" y="2312876"/>
            <a:ext cx="447245" cy="4056334"/>
            <a:chOff x="5259" y="1071"/>
            <a:chExt cx="206" cy="2767"/>
          </a:xfrm>
        </p:grpSpPr>
        <p:sp>
          <p:nvSpPr>
            <p:cNvPr id="85" name="Line 48"/>
            <p:cNvSpPr>
              <a:spLocks noChangeShapeType="1"/>
            </p:cNvSpPr>
            <p:nvPr/>
          </p:nvSpPr>
          <p:spPr bwMode="auto">
            <a:xfrm>
              <a:off x="5259" y="3815"/>
              <a:ext cx="136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86" name="Line 49"/>
            <p:cNvSpPr>
              <a:spLocks noChangeShapeType="1"/>
            </p:cNvSpPr>
            <p:nvPr/>
          </p:nvSpPr>
          <p:spPr bwMode="auto">
            <a:xfrm flipV="1">
              <a:off x="5465" y="1071"/>
              <a:ext cx="0" cy="2767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prstDash val="sysDot"/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 dirty="0"/>
            </a:p>
          </p:txBody>
        </p:sp>
      </p:grpSp>
      <p:grpSp>
        <p:nvGrpSpPr>
          <p:cNvPr id="87" name="Group 78"/>
          <p:cNvGrpSpPr>
            <a:grpSpLocks/>
          </p:cNvGrpSpPr>
          <p:nvPr/>
        </p:nvGrpSpPr>
        <p:grpSpPr bwMode="auto">
          <a:xfrm>
            <a:off x="760646" y="5866766"/>
            <a:ext cx="2376487" cy="719137"/>
            <a:chOff x="521" y="1979"/>
            <a:chExt cx="1497" cy="453"/>
          </a:xfrm>
        </p:grpSpPr>
        <p:sp>
          <p:nvSpPr>
            <p:cNvPr id="88" name="Rectangle 76"/>
            <p:cNvSpPr>
              <a:spLocks noChangeArrowheads="1"/>
            </p:cNvSpPr>
            <p:nvPr/>
          </p:nvSpPr>
          <p:spPr bwMode="auto">
            <a:xfrm>
              <a:off x="567" y="2115"/>
              <a:ext cx="1451" cy="317"/>
            </a:xfrm>
            <a:prstGeom prst="rect">
              <a:avLst/>
            </a:prstGeom>
            <a:solidFill>
              <a:srgbClr val="FBA98F">
                <a:alpha val="50980"/>
              </a:srgbClr>
            </a:solidFill>
            <a:ln w="9525">
              <a:solidFill>
                <a:srgbClr val="FFB26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89" name="Rectangle 65"/>
            <p:cNvSpPr>
              <a:spLocks noChangeArrowheads="1"/>
            </p:cNvSpPr>
            <p:nvPr/>
          </p:nvSpPr>
          <p:spPr bwMode="auto">
            <a:xfrm>
              <a:off x="930" y="2160"/>
              <a:ext cx="83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300" b="1" dirty="0">
                  <a:solidFill>
                    <a:srgbClr val="800000"/>
                  </a:solidFill>
                  <a:latin typeface="Verdana" pitchFamily="34" charset="0"/>
                </a:rPr>
                <a:t>WEB</a:t>
              </a:r>
              <a:r>
                <a:rPr lang="ru-RU" sz="1300" b="1" dirty="0">
                  <a:solidFill>
                    <a:srgbClr val="800000"/>
                  </a:solidFill>
                  <a:latin typeface="Verdana" pitchFamily="34" charset="0"/>
                </a:rPr>
                <a:t>-доступ</a:t>
              </a:r>
            </a:p>
          </p:txBody>
        </p:sp>
        <p:graphicFrame>
          <p:nvGraphicFramePr>
            <p:cNvPr id="90" name="Object 77"/>
            <p:cNvGraphicFramePr>
              <a:graphicFrameLocks noChangeAspect="1"/>
            </p:cNvGraphicFramePr>
            <p:nvPr/>
          </p:nvGraphicFramePr>
          <p:xfrm>
            <a:off x="521" y="1979"/>
            <a:ext cx="357" cy="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30" name="Visio" r:id="rId21" imgW="936108" imgH="952167" progId="">
                    <p:embed/>
                  </p:oleObj>
                </mc:Choice>
                <mc:Fallback>
                  <p:oleObj name="Visio" r:id="rId21" imgW="936108" imgH="952167" progId="">
                    <p:embed/>
                    <p:pic>
                      <p:nvPicPr>
                        <p:cNvPr id="0" name="Picture 14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" y="1979"/>
                          <a:ext cx="357" cy="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1" name="Group 86"/>
          <p:cNvGrpSpPr>
            <a:grpSpLocks/>
          </p:cNvGrpSpPr>
          <p:nvPr/>
        </p:nvGrpSpPr>
        <p:grpSpPr bwMode="auto">
          <a:xfrm>
            <a:off x="6579736" y="1534966"/>
            <a:ext cx="2376488" cy="576263"/>
            <a:chOff x="3424" y="754"/>
            <a:chExt cx="1497" cy="417"/>
          </a:xfrm>
        </p:grpSpPr>
        <p:sp>
          <p:nvSpPr>
            <p:cNvPr id="92" name="Rectangle 83"/>
            <p:cNvSpPr>
              <a:spLocks noChangeArrowheads="1"/>
            </p:cNvSpPr>
            <p:nvPr/>
          </p:nvSpPr>
          <p:spPr bwMode="auto">
            <a:xfrm>
              <a:off x="3470" y="890"/>
              <a:ext cx="1451" cy="281"/>
            </a:xfrm>
            <a:prstGeom prst="rect">
              <a:avLst/>
            </a:prstGeom>
            <a:solidFill>
              <a:srgbClr val="FBA98F">
                <a:alpha val="50980"/>
              </a:srgbClr>
            </a:solidFill>
            <a:ln w="9525">
              <a:solidFill>
                <a:srgbClr val="FFB26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93" name="Rectangle 84"/>
            <p:cNvSpPr>
              <a:spLocks noChangeArrowheads="1"/>
            </p:cNvSpPr>
            <p:nvPr/>
          </p:nvSpPr>
          <p:spPr bwMode="auto">
            <a:xfrm>
              <a:off x="3833" y="935"/>
              <a:ext cx="83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300" b="1" dirty="0">
                  <a:solidFill>
                    <a:srgbClr val="800000"/>
                  </a:solidFill>
                  <a:latin typeface="Verdana" pitchFamily="34" charset="0"/>
                </a:rPr>
                <a:t>WEB</a:t>
              </a:r>
              <a:r>
                <a:rPr lang="ru-RU" sz="1300" b="1" dirty="0">
                  <a:solidFill>
                    <a:srgbClr val="800000"/>
                  </a:solidFill>
                  <a:latin typeface="Verdana" pitchFamily="34" charset="0"/>
                </a:rPr>
                <a:t>-доступ</a:t>
              </a:r>
            </a:p>
          </p:txBody>
        </p:sp>
        <p:graphicFrame>
          <p:nvGraphicFramePr>
            <p:cNvPr id="94" name="Object 85"/>
            <p:cNvGraphicFramePr>
              <a:graphicFrameLocks noChangeAspect="1"/>
            </p:cNvGraphicFramePr>
            <p:nvPr/>
          </p:nvGraphicFramePr>
          <p:xfrm>
            <a:off x="3424" y="754"/>
            <a:ext cx="357" cy="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31" name="Visio" r:id="rId23" imgW="936108" imgH="952167" progId="">
                    <p:embed/>
                  </p:oleObj>
                </mc:Choice>
                <mc:Fallback>
                  <p:oleObj name="Visio" r:id="rId23" imgW="936108" imgH="952167" progId="">
                    <p:embed/>
                    <p:pic>
                      <p:nvPicPr>
                        <p:cNvPr id="0" name="Picture 14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4" y="754"/>
                          <a:ext cx="357" cy="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5" name="Group 183"/>
          <p:cNvGrpSpPr>
            <a:grpSpLocks/>
          </p:cNvGrpSpPr>
          <p:nvPr/>
        </p:nvGrpSpPr>
        <p:grpSpPr bwMode="auto">
          <a:xfrm>
            <a:off x="490087" y="3078482"/>
            <a:ext cx="2449512" cy="863600"/>
            <a:chOff x="521" y="1434"/>
            <a:chExt cx="1543" cy="544"/>
          </a:xfrm>
        </p:grpSpPr>
        <p:sp>
          <p:nvSpPr>
            <p:cNvPr id="96" name="Rectangle 169"/>
            <p:cNvSpPr>
              <a:spLocks noChangeArrowheads="1"/>
            </p:cNvSpPr>
            <p:nvPr/>
          </p:nvSpPr>
          <p:spPr bwMode="auto">
            <a:xfrm>
              <a:off x="521" y="1434"/>
              <a:ext cx="1497" cy="544"/>
            </a:xfrm>
            <a:prstGeom prst="rect">
              <a:avLst/>
            </a:prstGeom>
            <a:solidFill>
              <a:srgbClr val="FFCC66">
                <a:alpha val="56862"/>
              </a:srgbClr>
            </a:solidFill>
            <a:ln w="9525">
              <a:solidFill>
                <a:srgbClr val="FFB26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97" name="Text Box 170"/>
            <p:cNvSpPr txBox="1">
              <a:spLocks noChangeArrowheads="1"/>
            </p:cNvSpPr>
            <p:nvPr/>
          </p:nvSpPr>
          <p:spPr bwMode="auto">
            <a:xfrm>
              <a:off x="1020" y="1570"/>
              <a:ext cx="1044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ru-RU" sz="1300" b="1" dirty="0">
                  <a:solidFill>
                    <a:srgbClr val="800000"/>
                  </a:solidFill>
                  <a:latin typeface="Verdana" pitchFamily="34" charset="0"/>
                </a:rPr>
                <a:t>Мобильный кабинет</a:t>
              </a:r>
            </a:p>
          </p:txBody>
        </p:sp>
        <p:graphicFrame>
          <p:nvGraphicFramePr>
            <p:cNvPr id="98" name="Object 172"/>
            <p:cNvGraphicFramePr>
              <a:graphicFrameLocks noChangeAspect="1"/>
            </p:cNvGraphicFramePr>
            <p:nvPr/>
          </p:nvGraphicFramePr>
          <p:xfrm>
            <a:off x="756" y="1434"/>
            <a:ext cx="264" cy="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32" name="Visio" r:id="rId24" imgW="407510" imgH="771313" progId="">
                    <p:embed/>
                  </p:oleObj>
                </mc:Choice>
                <mc:Fallback>
                  <p:oleObj name="Visio" r:id="rId24" imgW="407510" imgH="771313" progId="">
                    <p:embed/>
                    <p:pic>
                      <p:nvPicPr>
                        <p:cNvPr id="0" name="Picture 14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6" y="1434"/>
                          <a:ext cx="264" cy="4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9" name="Group 179"/>
          <p:cNvGrpSpPr>
            <a:grpSpLocks/>
          </p:cNvGrpSpPr>
          <p:nvPr/>
        </p:nvGrpSpPr>
        <p:grpSpPr bwMode="auto">
          <a:xfrm>
            <a:off x="1311001" y="1576818"/>
            <a:ext cx="2376488" cy="922337"/>
            <a:chOff x="1020" y="573"/>
            <a:chExt cx="1497" cy="581"/>
          </a:xfrm>
        </p:grpSpPr>
        <p:sp>
          <p:nvSpPr>
            <p:cNvPr id="100" name="Rectangle 167"/>
            <p:cNvSpPr>
              <a:spLocks noChangeArrowheads="1"/>
            </p:cNvSpPr>
            <p:nvPr/>
          </p:nvSpPr>
          <p:spPr bwMode="auto">
            <a:xfrm>
              <a:off x="1020" y="573"/>
              <a:ext cx="1497" cy="544"/>
            </a:xfrm>
            <a:prstGeom prst="rect">
              <a:avLst/>
            </a:prstGeom>
            <a:solidFill>
              <a:srgbClr val="FFCC66">
                <a:alpha val="56862"/>
              </a:srgbClr>
            </a:solidFill>
            <a:ln w="9525">
              <a:solidFill>
                <a:srgbClr val="FFB26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01" name="Text Box 168"/>
            <p:cNvSpPr txBox="1">
              <a:spLocks noChangeArrowheads="1"/>
            </p:cNvSpPr>
            <p:nvPr/>
          </p:nvSpPr>
          <p:spPr bwMode="auto">
            <a:xfrm>
              <a:off x="1473" y="711"/>
              <a:ext cx="1044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ru-RU" sz="1300" b="1" dirty="0">
                  <a:solidFill>
                    <a:srgbClr val="800000"/>
                  </a:solidFill>
                  <a:latin typeface="Verdana" pitchFamily="34" charset="0"/>
                </a:rPr>
                <a:t>АРМ руководителя</a:t>
              </a:r>
            </a:p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endParaRPr lang="ru-RU" sz="1300" b="1" dirty="0">
                <a:solidFill>
                  <a:srgbClr val="800000"/>
                </a:solidFill>
                <a:latin typeface="Verdana" pitchFamily="34" charset="0"/>
              </a:endParaRPr>
            </a:p>
          </p:txBody>
        </p:sp>
        <p:graphicFrame>
          <p:nvGraphicFramePr>
            <p:cNvPr id="102" name="Object 175"/>
            <p:cNvGraphicFramePr>
              <a:graphicFrameLocks noChangeAspect="1"/>
            </p:cNvGraphicFramePr>
            <p:nvPr/>
          </p:nvGraphicFramePr>
          <p:xfrm>
            <a:off x="1020" y="573"/>
            <a:ext cx="544" cy="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33" name="Visio" r:id="rId26" imgW="767680" imgH="1081554" progId="">
                    <p:embed/>
                  </p:oleObj>
                </mc:Choice>
                <mc:Fallback>
                  <p:oleObj name="Visio" r:id="rId26" imgW="767680" imgH="1081554" progId="">
                    <p:embed/>
                    <p:pic>
                      <p:nvPicPr>
                        <p:cNvPr id="0" name="Picture 14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0" y="573"/>
                          <a:ext cx="544" cy="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5142832" y="2927241"/>
            <a:ext cx="8590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@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104" name="Line 187"/>
          <p:cNvSpPr>
            <a:spLocks noChangeShapeType="1"/>
          </p:cNvSpPr>
          <p:nvPr/>
        </p:nvSpPr>
        <p:spPr bwMode="auto">
          <a:xfrm>
            <a:off x="3925395" y="2111229"/>
            <a:ext cx="1368425" cy="873431"/>
          </a:xfrm>
          <a:prstGeom prst="line">
            <a:avLst/>
          </a:prstGeom>
          <a:noFill/>
          <a:ln w="76200">
            <a:solidFill>
              <a:srgbClr val="3E3EBC"/>
            </a:solidFill>
            <a:prstDash val="sysDot"/>
            <a:round/>
            <a:headEnd type="stealth" w="med" len="med"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05" name="Line 188"/>
          <p:cNvSpPr>
            <a:spLocks noChangeShapeType="1"/>
          </p:cNvSpPr>
          <p:nvPr/>
        </p:nvSpPr>
        <p:spPr bwMode="auto">
          <a:xfrm>
            <a:off x="3219550" y="3473297"/>
            <a:ext cx="1873250" cy="0"/>
          </a:xfrm>
          <a:prstGeom prst="line">
            <a:avLst/>
          </a:prstGeom>
          <a:noFill/>
          <a:ln w="76200">
            <a:solidFill>
              <a:srgbClr val="3E3EBC"/>
            </a:solidFill>
            <a:prstDash val="sysDot"/>
            <a:round/>
            <a:headEnd type="stealth" w="med" len="med"/>
            <a:tailEnd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106" name="Group 183"/>
          <p:cNvGrpSpPr>
            <a:grpSpLocks/>
          </p:cNvGrpSpPr>
          <p:nvPr/>
        </p:nvGrpSpPr>
        <p:grpSpPr bwMode="auto">
          <a:xfrm>
            <a:off x="2007541" y="4464532"/>
            <a:ext cx="1455736" cy="626036"/>
            <a:chOff x="497" y="1434"/>
            <a:chExt cx="1546" cy="544"/>
          </a:xfrm>
        </p:grpSpPr>
        <p:sp>
          <p:nvSpPr>
            <p:cNvPr id="107" name="Rectangle 169"/>
            <p:cNvSpPr>
              <a:spLocks noChangeArrowheads="1"/>
            </p:cNvSpPr>
            <p:nvPr/>
          </p:nvSpPr>
          <p:spPr bwMode="auto">
            <a:xfrm>
              <a:off x="521" y="1434"/>
              <a:ext cx="1497" cy="544"/>
            </a:xfrm>
            <a:prstGeom prst="rect">
              <a:avLst/>
            </a:prstGeom>
            <a:solidFill>
              <a:srgbClr val="FFCC66">
                <a:alpha val="56862"/>
              </a:srgbClr>
            </a:solidFill>
            <a:ln w="9525">
              <a:solidFill>
                <a:srgbClr val="FFB26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08" name="Text Box 170"/>
            <p:cNvSpPr txBox="1">
              <a:spLocks noChangeArrowheads="1"/>
            </p:cNvSpPr>
            <p:nvPr/>
          </p:nvSpPr>
          <p:spPr bwMode="auto">
            <a:xfrm>
              <a:off x="497" y="1518"/>
              <a:ext cx="1546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ru-RU" sz="1300" b="1" dirty="0" smtClean="0">
                  <a:solidFill>
                    <a:srgbClr val="800000"/>
                  </a:solidFill>
                  <a:latin typeface="Verdana" pitchFamily="34" charset="0"/>
                </a:rPr>
                <a:t>Дело-Предприятие</a:t>
              </a:r>
              <a:endParaRPr lang="ru-RU" sz="1300" b="1" dirty="0">
                <a:solidFill>
                  <a:srgbClr val="800000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48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81678" y="1554562"/>
            <a:ext cx="8229600" cy="1260140"/>
          </a:xfrm>
        </p:spPr>
        <p:txBody>
          <a:bodyPr>
            <a:noAutofit/>
          </a:bodyPr>
          <a:lstStyle/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ПО «Дело-предприятие» - максимальный функционал;  устанавливается на рабочих местах делопроизводителей.</a:t>
            </a:r>
            <a:endParaRPr lang="ru-RU" sz="19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5536067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Примеры интерфейса ПО «Дело»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2184632"/>
            <a:ext cx="56197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435" y="2184632"/>
            <a:ext cx="57943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90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75556" y="1541390"/>
            <a:ext cx="8229600" cy="1260140"/>
          </a:xfrm>
        </p:spPr>
        <p:txBody>
          <a:bodyPr>
            <a:noAutofit/>
          </a:bodyPr>
          <a:lstStyle/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ПО «Дело-</a:t>
            </a:r>
            <a:r>
              <a:rPr lang="en-US" sz="1900" b="1" dirty="0" smtClean="0"/>
              <a:t>Web</a:t>
            </a:r>
            <a:r>
              <a:rPr lang="ru-RU" sz="1900" b="1" dirty="0" smtClean="0"/>
              <a:t>»</a:t>
            </a:r>
            <a:r>
              <a:rPr lang="en-US" sz="1900" b="1" dirty="0" smtClean="0"/>
              <a:t> - </a:t>
            </a:r>
            <a:r>
              <a:rPr lang="ru-RU" sz="1900" b="1" dirty="0" smtClean="0"/>
              <a:t>возможность удаленной работы;            устанавливается на рабочих местах функциональных сотрудников.</a:t>
            </a:r>
            <a:endParaRPr lang="ru-RU" sz="19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5536067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Примеры интерфейса ПО «Дело»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9328" y="2636912"/>
            <a:ext cx="5759450" cy="409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339751" y="2171460"/>
            <a:ext cx="6540359" cy="464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27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75556" y="1511411"/>
            <a:ext cx="8229600" cy="1260140"/>
          </a:xfrm>
        </p:spPr>
        <p:txBody>
          <a:bodyPr>
            <a:noAutofit/>
          </a:bodyPr>
          <a:lstStyle/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Подсистема «Мобильный кабинет»</a:t>
            </a:r>
            <a:r>
              <a:rPr lang="en-US" sz="1900" b="1" dirty="0" smtClean="0"/>
              <a:t> - </a:t>
            </a:r>
            <a:r>
              <a:rPr lang="ru-RU" sz="1900" b="1" dirty="0" smtClean="0"/>
              <a:t>работа с мобильных устройств;            устанавливается на мобильные устройства функциональных сотрудников.</a:t>
            </a:r>
            <a:endParaRPr lang="ru-RU" sz="19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5536067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Примеры интерфейса ПО «Дело»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296567" y="2489895"/>
            <a:ext cx="2446075" cy="4260905"/>
            <a:chOff x="748" y="618"/>
            <a:chExt cx="1736" cy="3024"/>
          </a:xfrm>
        </p:grpSpPr>
        <p:pic>
          <p:nvPicPr>
            <p:cNvPr id="10" name="Picture 4" descr="iphone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8" y="618"/>
              <a:ext cx="1736" cy="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5" y="1190"/>
              <a:ext cx="1211" cy="1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232043"/>
            <a:ext cx="3016732" cy="4518757"/>
          </a:xfrm>
          <a:prstGeom prst="rect">
            <a:avLst/>
          </a:prstGeom>
          <a:noFill/>
          <a:ln w="50800">
            <a:solidFill>
              <a:srgbClr val="E58C09"/>
            </a:solidFill>
            <a:miter lim="800000"/>
            <a:headEnd/>
            <a:tailEnd/>
          </a:ln>
        </p:spPr>
      </p:pic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4691079" y="4880125"/>
            <a:ext cx="2812422" cy="70310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4267" y="3587421"/>
            <a:ext cx="1449892" cy="213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3288316" y="3798867"/>
            <a:ext cx="191628" cy="191628"/>
          </a:xfrm>
          <a:prstGeom prst="ellipse">
            <a:avLst/>
          </a:prstGeom>
          <a:solidFill>
            <a:srgbClr val="E58C09"/>
          </a:solidFill>
          <a:ln w="38100">
            <a:solidFill>
              <a:srgbClr val="E58C0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V="1">
            <a:off x="3527281" y="3900007"/>
            <a:ext cx="1324532" cy="1"/>
          </a:xfrm>
          <a:prstGeom prst="line">
            <a:avLst/>
          </a:prstGeom>
          <a:noFill/>
          <a:ln w="50800">
            <a:solidFill>
              <a:srgbClr val="E58C09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6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75556" y="1511411"/>
            <a:ext cx="8229600" cy="1260140"/>
          </a:xfrm>
        </p:spPr>
        <p:txBody>
          <a:bodyPr>
            <a:noAutofit/>
          </a:bodyPr>
          <a:lstStyle/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1900" b="1" dirty="0" smtClean="0"/>
              <a:t>Подсистема «АРМ руководителя»</a:t>
            </a:r>
            <a:r>
              <a:rPr lang="en-US" sz="1900" b="1" dirty="0" smtClean="0"/>
              <a:t> - </a:t>
            </a:r>
            <a:r>
              <a:rPr lang="ru-RU" sz="1900" b="1" dirty="0" smtClean="0"/>
              <a:t>работа с мобильных компьютеров;            устанавливается на мобильные рабочие места руководителей.</a:t>
            </a:r>
            <a:endParaRPr lang="ru-RU" sz="19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5536067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Примеры интерфейса ПО «Дело»</a:t>
            </a:r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3117851" y="5264151"/>
            <a:ext cx="2943225" cy="576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596" y="3032121"/>
            <a:ext cx="59055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5516" y="2444835"/>
            <a:ext cx="1935162" cy="117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3869" y="2472267"/>
            <a:ext cx="656748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val 6"/>
          <p:cNvSpPr>
            <a:spLocks noChangeArrowheads="1"/>
          </p:cNvSpPr>
          <p:nvPr/>
        </p:nvSpPr>
        <p:spPr bwMode="auto">
          <a:xfrm>
            <a:off x="7878763" y="5048252"/>
            <a:ext cx="1092593" cy="170422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15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5556" y="364695"/>
            <a:ext cx="4554260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</a:rPr>
              <a:t>Текущий состав ПО </a:t>
            </a:r>
            <a:r>
              <a:rPr lang="ru-RU" sz="2800" b="1" dirty="0">
                <a:solidFill>
                  <a:srgbClr val="F0AD00">
                    <a:satMod val="150000"/>
                  </a:srgbClr>
                </a:solidFill>
                <a:latin typeface="Corbel"/>
              </a:rPr>
              <a:t>«Дело»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43136" y="1412776"/>
            <a:ext cx="8712968" cy="1224136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Font typeface="Wingdings 2"/>
              <a:buNone/>
            </a:pPr>
            <a:r>
              <a:rPr lang="ru-RU" sz="2800" dirty="0" smtClean="0">
                <a:solidFill>
                  <a:srgbClr val="FFC000"/>
                </a:solidFill>
              </a:rPr>
              <a:t>Лицензии, обслуживаемые комитетом в рамках внедрения ЕСЭДД «Дело»: </a:t>
            </a:r>
            <a:r>
              <a:rPr lang="ru-RU" sz="2800" dirty="0" smtClean="0"/>
              <a:t>276шт.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622032"/>
              </p:ext>
            </p:extLst>
          </p:nvPr>
        </p:nvGraphicFramePr>
        <p:xfrm>
          <a:off x="230643" y="2529355"/>
          <a:ext cx="8712968" cy="4104001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5805028"/>
                <a:gridCol w="2907940"/>
              </a:tblGrid>
              <a:tr h="3730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Наименование лицензии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Количество, шт.</a:t>
                      </a:r>
                      <a:endParaRPr lang="ru-RU" sz="20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373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</a:rPr>
                        <a:t>Лицензия "ДЕЛО-Предприятие"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51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373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</a:rPr>
                        <a:t>Серверная лицензия "ДЕЛО-</a:t>
                      </a:r>
                      <a:r>
                        <a:rPr lang="en-US" sz="2000" b="1" u="none" strike="noStrike" dirty="0">
                          <a:effectLst/>
                        </a:rPr>
                        <a:t>WEB"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1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373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</a:rPr>
                        <a:t>Клиентская лицензия "ДЕЛО-</a:t>
                      </a:r>
                      <a:r>
                        <a:rPr lang="en-US" sz="2000" b="1" u="none" strike="noStrike" dirty="0">
                          <a:effectLst/>
                        </a:rPr>
                        <a:t>WEB"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194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373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</a:rPr>
                        <a:t>Дополнительная опция "Сканирование"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5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373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</a:rPr>
                        <a:t>Дополнительная опция "Поточное </a:t>
                      </a:r>
                      <a:r>
                        <a:rPr lang="ru-RU" sz="2000" b="1" u="none" strike="noStrike" dirty="0" smtClean="0">
                          <a:effectLst/>
                        </a:rPr>
                        <a:t>сканирование</a:t>
                      </a:r>
                      <a:r>
                        <a:rPr lang="ru-RU" sz="2000" b="1" u="none" strike="noStrike" dirty="0">
                          <a:effectLst/>
                        </a:rPr>
                        <a:t>"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5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373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>
                          <a:effectLst/>
                        </a:rPr>
                        <a:t>Дополнительная опция "Печать штрих-кода"</a:t>
                      </a:r>
                      <a:endParaRPr lang="ru-RU" sz="20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5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373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>
                          <a:effectLst/>
                        </a:rPr>
                        <a:t>Дополнительная опция "Поиск по штрих-коду"</a:t>
                      </a:r>
                      <a:endParaRPr lang="ru-RU" sz="20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8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373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 smtClean="0">
                          <a:effectLst/>
                        </a:rPr>
                        <a:t>Лицензия </a:t>
                      </a:r>
                      <a:r>
                        <a:rPr lang="ru-RU" sz="2000" b="1" u="none" strike="noStrike" dirty="0">
                          <a:effectLst/>
                        </a:rPr>
                        <a:t>ПО "Fine Reader 7.0 10 000"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</a:rPr>
                        <a:t>6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373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</a:rPr>
                        <a:t>Лицензия ПО "Fine Reader 7.0 25 000"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1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373091"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u="none" strike="noStrike" dirty="0">
                          <a:effectLst/>
                        </a:rPr>
                        <a:t>ИТОГО: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</a:rPr>
                        <a:t>276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93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5556" y="364695"/>
            <a:ext cx="4554260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</a:rPr>
              <a:t>Текущий состав ПО </a:t>
            </a:r>
            <a:r>
              <a:rPr lang="ru-RU" sz="2800" b="1" dirty="0">
                <a:solidFill>
                  <a:srgbClr val="F0AD00">
                    <a:satMod val="150000"/>
                  </a:srgbClr>
                </a:solidFill>
                <a:latin typeface="Corbel"/>
              </a:rPr>
              <a:t>«Дело»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159988"/>
              </p:ext>
            </p:extLst>
          </p:nvPr>
        </p:nvGraphicFramePr>
        <p:xfrm>
          <a:off x="35496" y="1520788"/>
          <a:ext cx="9036497" cy="531642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17527"/>
                <a:gridCol w="346268"/>
                <a:gridCol w="346268"/>
                <a:gridCol w="279249"/>
                <a:gridCol w="424459"/>
                <a:gridCol w="427252"/>
                <a:gridCol w="290419"/>
                <a:gridCol w="301590"/>
                <a:gridCol w="301590"/>
                <a:gridCol w="279249"/>
                <a:gridCol w="212229"/>
                <a:gridCol w="390948"/>
                <a:gridCol w="390948"/>
                <a:gridCol w="290419"/>
                <a:gridCol w="293210"/>
                <a:gridCol w="290419"/>
                <a:gridCol w="293210"/>
                <a:gridCol w="226191"/>
                <a:gridCol w="312759"/>
                <a:gridCol w="402118"/>
                <a:gridCol w="402118"/>
                <a:gridCol w="212229"/>
                <a:gridCol w="647859"/>
                <a:gridCol w="457969"/>
              </a:tblGrid>
              <a:tr h="2171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Наименование лицензии</a:t>
                      </a:r>
                      <a:endParaRPr lang="ru-RU" sz="13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 gridSpan="21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лицензий в ОИВ РК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свободные лицензии</a:t>
                      </a:r>
                      <a:endParaRPr lang="ru-RU" sz="105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Итого (276шт)</a:t>
                      </a:r>
                      <a:endParaRPr lang="ru-RU" sz="105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99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АДМ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ГЖИ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ГКК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ГПК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</a:rPr>
                        <a:t>ЖКХиЭ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ИКТ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КИМ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КНП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КЦТ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МЗ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МК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ММСТ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МО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МПЭ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МС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МСХ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МТ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МФ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МЭР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УЗАГС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ЧС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4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Лицензия "ДЕЛО-Предприятие"</a:t>
                      </a:r>
                      <a:endParaRPr lang="ru-RU" sz="13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51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434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Серверная лицензия "ДЕЛО-</a:t>
                      </a:r>
                      <a:r>
                        <a:rPr lang="en-US" sz="1300" u="none" strike="noStrike" dirty="0">
                          <a:effectLst/>
                        </a:rPr>
                        <a:t>WEB"</a:t>
                      </a:r>
                      <a:endParaRPr lang="en-US" sz="13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434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Клиентская лицензия "ДЕЛО-</a:t>
                      </a:r>
                      <a:r>
                        <a:rPr lang="en-US" sz="1300" u="none" strike="noStrike">
                          <a:effectLst/>
                        </a:rPr>
                        <a:t>WEB"</a:t>
                      </a:r>
                      <a:endParaRPr lang="en-US" sz="13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45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194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434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Опция "Сканирование"</a:t>
                      </a:r>
                      <a:endParaRPr lang="ru-RU" sz="13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434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Опция "Поточное сканирование"</a:t>
                      </a:r>
                      <a:endParaRPr lang="ru-RU" sz="13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434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Опция "Печать штрих-кода"</a:t>
                      </a:r>
                      <a:endParaRPr lang="ru-RU" sz="13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434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Опция "Поиск по штрих-коду"</a:t>
                      </a:r>
                      <a:endParaRPr lang="ru-RU" sz="13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434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Лицензия "</a:t>
                      </a:r>
                      <a:r>
                        <a:rPr lang="en-US" sz="1300" u="none" strike="noStrike" dirty="0">
                          <a:effectLst/>
                        </a:rPr>
                        <a:t>Fine Reader 7.0 10 000"</a:t>
                      </a:r>
                      <a:endParaRPr lang="en-US" sz="13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434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Лицензия "</a:t>
                      </a:r>
                      <a:r>
                        <a:rPr lang="en-US" sz="1300" u="none" strike="noStrike" dirty="0">
                          <a:effectLst/>
                        </a:rPr>
                        <a:t>Fine Reader 7.0 25 000"</a:t>
                      </a:r>
                      <a:endParaRPr lang="en-US" sz="13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49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604956" cy="396044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None/>
            </a:pPr>
            <a:r>
              <a:rPr lang="ru-RU" sz="2400" b="1" dirty="0" smtClean="0">
                <a:solidFill>
                  <a:srgbClr val="FFC000"/>
                </a:solidFill>
              </a:rPr>
              <a:t>На комитет возложено проведение конкурсов на: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None/>
            </a:pPr>
            <a:endParaRPr lang="ru-RU" sz="2400" b="1" dirty="0" smtClean="0">
              <a:solidFill>
                <a:srgbClr val="FFC000"/>
              </a:solidFill>
            </a:endParaRP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1" dirty="0" smtClean="0"/>
              <a:t>поставку необходимого количества лицензий ПО «Дело»;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endParaRPr lang="ru-RU" sz="2400" b="1" dirty="0" smtClean="0"/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1" dirty="0"/>
              <a:t>работы по установке лицензий и программных продуктов системы «Дело» в ОИВ </a:t>
            </a:r>
            <a:r>
              <a:rPr lang="ru-RU" sz="2400" b="1" dirty="0" smtClean="0"/>
              <a:t>РК;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endParaRPr lang="ru-RU" sz="2400" b="1" dirty="0"/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1" dirty="0" smtClean="0"/>
              <a:t>работы по техническому сопровождению и обновлению версий программного комплекса «Дело».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5470857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Текущая работа в рамках ЕСЭДД</a:t>
            </a:r>
          </a:p>
        </p:txBody>
      </p:sp>
    </p:spTree>
    <p:extLst>
      <p:ext uri="{BB962C8B-B14F-4D97-AF65-F5344CB8AC3E}">
        <p14:creationId xmlns:p14="http://schemas.microsoft.com/office/powerpoint/2010/main" val="110955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None/>
            </a:pPr>
            <a:r>
              <a:rPr lang="ru-RU" sz="2400" b="1" dirty="0">
                <a:solidFill>
                  <a:srgbClr val="FFC000"/>
                </a:solidFill>
              </a:rPr>
              <a:t>В 2011 г. </a:t>
            </a:r>
            <a:r>
              <a:rPr lang="ru-RU" sz="2400" b="1" dirty="0" smtClean="0">
                <a:solidFill>
                  <a:srgbClr val="FFC000"/>
                </a:solidFill>
              </a:rPr>
              <a:t>на реализацию проекта создания и развития </a:t>
            </a:r>
            <a:r>
              <a:rPr lang="ru-RU" sz="2400" b="1" dirty="0">
                <a:solidFill>
                  <a:srgbClr val="FFC000"/>
                </a:solidFill>
              </a:rPr>
              <a:t>ЕСЭДД в рамках государственных контрактов освоено </a:t>
            </a:r>
            <a:r>
              <a:rPr lang="ru-RU" sz="2400" b="1" dirty="0" smtClean="0">
                <a:solidFill>
                  <a:srgbClr val="FFC000"/>
                </a:solidFill>
              </a:rPr>
              <a:t>1,904 </a:t>
            </a:r>
            <a:r>
              <a:rPr lang="ru-RU" sz="2400" b="1" dirty="0">
                <a:solidFill>
                  <a:srgbClr val="FFC000"/>
                </a:solidFill>
              </a:rPr>
              <a:t>млн. р</a:t>
            </a:r>
            <a:r>
              <a:rPr lang="ru-RU" sz="2400" b="1" dirty="0" smtClean="0">
                <a:solidFill>
                  <a:srgbClr val="FFC000"/>
                </a:solidFill>
              </a:rPr>
              <a:t>., в том числе на :</a:t>
            </a:r>
            <a:endParaRPr lang="ru-RU" sz="2400" b="1" dirty="0">
              <a:solidFill>
                <a:srgbClr val="FFC000"/>
              </a:solidFill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None/>
            </a:pPr>
            <a:endParaRPr lang="ru-RU" sz="1050" b="1" dirty="0" smtClean="0">
              <a:solidFill>
                <a:srgbClr val="FFC000"/>
              </a:solidFill>
            </a:endParaRP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1" dirty="0"/>
              <a:t>работы по техническому сопровождению и обновлению версий программного комплекса «Дело»  на 1 год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1" dirty="0"/>
              <a:t>357 137,00р. – 199 лицензий.</a:t>
            </a: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endParaRPr lang="ru-RU" sz="2400" b="1" dirty="0" smtClean="0"/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1" dirty="0" smtClean="0"/>
              <a:t>поставку лицензий ПО «Дело» для работы делопроизводителей и функциональных сотрудников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1" dirty="0" smtClean="0"/>
              <a:t>696 660,00р. – 77 лицензий, с бесплатной тех. поддержкой 1 год.</a:t>
            </a:r>
            <a:endParaRPr lang="ru-RU" sz="2000" b="1" dirty="0"/>
          </a:p>
          <a:p>
            <a:pPr marL="554546" lvl="1" indent="-261938">
              <a:lnSpc>
                <a:spcPct val="80000"/>
              </a:lnSpc>
              <a:buClr>
                <a:srgbClr val="E47802"/>
              </a:buClr>
              <a:buFont typeface="Wingdings" pitchFamily="2" charset="2"/>
              <a:buChar char="§"/>
            </a:pPr>
            <a:endParaRPr lang="ru-RU" sz="2000" b="1" dirty="0" smtClean="0"/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1" dirty="0"/>
              <a:t>выполнение работ по внедрению </a:t>
            </a:r>
            <a:r>
              <a:rPr lang="ru-RU" sz="2400" b="1" dirty="0" smtClean="0"/>
              <a:t>ЕСЭДД в ОИВ РК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1" dirty="0" smtClean="0"/>
              <a:t>850 000,00р. – первичная установка </a:t>
            </a:r>
            <a:r>
              <a:rPr lang="ru-RU" sz="2000" b="1" dirty="0"/>
              <a:t>ПО «Дело» </a:t>
            </a:r>
            <a:r>
              <a:rPr lang="ru-RU" sz="2000" b="1" dirty="0" smtClean="0"/>
              <a:t>(77 лицензий), </a:t>
            </a:r>
            <a:r>
              <a:rPr lang="ru-RU" sz="2000" b="1" dirty="0"/>
              <a:t>заполнение справочников БД, </a:t>
            </a:r>
            <a:r>
              <a:rPr lang="ru-RU" sz="2000" b="1" dirty="0" smtClean="0"/>
              <a:t>описание прав доступа,  </a:t>
            </a:r>
            <a:r>
              <a:rPr lang="ru-RU" sz="2000" b="1" dirty="0"/>
              <a:t>регистрация пользователей, </a:t>
            </a:r>
            <a:r>
              <a:rPr lang="ru-RU" sz="2000" b="1" dirty="0" smtClean="0"/>
              <a:t>обучение специалистов.</a:t>
            </a:r>
          </a:p>
          <a:p>
            <a:pPr marL="554546" lvl="1" indent="-261938">
              <a:lnSpc>
                <a:spcPct val="80000"/>
              </a:lnSpc>
              <a:buClr>
                <a:srgbClr val="E47802"/>
              </a:buClr>
              <a:buFont typeface="Wingdings" pitchFamily="2" charset="2"/>
              <a:buChar char="§"/>
            </a:pPr>
            <a:endParaRPr lang="ru-RU" sz="2000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5682133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Расходование средств  в 2011 году</a:t>
            </a:r>
          </a:p>
        </p:txBody>
      </p:sp>
    </p:spTree>
    <p:extLst>
      <p:ext uri="{BB962C8B-B14F-4D97-AF65-F5344CB8AC3E}">
        <p14:creationId xmlns:p14="http://schemas.microsoft.com/office/powerpoint/2010/main" val="413078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5556" y="364695"/>
            <a:ext cx="2710999" cy="58477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Актуальность</a:t>
            </a:r>
            <a:endParaRPr lang="ru-RU" sz="2000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80984" y="2636912"/>
            <a:ext cx="8447500" cy="3996444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ru-RU" sz="2600" b="1" dirty="0" smtClean="0"/>
              <a:t>Необходимость оперативного обмена сведениями, документами в условиях возрастающих информационных потребностях власти и общества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229233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5556" y="364695"/>
            <a:ext cx="5683544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Этапы внедрения системы «Дело»</a:t>
            </a:r>
          </a:p>
        </p:txBody>
      </p:sp>
      <p:graphicFrame>
        <p:nvGraphicFramePr>
          <p:cNvPr id="54" name="Object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251690"/>
              </p:ext>
            </p:extLst>
          </p:nvPr>
        </p:nvGraphicFramePr>
        <p:xfrm>
          <a:off x="365651" y="2097401"/>
          <a:ext cx="1989138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1" name="Visio" r:id="rId4" imgW="3283983" imgH="1952075" progId="">
                  <p:embed/>
                </p:oleObj>
              </mc:Choice>
              <mc:Fallback>
                <p:oleObj name="Visio" r:id="rId4" imgW="3283983" imgH="1952075" progId="">
                  <p:embed/>
                  <p:pic>
                    <p:nvPicPr>
                      <p:cNvPr id="0" name="Picture 50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51" y="2097401"/>
                        <a:ext cx="1989138" cy="1182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Group 10"/>
          <p:cNvGrpSpPr>
            <a:grpSpLocks/>
          </p:cNvGrpSpPr>
          <p:nvPr/>
        </p:nvGrpSpPr>
        <p:grpSpPr bwMode="auto">
          <a:xfrm>
            <a:off x="3281132" y="2092417"/>
            <a:ext cx="2376487" cy="2073275"/>
            <a:chOff x="476" y="2750"/>
            <a:chExt cx="1679" cy="1464"/>
          </a:xfrm>
        </p:grpSpPr>
        <p:sp>
          <p:nvSpPr>
            <p:cNvPr id="56" name="Rectangle 11"/>
            <p:cNvSpPr>
              <a:spLocks noChangeArrowheads="1"/>
            </p:cNvSpPr>
            <p:nvPr/>
          </p:nvSpPr>
          <p:spPr bwMode="auto">
            <a:xfrm>
              <a:off x="477" y="2750"/>
              <a:ext cx="1678" cy="1451"/>
            </a:xfrm>
            <a:prstGeom prst="rect">
              <a:avLst/>
            </a:prstGeom>
            <a:solidFill>
              <a:srgbClr val="FF6699">
                <a:alpha val="1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graphicFrame>
          <p:nvGraphicFramePr>
            <p:cNvPr id="57" name="Object 12"/>
            <p:cNvGraphicFramePr>
              <a:graphicFrameLocks noChangeAspect="1"/>
            </p:cNvGraphicFramePr>
            <p:nvPr/>
          </p:nvGraphicFramePr>
          <p:xfrm>
            <a:off x="476" y="2820"/>
            <a:ext cx="1588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72" name="Visio" r:id="rId6" imgW="6853530" imgH="4811234" progId="">
                    <p:embed/>
                  </p:oleObj>
                </mc:Choice>
                <mc:Fallback>
                  <p:oleObj name="Visio" r:id="rId6" imgW="6853530" imgH="4811234" progId="">
                    <p:embed/>
                    <p:pic>
                      <p:nvPicPr>
                        <p:cNvPr id="0" name="Picture 5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" y="2820"/>
                          <a:ext cx="1588" cy="11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" name="Text Box 13"/>
            <p:cNvSpPr txBox="1">
              <a:spLocks noChangeArrowheads="1"/>
            </p:cNvSpPr>
            <p:nvPr/>
          </p:nvSpPr>
          <p:spPr bwMode="auto">
            <a:xfrm>
              <a:off x="612" y="3999"/>
              <a:ext cx="1315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>
                  <a:solidFill>
                    <a:srgbClr val="006496"/>
                  </a:solidFill>
                </a:rPr>
                <a:t>Служба ДОУ</a:t>
              </a:r>
            </a:p>
          </p:txBody>
        </p:sp>
      </p:grpSp>
      <p:grpSp>
        <p:nvGrpSpPr>
          <p:cNvPr id="59" name="Group 14"/>
          <p:cNvGrpSpPr>
            <a:grpSpLocks/>
          </p:cNvGrpSpPr>
          <p:nvPr/>
        </p:nvGrpSpPr>
        <p:grpSpPr bwMode="auto">
          <a:xfrm>
            <a:off x="6091007" y="1896360"/>
            <a:ext cx="2590800" cy="2355850"/>
            <a:chOff x="3742" y="526"/>
            <a:chExt cx="1815" cy="1679"/>
          </a:xfrm>
        </p:grpSpPr>
        <p:sp>
          <p:nvSpPr>
            <p:cNvPr id="109" name="Rectangle 15"/>
            <p:cNvSpPr>
              <a:spLocks noChangeArrowheads="1"/>
            </p:cNvSpPr>
            <p:nvPr/>
          </p:nvSpPr>
          <p:spPr bwMode="auto">
            <a:xfrm>
              <a:off x="3742" y="526"/>
              <a:ext cx="1815" cy="1679"/>
            </a:xfrm>
            <a:prstGeom prst="rect">
              <a:avLst/>
            </a:prstGeom>
            <a:solidFill>
              <a:srgbClr val="FF3300">
                <a:alpha val="1686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110" name="Group 16"/>
            <p:cNvGrpSpPr>
              <a:grpSpLocks/>
            </p:cNvGrpSpPr>
            <p:nvPr/>
          </p:nvGrpSpPr>
          <p:grpSpPr bwMode="auto">
            <a:xfrm>
              <a:off x="3945" y="617"/>
              <a:ext cx="1384" cy="1447"/>
              <a:chOff x="3855" y="564"/>
              <a:chExt cx="1202" cy="1223"/>
            </a:xfrm>
          </p:grpSpPr>
          <p:graphicFrame>
            <p:nvGraphicFramePr>
              <p:cNvPr id="111" name="Object 17"/>
              <p:cNvGraphicFramePr>
                <a:graphicFrameLocks noChangeAspect="1"/>
              </p:cNvGraphicFramePr>
              <p:nvPr/>
            </p:nvGraphicFramePr>
            <p:xfrm>
              <a:off x="3855" y="564"/>
              <a:ext cx="1182" cy="9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773" name="Visio" r:id="rId8" imgW="3224649" imgH="2759998" progId="">
                      <p:embed/>
                    </p:oleObj>
                  </mc:Choice>
                  <mc:Fallback>
                    <p:oleObj name="Visio" r:id="rId8" imgW="3224649" imgH="2759998" progId="">
                      <p:embed/>
                      <p:pic>
                        <p:nvPicPr>
                          <p:cNvPr id="0" name="Picture 50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55" y="564"/>
                            <a:ext cx="1182" cy="9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2" name="Text Box 18"/>
              <p:cNvSpPr txBox="1">
                <a:spLocks noChangeArrowheads="1"/>
              </p:cNvSpPr>
              <p:nvPr/>
            </p:nvSpPr>
            <p:spPr bwMode="auto">
              <a:xfrm>
                <a:off x="3903" y="1566"/>
                <a:ext cx="1154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b="1" dirty="0">
                    <a:solidFill>
                      <a:schemeClr val="accent2"/>
                    </a:solidFill>
                  </a:rPr>
                  <a:t>Руководство</a:t>
                </a:r>
              </a:p>
            </p:txBody>
          </p:sp>
        </p:grpSp>
      </p:grpSp>
      <p:grpSp>
        <p:nvGrpSpPr>
          <p:cNvPr id="113" name="Group 37"/>
          <p:cNvGrpSpPr>
            <a:grpSpLocks/>
          </p:cNvGrpSpPr>
          <p:nvPr/>
        </p:nvGrpSpPr>
        <p:grpSpPr bwMode="auto">
          <a:xfrm>
            <a:off x="1188732" y="4900705"/>
            <a:ext cx="6048375" cy="1584325"/>
            <a:chOff x="1655" y="3067"/>
            <a:chExt cx="3810" cy="998"/>
          </a:xfrm>
        </p:grpSpPr>
        <p:grpSp>
          <p:nvGrpSpPr>
            <p:cNvPr id="114" name="Group 24"/>
            <p:cNvGrpSpPr>
              <a:grpSpLocks/>
            </p:cNvGrpSpPr>
            <p:nvPr/>
          </p:nvGrpSpPr>
          <p:grpSpPr bwMode="auto">
            <a:xfrm>
              <a:off x="1655" y="3067"/>
              <a:ext cx="1179" cy="983"/>
              <a:chOff x="2744" y="2907"/>
              <a:chExt cx="1406" cy="1172"/>
            </a:xfrm>
          </p:grpSpPr>
          <p:sp>
            <p:nvSpPr>
              <p:cNvPr id="125" name="Rectangle 20"/>
              <p:cNvSpPr>
                <a:spLocks noChangeArrowheads="1"/>
              </p:cNvSpPr>
              <p:nvPr/>
            </p:nvSpPr>
            <p:spPr bwMode="auto">
              <a:xfrm>
                <a:off x="2744" y="2907"/>
                <a:ext cx="1406" cy="1158"/>
              </a:xfrm>
              <a:prstGeom prst="rect">
                <a:avLst/>
              </a:prstGeom>
              <a:solidFill>
                <a:srgbClr val="333399">
                  <a:alpha val="5098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126" name="Group 23"/>
              <p:cNvGrpSpPr>
                <a:grpSpLocks/>
              </p:cNvGrpSpPr>
              <p:nvPr/>
            </p:nvGrpSpPr>
            <p:grpSpPr bwMode="auto">
              <a:xfrm>
                <a:off x="2744" y="2953"/>
                <a:ext cx="1342" cy="1126"/>
                <a:chOff x="2744" y="2953"/>
                <a:chExt cx="1342" cy="1126"/>
              </a:xfrm>
            </p:grpSpPr>
            <p:graphicFrame>
              <p:nvGraphicFramePr>
                <p:cNvPr id="127" name="Object 21"/>
                <p:cNvGraphicFramePr>
                  <a:graphicFrameLocks noChangeAspect="1"/>
                </p:cNvGraphicFramePr>
                <p:nvPr/>
              </p:nvGraphicFramePr>
              <p:xfrm>
                <a:off x="2776" y="2953"/>
                <a:ext cx="1238" cy="86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774" name="Visio" r:id="rId10" imgW="6853530" imgH="4811234" progId="">
                        <p:embed/>
                      </p:oleObj>
                    </mc:Choice>
                    <mc:Fallback>
                      <p:oleObj name="Visio" r:id="rId10" imgW="6853530" imgH="4811234" progId="">
                        <p:embed/>
                        <p:pic>
                          <p:nvPicPr>
                            <p:cNvPr id="0" name="Picture 50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6" y="2953"/>
                              <a:ext cx="1238" cy="86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744" y="3873"/>
                  <a:ext cx="1342" cy="2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sz="1200" b="1" dirty="0">
                      <a:solidFill>
                        <a:srgbClr val="006496"/>
                      </a:solidFill>
                    </a:rPr>
                    <a:t>Подразделение</a:t>
                  </a:r>
                </a:p>
              </p:txBody>
            </p:sp>
          </p:grpSp>
        </p:grpSp>
        <p:grpSp>
          <p:nvGrpSpPr>
            <p:cNvPr id="115" name="Group 25"/>
            <p:cNvGrpSpPr>
              <a:grpSpLocks/>
            </p:cNvGrpSpPr>
            <p:nvPr/>
          </p:nvGrpSpPr>
          <p:grpSpPr bwMode="auto">
            <a:xfrm>
              <a:off x="2971" y="3082"/>
              <a:ext cx="1179" cy="983"/>
              <a:chOff x="2744" y="2907"/>
              <a:chExt cx="1406" cy="1172"/>
            </a:xfrm>
          </p:grpSpPr>
          <p:sp>
            <p:nvSpPr>
              <p:cNvPr id="121" name="Rectangle 26"/>
              <p:cNvSpPr>
                <a:spLocks noChangeArrowheads="1"/>
              </p:cNvSpPr>
              <p:nvPr/>
            </p:nvSpPr>
            <p:spPr bwMode="auto">
              <a:xfrm>
                <a:off x="2744" y="2907"/>
                <a:ext cx="1406" cy="1158"/>
              </a:xfrm>
              <a:prstGeom prst="rect">
                <a:avLst/>
              </a:prstGeom>
              <a:solidFill>
                <a:srgbClr val="333399">
                  <a:alpha val="5098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122" name="Group 27"/>
              <p:cNvGrpSpPr>
                <a:grpSpLocks/>
              </p:cNvGrpSpPr>
              <p:nvPr/>
            </p:nvGrpSpPr>
            <p:grpSpPr bwMode="auto">
              <a:xfrm>
                <a:off x="2744" y="2953"/>
                <a:ext cx="1342" cy="1126"/>
                <a:chOff x="2744" y="2953"/>
                <a:chExt cx="1342" cy="1126"/>
              </a:xfrm>
            </p:grpSpPr>
            <p:graphicFrame>
              <p:nvGraphicFramePr>
                <p:cNvPr id="123" name="Object 28"/>
                <p:cNvGraphicFramePr>
                  <a:graphicFrameLocks noChangeAspect="1"/>
                </p:cNvGraphicFramePr>
                <p:nvPr/>
              </p:nvGraphicFramePr>
              <p:xfrm>
                <a:off x="2776" y="2953"/>
                <a:ext cx="1238" cy="86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775" name="Visio" r:id="rId11" imgW="6853530" imgH="4811234" progId="">
                        <p:embed/>
                      </p:oleObj>
                    </mc:Choice>
                    <mc:Fallback>
                      <p:oleObj name="Visio" r:id="rId11" imgW="6853530" imgH="4811234" progId="">
                        <p:embed/>
                        <p:pic>
                          <p:nvPicPr>
                            <p:cNvPr id="0" name="Picture 50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6" y="2953"/>
                              <a:ext cx="1238" cy="86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744" y="3873"/>
                  <a:ext cx="1342" cy="2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sz="1200" b="1" dirty="0">
                      <a:solidFill>
                        <a:srgbClr val="006496"/>
                      </a:solidFill>
                    </a:rPr>
                    <a:t>Подразделение</a:t>
                  </a:r>
                </a:p>
              </p:txBody>
            </p:sp>
          </p:grpSp>
        </p:grpSp>
        <p:grpSp>
          <p:nvGrpSpPr>
            <p:cNvPr id="116" name="Group 30"/>
            <p:cNvGrpSpPr>
              <a:grpSpLocks/>
            </p:cNvGrpSpPr>
            <p:nvPr/>
          </p:nvGrpSpPr>
          <p:grpSpPr bwMode="auto">
            <a:xfrm>
              <a:off x="4286" y="3067"/>
              <a:ext cx="1179" cy="983"/>
              <a:chOff x="2744" y="2907"/>
              <a:chExt cx="1406" cy="1172"/>
            </a:xfrm>
          </p:grpSpPr>
          <p:sp>
            <p:nvSpPr>
              <p:cNvPr id="117" name="Rectangle 31"/>
              <p:cNvSpPr>
                <a:spLocks noChangeArrowheads="1"/>
              </p:cNvSpPr>
              <p:nvPr/>
            </p:nvSpPr>
            <p:spPr bwMode="auto">
              <a:xfrm>
                <a:off x="2744" y="2907"/>
                <a:ext cx="1406" cy="1158"/>
              </a:xfrm>
              <a:prstGeom prst="rect">
                <a:avLst/>
              </a:prstGeom>
              <a:solidFill>
                <a:srgbClr val="333399">
                  <a:alpha val="5098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118" name="Group 32"/>
              <p:cNvGrpSpPr>
                <a:grpSpLocks/>
              </p:cNvGrpSpPr>
              <p:nvPr/>
            </p:nvGrpSpPr>
            <p:grpSpPr bwMode="auto">
              <a:xfrm>
                <a:off x="2744" y="2953"/>
                <a:ext cx="1342" cy="1126"/>
                <a:chOff x="2744" y="2953"/>
                <a:chExt cx="1342" cy="1126"/>
              </a:xfrm>
            </p:grpSpPr>
            <p:graphicFrame>
              <p:nvGraphicFramePr>
                <p:cNvPr id="119" name="Object 33"/>
                <p:cNvGraphicFramePr>
                  <a:graphicFrameLocks noChangeAspect="1"/>
                </p:cNvGraphicFramePr>
                <p:nvPr/>
              </p:nvGraphicFramePr>
              <p:xfrm>
                <a:off x="2776" y="2953"/>
                <a:ext cx="1238" cy="86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776" name="Visio" r:id="rId12" imgW="6853530" imgH="4811234" progId="">
                        <p:embed/>
                      </p:oleObj>
                    </mc:Choice>
                    <mc:Fallback>
                      <p:oleObj name="Visio" r:id="rId12" imgW="6853530" imgH="4811234" progId="">
                        <p:embed/>
                        <p:pic>
                          <p:nvPicPr>
                            <p:cNvPr id="0" name="Picture 50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6" y="2953"/>
                              <a:ext cx="1238" cy="86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744" y="3873"/>
                  <a:ext cx="1342" cy="2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sz="1200" b="1" dirty="0">
                      <a:solidFill>
                        <a:srgbClr val="006496"/>
                      </a:solidFill>
                    </a:rPr>
                    <a:t>Подразделение</a:t>
                  </a:r>
                </a:p>
              </p:txBody>
            </p:sp>
          </p:grpSp>
        </p:grpSp>
      </p:grpSp>
      <p:cxnSp>
        <p:nvCxnSpPr>
          <p:cNvPr id="129" name="AutoShape 36"/>
          <p:cNvCxnSpPr>
            <a:cxnSpLocks noChangeShapeType="1"/>
          </p:cNvCxnSpPr>
          <p:nvPr/>
        </p:nvCxnSpPr>
        <p:spPr bwMode="auto">
          <a:xfrm rot="16200000" flipH="1">
            <a:off x="2203263" y="2842099"/>
            <a:ext cx="833438" cy="1236662"/>
          </a:xfrm>
          <a:prstGeom prst="bentConnector2">
            <a:avLst/>
          </a:prstGeom>
          <a:noFill/>
          <a:ln w="63500">
            <a:solidFill>
              <a:srgbClr val="800000"/>
            </a:solidFill>
            <a:miter lim="800000"/>
            <a:headEnd/>
            <a:tailEnd type="stealth" w="med" len="med"/>
          </a:ln>
        </p:spPr>
      </p:cxnSp>
      <p:sp>
        <p:nvSpPr>
          <p:cNvPr id="130" name="Line 40"/>
          <p:cNvSpPr>
            <a:spLocks noChangeShapeType="1"/>
          </p:cNvSpPr>
          <p:nvPr/>
        </p:nvSpPr>
        <p:spPr bwMode="auto">
          <a:xfrm flipH="1">
            <a:off x="2453883" y="4183469"/>
            <a:ext cx="901977" cy="71723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31" name="Line 41"/>
          <p:cNvSpPr>
            <a:spLocks noChangeShapeType="1"/>
          </p:cNvSpPr>
          <p:nvPr/>
        </p:nvSpPr>
        <p:spPr bwMode="auto">
          <a:xfrm flipH="1">
            <a:off x="4290782" y="4252210"/>
            <a:ext cx="8731" cy="805521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32" name="Line 42"/>
          <p:cNvSpPr>
            <a:spLocks noChangeShapeType="1"/>
          </p:cNvSpPr>
          <p:nvPr/>
        </p:nvSpPr>
        <p:spPr bwMode="auto">
          <a:xfrm>
            <a:off x="5190894" y="4198003"/>
            <a:ext cx="823987" cy="726515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33" name="Line 39"/>
          <p:cNvSpPr>
            <a:spLocks noChangeShapeType="1"/>
          </p:cNvSpPr>
          <p:nvPr/>
        </p:nvSpPr>
        <p:spPr bwMode="auto">
          <a:xfrm flipH="1">
            <a:off x="5657619" y="2668680"/>
            <a:ext cx="433388" cy="0"/>
          </a:xfrm>
          <a:prstGeom prst="line">
            <a:avLst/>
          </a:prstGeom>
          <a:noFill/>
          <a:ln w="889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134" name="Group 62"/>
          <p:cNvGrpSpPr>
            <a:grpSpLocks/>
          </p:cNvGrpSpPr>
          <p:nvPr/>
        </p:nvGrpSpPr>
        <p:grpSpPr bwMode="auto">
          <a:xfrm>
            <a:off x="3498619" y="2308317"/>
            <a:ext cx="1738313" cy="1512888"/>
            <a:chOff x="2200" y="1434"/>
            <a:chExt cx="1095" cy="953"/>
          </a:xfrm>
        </p:grpSpPr>
        <p:grpSp>
          <p:nvGrpSpPr>
            <p:cNvPr id="135" name="Group 47"/>
            <p:cNvGrpSpPr>
              <a:grpSpLocks/>
            </p:cNvGrpSpPr>
            <p:nvPr/>
          </p:nvGrpSpPr>
          <p:grpSpPr bwMode="auto">
            <a:xfrm>
              <a:off x="2245" y="1434"/>
              <a:ext cx="250" cy="318"/>
              <a:chOff x="816" y="2840"/>
              <a:chExt cx="250" cy="318"/>
            </a:xfrm>
          </p:grpSpPr>
          <p:sp>
            <p:nvSpPr>
              <p:cNvPr id="145" name="AutoShape 48"/>
              <p:cNvSpPr>
                <a:spLocks noChangeArrowheads="1"/>
              </p:cNvSpPr>
              <p:nvPr/>
            </p:nvSpPr>
            <p:spPr bwMode="auto">
              <a:xfrm rot="-3424596">
                <a:off x="876" y="2967"/>
                <a:ext cx="318" cy="63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46" name="AutoShape 49"/>
              <p:cNvSpPr>
                <a:spLocks noChangeArrowheads="1"/>
              </p:cNvSpPr>
              <p:nvPr/>
            </p:nvSpPr>
            <p:spPr bwMode="auto">
              <a:xfrm rot="-8664428">
                <a:off x="816" y="3089"/>
                <a:ext cx="167" cy="47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136" name="Group 53"/>
            <p:cNvGrpSpPr>
              <a:grpSpLocks/>
            </p:cNvGrpSpPr>
            <p:nvPr/>
          </p:nvGrpSpPr>
          <p:grpSpPr bwMode="auto">
            <a:xfrm>
              <a:off x="2200" y="2205"/>
              <a:ext cx="143" cy="182"/>
              <a:chOff x="895" y="3016"/>
              <a:chExt cx="143" cy="182"/>
            </a:xfrm>
          </p:grpSpPr>
          <p:sp>
            <p:nvSpPr>
              <p:cNvPr id="143" name="AutoShape 54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44" name="AutoShape 55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137" name="Group 56"/>
            <p:cNvGrpSpPr>
              <a:grpSpLocks/>
            </p:cNvGrpSpPr>
            <p:nvPr/>
          </p:nvGrpSpPr>
          <p:grpSpPr bwMode="auto">
            <a:xfrm>
              <a:off x="2653" y="2205"/>
              <a:ext cx="143" cy="182"/>
              <a:chOff x="895" y="3016"/>
              <a:chExt cx="143" cy="182"/>
            </a:xfrm>
          </p:grpSpPr>
          <p:sp>
            <p:nvSpPr>
              <p:cNvPr id="141" name="AutoShape 57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42" name="AutoShape 58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138" name="Group 59"/>
            <p:cNvGrpSpPr>
              <a:grpSpLocks/>
            </p:cNvGrpSpPr>
            <p:nvPr/>
          </p:nvGrpSpPr>
          <p:grpSpPr bwMode="auto">
            <a:xfrm>
              <a:off x="3152" y="2205"/>
              <a:ext cx="143" cy="182"/>
              <a:chOff x="895" y="3016"/>
              <a:chExt cx="143" cy="182"/>
            </a:xfrm>
          </p:grpSpPr>
          <p:sp>
            <p:nvSpPr>
              <p:cNvPr id="139" name="AutoShape 60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40" name="AutoShape 61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147" name="Group 63"/>
          <p:cNvGrpSpPr>
            <a:grpSpLocks/>
          </p:cNvGrpSpPr>
          <p:nvPr/>
        </p:nvGrpSpPr>
        <p:grpSpPr bwMode="auto">
          <a:xfrm>
            <a:off x="6522807" y="2308317"/>
            <a:ext cx="576262" cy="647700"/>
            <a:chOff x="173" y="2197"/>
            <a:chExt cx="431" cy="499"/>
          </a:xfrm>
        </p:grpSpPr>
        <p:sp>
          <p:nvSpPr>
            <p:cNvPr id="148" name="AutoShape 64"/>
            <p:cNvSpPr>
              <a:spLocks noChangeArrowheads="1"/>
            </p:cNvSpPr>
            <p:nvPr/>
          </p:nvSpPr>
          <p:spPr bwMode="auto">
            <a:xfrm rot="-3424596">
              <a:off x="295" y="2387"/>
              <a:ext cx="499" cy="119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9" name="AutoShape 65"/>
            <p:cNvSpPr>
              <a:spLocks noChangeArrowheads="1"/>
            </p:cNvSpPr>
            <p:nvPr/>
          </p:nvSpPr>
          <p:spPr bwMode="auto">
            <a:xfrm rot="-8664428">
              <a:off x="173" y="2554"/>
              <a:ext cx="318" cy="74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50" name="Group 66"/>
          <p:cNvGrpSpPr>
            <a:grpSpLocks/>
          </p:cNvGrpSpPr>
          <p:nvPr/>
        </p:nvGrpSpPr>
        <p:grpSpPr bwMode="auto">
          <a:xfrm>
            <a:off x="2706457" y="5045167"/>
            <a:ext cx="396875" cy="504825"/>
            <a:chOff x="816" y="2840"/>
            <a:chExt cx="250" cy="318"/>
          </a:xfrm>
        </p:grpSpPr>
        <p:sp>
          <p:nvSpPr>
            <p:cNvPr id="151" name="AutoShape 67"/>
            <p:cNvSpPr>
              <a:spLocks noChangeArrowheads="1"/>
            </p:cNvSpPr>
            <p:nvPr/>
          </p:nvSpPr>
          <p:spPr bwMode="auto">
            <a:xfrm rot="-3424596">
              <a:off x="876" y="2967"/>
              <a:ext cx="318" cy="63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2" name="AutoShape 68"/>
            <p:cNvSpPr>
              <a:spLocks noChangeArrowheads="1"/>
            </p:cNvSpPr>
            <p:nvPr/>
          </p:nvSpPr>
          <p:spPr bwMode="auto">
            <a:xfrm rot="-8664428">
              <a:off x="816" y="3089"/>
              <a:ext cx="167" cy="47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53" name="Group 69"/>
          <p:cNvGrpSpPr>
            <a:grpSpLocks/>
          </p:cNvGrpSpPr>
          <p:nvPr/>
        </p:nvGrpSpPr>
        <p:grpSpPr bwMode="auto">
          <a:xfrm>
            <a:off x="4828944" y="5045167"/>
            <a:ext cx="396875" cy="504825"/>
            <a:chOff x="816" y="2840"/>
            <a:chExt cx="250" cy="318"/>
          </a:xfrm>
        </p:grpSpPr>
        <p:sp>
          <p:nvSpPr>
            <p:cNvPr id="154" name="AutoShape 70"/>
            <p:cNvSpPr>
              <a:spLocks noChangeArrowheads="1"/>
            </p:cNvSpPr>
            <p:nvPr/>
          </p:nvSpPr>
          <p:spPr bwMode="auto">
            <a:xfrm rot="-3424596">
              <a:off x="876" y="2967"/>
              <a:ext cx="318" cy="63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5" name="AutoShape 71"/>
            <p:cNvSpPr>
              <a:spLocks noChangeArrowheads="1"/>
            </p:cNvSpPr>
            <p:nvPr/>
          </p:nvSpPr>
          <p:spPr bwMode="auto">
            <a:xfrm rot="-8664428">
              <a:off x="816" y="3089"/>
              <a:ext cx="167" cy="47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56" name="Group 72"/>
          <p:cNvGrpSpPr>
            <a:grpSpLocks/>
          </p:cNvGrpSpPr>
          <p:nvPr/>
        </p:nvGrpSpPr>
        <p:grpSpPr bwMode="auto">
          <a:xfrm>
            <a:off x="6883169" y="5045167"/>
            <a:ext cx="396875" cy="504825"/>
            <a:chOff x="816" y="2840"/>
            <a:chExt cx="250" cy="318"/>
          </a:xfrm>
        </p:grpSpPr>
        <p:sp>
          <p:nvSpPr>
            <p:cNvPr id="157" name="AutoShape 73"/>
            <p:cNvSpPr>
              <a:spLocks noChangeArrowheads="1"/>
            </p:cNvSpPr>
            <p:nvPr/>
          </p:nvSpPr>
          <p:spPr bwMode="auto">
            <a:xfrm rot="-3424596">
              <a:off x="876" y="2967"/>
              <a:ext cx="318" cy="63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8" name="AutoShape 74"/>
            <p:cNvSpPr>
              <a:spLocks noChangeArrowheads="1"/>
            </p:cNvSpPr>
            <p:nvPr/>
          </p:nvSpPr>
          <p:spPr bwMode="auto">
            <a:xfrm rot="-8664428">
              <a:off x="816" y="3089"/>
              <a:ext cx="167" cy="47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59" name="Group 84"/>
          <p:cNvGrpSpPr>
            <a:grpSpLocks/>
          </p:cNvGrpSpPr>
          <p:nvPr/>
        </p:nvGrpSpPr>
        <p:grpSpPr bwMode="auto">
          <a:xfrm>
            <a:off x="2777894" y="5908767"/>
            <a:ext cx="1223963" cy="288925"/>
            <a:chOff x="1746" y="3702"/>
            <a:chExt cx="771" cy="182"/>
          </a:xfrm>
        </p:grpSpPr>
        <p:grpSp>
          <p:nvGrpSpPr>
            <p:cNvPr id="160" name="Group 75"/>
            <p:cNvGrpSpPr>
              <a:grpSpLocks/>
            </p:cNvGrpSpPr>
            <p:nvPr/>
          </p:nvGrpSpPr>
          <p:grpSpPr bwMode="auto">
            <a:xfrm>
              <a:off x="1746" y="3702"/>
              <a:ext cx="143" cy="182"/>
              <a:chOff x="895" y="3016"/>
              <a:chExt cx="143" cy="182"/>
            </a:xfrm>
          </p:grpSpPr>
          <p:sp>
            <p:nvSpPr>
              <p:cNvPr id="167" name="AutoShape 76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68" name="AutoShape 77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161" name="Group 78"/>
            <p:cNvGrpSpPr>
              <a:grpSpLocks/>
            </p:cNvGrpSpPr>
            <p:nvPr/>
          </p:nvGrpSpPr>
          <p:grpSpPr bwMode="auto">
            <a:xfrm>
              <a:off x="2057" y="3702"/>
              <a:ext cx="143" cy="182"/>
              <a:chOff x="895" y="3016"/>
              <a:chExt cx="143" cy="182"/>
            </a:xfrm>
          </p:grpSpPr>
          <p:sp>
            <p:nvSpPr>
              <p:cNvPr id="165" name="AutoShape 79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66" name="AutoShape 80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162" name="Group 81"/>
            <p:cNvGrpSpPr>
              <a:grpSpLocks/>
            </p:cNvGrpSpPr>
            <p:nvPr/>
          </p:nvGrpSpPr>
          <p:grpSpPr bwMode="auto">
            <a:xfrm>
              <a:off x="2374" y="3702"/>
              <a:ext cx="143" cy="182"/>
              <a:chOff x="895" y="3016"/>
              <a:chExt cx="143" cy="182"/>
            </a:xfrm>
          </p:grpSpPr>
          <p:sp>
            <p:nvSpPr>
              <p:cNvPr id="163" name="AutoShape 82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64" name="AutoShape 83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169" name="Group 85"/>
          <p:cNvGrpSpPr>
            <a:grpSpLocks/>
          </p:cNvGrpSpPr>
          <p:nvPr/>
        </p:nvGrpSpPr>
        <p:grpSpPr bwMode="auto">
          <a:xfrm>
            <a:off x="4867044" y="5908767"/>
            <a:ext cx="1223963" cy="288925"/>
            <a:chOff x="1746" y="3702"/>
            <a:chExt cx="771" cy="182"/>
          </a:xfrm>
        </p:grpSpPr>
        <p:grpSp>
          <p:nvGrpSpPr>
            <p:cNvPr id="170" name="Group 86"/>
            <p:cNvGrpSpPr>
              <a:grpSpLocks/>
            </p:cNvGrpSpPr>
            <p:nvPr/>
          </p:nvGrpSpPr>
          <p:grpSpPr bwMode="auto">
            <a:xfrm>
              <a:off x="1746" y="3702"/>
              <a:ext cx="143" cy="182"/>
              <a:chOff x="895" y="3016"/>
              <a:chExt cx="143" cy="182"/>
            </a:xfrm>
          </p:grpSpPr>
          <p:sp>
            <p:nvSpPr>
              <p:cNvPr id="177" name="AutoShape 87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78" name="AutoShape 88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171" name="Group 89"/>
            <p:cNvGrpSpPr>
              <a:grpSpLocks/>
            </p:cNvGrpSpPr>
            <p:nvPr/>
          </p:nvGrpSpPr>
          <p:grpSpPr bwMode="auto">
            <a:xfrm>
              <a:off x="2057" y="3702"/>
              <a:ext cx="143" cy="182"/>
              <a:chOff x="895" y="3016"/>
              <a:chExt cx="143" cy="182"/>
            </a:xfrm>
          </p:grpSpPr>
          <p:sp>
            <p:nvSpPr>
              <p:cNvPr id="175" name="AutoShape 90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76" name="AutoShape 91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172" name="Group 92"/>
            <p:cNvGrpSpPr>
              <a:grpSpLocks/>
            </p:cNvGrpSpPr>
            <p:nvPr/>
          </p:nvGrpSpPr>
          <p:grpSpPr bwMode="auto">
            <a:xfrm>
              <a:off x="2374" y="3702"/>
              <a:ext cx="143" cy="182"/>
              <a:chOff x="895" y="3016"/>
              <a:chExt cx="143" cy="182"/>
            </a:xfrm>
          </p:grpSpPr>
          <p:sp>
            <p:nvSpPr>
              <p:cNvPr id="173" name="AutoShape 93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74" name="AutoShape 94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179" name="Group 95"/>
          <p:cNvGrpSpPr>
            <a:grpSpLocks/>
          </p:cNvGrpSpPr>
          <p:nvPr/>
        </p:nvGrpSpPr>
        <p:grpSpPr bwMode="auto">
          <a:xfrm>
            <a:off x="6954607" y="5908767"/>
            <a:ext cx="1223962" cy="288925"/>
            <a:chOff x="1746" y="3702"/>
            <a:chExt cx="771" cy="182"/>
          </a:xfrm>
        </p:grpSpPr>
        <p:grpSp>
          <p:nvGrpSpPr>
            <p:cNvPr id="180" name="Group 96"/>
            <p:cNvGrpSpPr>
              <a:grpSpLocks/>
            </p:cNvGrpSpPr>
            <p:nvPr/>
          </p:nvGrpSpPr>
          <p:grpSpPr bwMode="auto">
            <a:xfrm>
              <a:off x="1746" y="3702"/>
              <a:ext cx="143" cy="182"/>
              <a:chOff x="895" y="3016"/>
              <a:chExt cx="143" cy="182"/>
            </a:xfrm>
          </p:grpSpPr>
          <p:sp>
            <p:nvSpPr>
              <p:cNvPr id="187" name="AutoShape 97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88" name="AutoShape 98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181" name="Group 99"/>
            <p:cNvGrpSpPr>
              <a:grpSpLocks/>
            </p:cNvGrpSpPr>
            <p:nvPr/>
          </p:nvGrpSpPr>
          <p:grpSpPr bwMode="auto">
            <a:xfrm>
              <a:off x="2057" y="3702"/>
              <a:ext cx="143" cy="182"/>
              <a:chOff x="895" y="3016"/>
              <a:chExt cx="143" cy="182"/>
            </a:xfrm>
          </p:grpSpPr>
          <p:sp>
            <p:nvSpPr>
              <p:cNvPr id="185" name="AutoShape 100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86" name="AutoShape 101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182" name="Group 102"/>
            <p:cNvGrpSpPr>
              <a:grpSpLocks/>
            </p:cNvGrpSpPr>
            <p:nvPr/>
          </p:nvGrpSpPr>
          <p:grpSpPr bwMode="auto">
            <a:xfrm>
              <a:off x="2374" y="3702"/>
              <a:ext cx="143" cy="182"/>
              <a:chOff x="895" y="3016"/>
              <a:chExt cx="143" cy="182"/>
            </a:xfrm>
          </p:grpSpPr>
          <p:sp>
            <p:nvSpPr>
              <p:cNvPr id="183" name="AutoShape 103"/>
              <p:cNvSpPr>
                <a:spLocks noChangeArrowheads="1"/>
              </p:cNvSpPr>
              <p:nvPr/>
            </p:nvSpPr>
            <p:spPr bwMode="auto">
              <a:xfrm rot="-3424596">
                <a:off x="925" y="3085"/>
                <a:ext cx="182" cy="44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84" name="AutoShape 104"/>
              <p:cNvSpPr>
                <a:spLocks noChangeArrowheads="1"/>
              </p:cNvSpPr>
              <p:nvPr/>
            </p:nvSpPr>
            <p:spPr bwMode="auto">
              <a:xfrm rot="-8664428">
                <a:off x="895" y="3158"/>
                <a:ext cx="92" cy="40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783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5556" y="364695"/>
            <a:ext cx="7806176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План работы  в рамках ЕСЭДД «Дело» на 2012г.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391293"/>
              </p:ext>
            </p:extLst>
          </p:nvPr>
        </p:nvGraphicFramePr>
        <p:xfrm>
          <a:off x="143508" y="1582411"/>
          <a:ext cx="8820980" cy="5158957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864096"/>
                <a:gridCol w="6012668"/>
                <a:gridCol w="194421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</a:rPr>
                        <a:t> п/п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Описание работ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Сроки исполнения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Техническое сопровождение и обновление версий и установка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</a:rPr>
                        <a:t> ПО «Дело»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1 квартал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</a:rPr>
                        <a:t> 2012г.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Повышение надежности работы серверного оборудования и поддержание достаточного дискового пространства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3-4 квартал 2012г.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237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Закупка дополнительных опций ПО «Дело» и </a:t>
                      </a:r>
                      <a:r>
                        <a:rPr lang="en-US" sz="1700" b="1" dirty="0" smtClean="0">
                          <a:solidFill>
                            <a:schemeClr val="bg1"/>
                          </a:solidFill>
                        </a:rPr>
                        <a:t>ORACLE</a:t>
                      </a:r>
                      <a:endParaRPr lang="ru-RU" sz="17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700" b="1" dirty="0" smtClean="0">
                          <a:solidFill>
                            <a:schemeClr val="bg1"/>
                          </a:solidFill>
                        </a:rPr>
                        <a:t>-3</a:t>
                      </a:r>
                      <a:r>
                        <a:rPr lang="en-US" sz="17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</a:rPr>
                        <a:t>квартал  2012г.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237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Согласование проекта 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</a:rPr>
                        <a:t>регламента использования ЕСЭДД «Дело», ввод в техническую эксплуатацию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1-2 квартал 2012г.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Проработка организационно-технического решения использования  опций «Архивное дело», «ЭЦП»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3 квартал 2012г.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Выявление потребности в разработке аналитических модулей и средств контроля исполнения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2012г.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Разработка проекта обеспечения резервного копирования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4 квартал 2012г.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Проработка возможности интеграции ЕСЭДД «Дело» с системой МЭДО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</a:rPr>
                        <a:t>4 квартал 2012г.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50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None/>
            </a:pPr>
            <a:r>
              <a:rPr lang="ru-RU" sz="2400" b="1" dirty="0" smtClean="0">
                <a:solidFill>
                  <a:srgbClr val="FFC000"/>
                </a:solidFill>
              </a:rPr>
              <a:t>В 2012г. на реализацию запланированных </a:t>
            </a:r>
            <a:r>
              <a:rPr lang="ru-RU" sz="2400" b="1" dirty="0">
                <a:solidFill>
                  <a:srgbClr val="FFC000"/>
                </a:solidFill>
              </a:rPr>
              <a:t>мероприятий в рамках внедрения и развития ЕСЭДД Комитету </a:t>
            </a:r>
            <a:r>
              <a:rPr lang="ru-RU" sz="2400" b="1" dirty="0" smtClean="0">
                <a:solidFill>
                  <a:srgbClr val="FFC000"/>
                </a:solidFill>
              </a:rPr>
              <a:t>потребуется 3,495 млн. р. :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None/>
            </a:pPr>
            <a:endParaRPr lang="ru-RU" sz="1050" b="1" dirty="0" smtClean="0">
              <a:solidFill>
                <a:srgbClr val="FFC000"/>
              </a:solidFill>
            </a:endParaRPr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1" dirty="0" smtClean="0"/>
              <a:t>работы </a:t>
            </a:r>
            <a:r>
              <a:rPr lang="ru-RU" sz="2400" b="1" dirty="0"/>
              <a:t>по техническому сопровождению и обновлению версий программного комплекса «Дело»  на 1 год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1" dirty="0"/>
              <a:t>303 924,66р. – 276 лицензий.</a:t>
            </a:r>
          </a:p>
          <a:p>
            <a:pPr marL="554546" lvl="1" indent="-261938">
              <a:lnSpc>
                <a:spcPct val="80000"/>
              </a:lnSpc>
              <a:buClr>
                <a:srgbClr val="E47802"/>
              </a:buClr>
              <a:buFont typeface="Wingdings" pitchFamily="2" charset="2"/>
              <a:buChar char="§"/>
            </a:pPr>
            <a:endParaRPr lang="ru-RU" sz="2000" b="1" dirty="0" smtClean="0"/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1" dirty="0" smtClean="0"/>
              <a:t>поставку лицензий ПО «Дело» для работы делопроизводителей и функциональных сотрудников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1" dirty="0"/>
              <a:t>2 </a:t>
            </a:r>
            <a:r>
              <a:rPr lang="ru-RU" sz="2000" b="1" dirty="0" smtClean="0"/>
              <a:t>264 180,00р. – 309 лицензий, с бесплатной тех. поддержкой 1 год.</a:t>
            </a:r>
            <a:endParaRPr lang="ru-RU" sz="2000" b="1" dirty="0"/>
          </a:p>
          <a:p>
            <a:pPr marL="554546" lvl="1" indent="-261938">
              <a:lnSpc>
                <a:spcPct val="80000"/>
              </a:lnSpc>
              <a:buClr>
                <a:srgbClr val="E47802"/>
              </a:buClr>
              <a:buFont typeface="Wingdings" pitchFamily="2" charset="2"/>
              <a:buChar char="§"/>
            </a:pPr>
            <a:endParaRPr lang="ru-RU" sz="2000" b="1" dirty="0" smtClean="0"/>
          </a:p>
          <a:p>
            <a:pPr marL="261938" indent="-261938">
              <a:lnSpc>
                <a:spcPct val="80000"/>
              </a:lnSpc>
              <a:spcBef>
                <a:spcPct val="20000"/>
              </a:spcBef>
              <a:buClr>
                <a:srgbClr val="E47802"/>
              </a:buClr>
              <a:buFont typeface="Wingdings" pitchFamily="2" charset="2"/>
              <a:buChar char="§"/>
            </a:pPr>
            <a:r>
              <a:rPr lang="ru-RU" sz="2400" b="1" dirty="0" smtClean="0"/>
              <a:t>работы </a:t>
            </a:r>
            <a:r>
              <a:rPr lang="ru-RU" sz="2400" b="1" dirty="0"/>
              <a:t>по установке лицензий и программных продуктов системы «Дело» в ОИВ </a:t>
            </a:r>
            <a:r>
              <a:rPr lang="ru-RU" sz="2400" b="1" dirty="0" smtClean="0"/>
              <a:t>РК</a:t>
            </a:r>
          </a:p>
          <a:p>
            <a:pPr marL="292608" lvl="1" indent="0">
              <a:lnSpc>
                <a:spcPct val="80000"/>
              </a:lnSpc>
              <a:buClr>
                <a:srgbClr val="E47802"/>
              </a:buClr>
              <a:buNone/>
            </a:pPr>
            <a:r>
              <a:rPr lang="ru-RU" sz="2000" b="1" dirty="0" smtClean="0"/>
              <a:t>927 000,00р. – 309 лицензий.</a:t>
            </a:r>
          </a:p>
          <a:p>
            <a:pPr marL="554546" lvl="1" indent="-261938">
              <a:lnSpc>
                <a:spcPct val="80000"/>
              </a:lnSpc>
              <a:buClr>
                <a:srgbClr val="E47802"/>
              </a:buClr>
              <a:buFont typeface="Wingdings" pitchFamily="2" charset="2"/>
              <a:buChar char="§"/>
            </a:pPr>
            <a:endParaRPr lang="ru-RU" sz="2000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7810921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Планируемое расходование средств в 2012 году</a:t>
            </a:r>
          </a:p>
        </p:txBody>
      </p:sp>
    </p:spTree>
    <p:extLst>
      <p:ext uri="{BB962C8B-B14F-4D97-AF65-F5344CB8AC3E}">
        <p14:creationId xmlns:p14="http://schemas.microsoft.com/office/powerpoint/2010/main" val="41363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5556" y="364695"/>
            <a:ext cx="7279172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Взаимодействие ЕСЭДД с порталом ОИВ РК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7" y="1981780"/>
            <a:ext cx="2016224" cy="125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520788"/>
            <a:ext cx="4990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http://gov.karelia.ru/gov/request/index.html</a:t>
            </a:r>
            <a:endParaRPr lang="ru-RU" sz="2000" dirty="0">
              <a:solidFill>
                <a:schemeClr val="accent1"/>
              </a:solidFill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059289" y="1906100"/>
            <a:ext cx="1978082" cy="1903141"/>
            <a:chOff x="2291" y="1630"/>
            <a:chExt cx="1315" cy="1278"/>
          </a:xfrm>
        </p:grpSpPr>
        <p:graphicFrame>
          <p:nvGraphicFramePr>
            <p:cNvPr id="8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5975445"/>
                </p:ext>
              </p:extLst>
            </p:nvPr>
          </p:nvGraphicFramePr>
          <p:xfrm>
            <a:off x="2291" y="1630"/>
            <a:ext cx="1230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54" name="Visio" r:id="rId5" imgW="2809037" imgH="2404485" progId="">
                    <p:embed/>
                  </p:oleObj>
                </mc:Choice>
                <mc:Fallback>
                  <p:oleObj name="Visio" r:id="rId5" imgW="2809037" imgH="2404485" progId="">
                    <p:embed/>
                    <p:pic>
                      <p:nvPicPr>
                        <p:cNvPr id="0" name="Picture 4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1" y="1630"/>
                          <a:ext cx="1230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2291" y="2684"/>
              <a:ext cx="1315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>
                  <a:solidFill>
                    <a:srgbClr val="005986"/>
                  </a:solidFill>
                  <a:latin typeface="Verdana" pitchFamily="34" charset="0"/>
                </a:rPr>
                <a:t>Канцелярия</a:t>
              </a:r>
            </a:p>
          </p:txBody>
        </p:sp>
      </p:grpSp>
      <p:pic>
        <p:nvPicPr>
          <p:cNvPr id="11271" name="Picture 7" descr="C:\Users\AAntonen\AppData\Local\Microsoft\Windows\Temporary Internet Files\Content.IE5\PYU3XO9C\MC900442072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248268"/>
            <a:ext cx="1930400" cy="13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42"/>
          <p:cNvSpPr>
            <a:spLocks noChangeShapeType="1"/>
          </p:cNvSpPr>
          <p:nvPr/>
        </p:nvSpPr>
        <p:spPr bwMode="auto">
          <a:xfrm flipV="1">
            <a:off x="1443372" y="2783352"/>
            <a:ext cx="1472444" cy="33311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6" name="Line 42"/>
          <p:cNvSpPr>
            <a:spLocks noChangeShapeType="1"/>
          </p:cNvSpPr>
          <p:nvPr/>
        </p:nvSpPr>
        <p:spPr bwMode="auto">
          <a:xfrm>
            <a:off x="5226537" y="2833656"/>
            <a:ext cx="1832752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49192864"/>
              </p:ext>
            </p:extLst>
          </p:nvPr>
        </p:nvGraphicFramePr>
        <p:xfrm>
          <a:off x="5462681" y="2102472"/>
          <a:ext cx="936104" cy="556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5" name="Visio" r:id="rId8" imgW="3283983" imgH="1952075" progId="">
                  <p:embed/>
                </p:oleObj>
              </mc:Choice>
              <mc:Fallback>
                <p:oleObj name="Visio" r:id="rId8" imgW="3283983" imgH="1952075" progId="">
                  <p:embed/>
                  <p:pic>
                    <p:nvPicPr>
                      <p:cNvPr id="0" name="Picture 40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2681" y="2102472"/>
                        <a:ext cx="936104" cy="556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42"/>
          <p:cNvSpPr>
            <a:spLocks noChangeShapeType="1"/>
          </p:cNvSpPr>
          <p:nvPr/>
        </p:nvSpPr>
        <p:spPr bwMode="auto">
          <a:xfrm flipH="1">
            <a:off x="2203102" y="3572433"/>
            <a:ext cx="4913372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1728262"/>
              </p:ext>
            </p:extLst>
          </p:nvPr>
        </p:nvGraphicFramePr>
        <p:xfrm>
          <a:off x="3687432" y="3684368"/>
          <a:ext cx="833034" cy="495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6" name="Visio" r:id="rId10" imgW="3283983" imgH="1952075" progId="">
                  <p:embed/>
                </p:oleObj>
              </mc:Choice>
              <mc:Fallback>
                <p:oleObj name="Visio" r:id="rId10" imgW="3283983" imgH="1952075" progId="">
                  <p:embed/>
                  <p:pic>
                    <p:nvPicPr>
                      <p:cNvPr id="0" name="Picture 40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7432" y="3684368"/>
                        <a:ext cx="833034" cy="4955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48595" y="3766996"/>
            <a:ext cx="113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№__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41" y="4818654"/>
            <a:ext cx="1496202" cy="138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1443372" y="4547542"/>
            <a:ext cx="1784147" cy="851504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5027060" y="5509798"/>
            <a:ext cx="2231705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1446841" y="5005626"/>
            <a:ext cx="113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№__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64" y="6207583"/>
            <a:ext cx="4447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http://gov.karelia.ru/request/track.html</a:t>
            </a:r>
            <a:endParaRPr lang="ru-RU" sz="2000" dirty="0">
              <a:solidFill>
                <a:schemeClr val="accent1"/>
              </a:solidFill>
            </a:endParaRPr>
          </a:p>
        </p:txBody>
      </p:sp>
      <p:graphicFrame>
        <p:nvGraphicFramePr>
          <p:cNvPr id="14" name="Объект 1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80163036"/>
              </p:ext>
            </p:extLst>
          </p:nvPr>
        </p:nvGraphicFramePr>
        <p:xfrm>
          <a:off x="7341942" y="4996450"/>
          <a:ext cx="1025572" cy="1533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7" name="Visio" r:id="rId12" imgW="689175" imgH="941207" progId="">
                  <p:embed/>
                </p:oleObj>
              </mc:Choice>
              <mc:Fallback>
                <p:oleObj name="Visio" r:id="rId12" imgW="689175" imgH="941207" progId="">
                  <p:embed/>
                  <p:pic>
                    <p:nvPicPr>
                      <p:cNvPr id="0" name="Picture 40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1942" y="4996450"/>
                        <a:ext cx="1025572" cy="15333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7632340" y="3858822"/>
            <a:ext cx="0" cy="1114472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ru-RU" dirty="0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244227"/>
              </p:ext>
            </p:extLst>
          </p:nvPr>
        </p:nvGraphicFramePr>
        <p:xfrm>
          <a:off x="2341149" y="4304907"/>
          <a:ext cx="3905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8" name="Visio" r:id="rId14" imgW="414647" imgH="833027" progId="">
                  <p:embed/>
                </p:oleObj>
              </mc:Choice>
              <mc:Fallback>
                <p:oleObj name="Visio" r:id="rId14" imgW="414647" imgH="833027" progId="">
                  <p:embed/>
                  <p:pic>
                    <p:nvPicPr>
                      <p:cNvPr id="0" name="Picture 4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149" y="4304907"/>
                        <a:ext cx="390525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/>
        </p:nvGraphicFramePr>
        <p:xfrm>
          <a:off x="7134225" y="3994150"/>
          <a:ext cx="390525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9" name="Visio" r:id="rId16" imgW="414647" imgH="833027" progId="">
                  <p:embed/>
                </p:oleObj>
              </mc:Choice>
              <mc:Fallback>
                <p:oleObj name="Visio" r:id="rId16" imgW="414647" imgH="833027" progId="">
                  <p:embed/>
                  <p:pic>
                    <p:nvPicPr>
                      <p:cNvPr id="0" name="Picture 4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4225" y="3994150"/>
                        <a:ext cx="390525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102495"/>
              </p:ext>
            </p:extLst>
          </p:nvPr>
        </p:nvGraphicFramePr>
        <p:xfrm>
          <a:off x="5947649" y="4705308"/>
          <a:ext cx="390525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0" name="Visio" r:id="rId17" imgW="414647" imgH="833027" progId="">
                  <p:embed/>
                </p:oleObj>
              </mc:Choice>
              <mc:Fallback>
                <p:oleObj name="Visio" r:id="rId17" imgW="414647" imgH="833027" progId="">
                  <p:embed/>
                  <p:pic>
                    <p:nvPicPr>
                      <p:cNvPr id="0" name="Picture 4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7649" y="4705308"/>
                        <a:ext cx="390525" cy="69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347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80984" y="1520788"/>
            <a:ext cx="8447500" cy="5112568"/>
          </a:xfrm>
        </p:spPr>
        <p:txBody>
          <a:bodyPr>
            <a:noAutofit/>
          </a:bodyPr>
          <a:lstStyle/>
          <a:p>
            <a:pPr marL="633222" indent="-514350">
              <a:buFont typeface="+mj-lt"/>
              <a:buAutoNum type="arabicPeriod"/>
            </a:pPr>
            <a:r>
              <a:rPr lang="ru-RU" sz="2300" b="1" dirty="0"/>
              <a:t>Построена единая корпоративная сеть ОИВ РК. </a:t>
            </a:r>
          </a:p>
          <a:p>
            <a:pPr marL="633222" indent="-514350">
              <a:buFont typeface="+mj-lt"/>
              <a:buAutoNum type="arabicPeriod"/>
            </a:pPr>
            <a:r>
              <a:rPr lang="ru-RU" sz="2300" b="1" dirty="0" smtClean="0"/>
              <a:t>Во всех ОИВ на рабочих местах делопроизводителей развернута </a:t>
            </a:r>
            <a:r>
              <a:rPr lang="ru-RU" sz="2300" b="1" dirty="0"/>
              <a:t>ЕСЭДД «</a:t>
            </a:r>
            <a:r>
              <a:rPr lang="ru-RU" sz="2300" b="1" dirty="0" smtClean="0"/>
              <a:t>Дело».</a:t>
            </a:r>
            <a:endParaRPr lang="ru-RU" sz="2300" b="1" dirty="0"/>
          </a:p>
          <a:p>
            <a:pPr marL="633222" indent="-514350">
              <a:buFont typeface="+mj-lt"/>
              <a:buAutoNum type="arabicPeriod"/>
            </a:pPr>
            <a:r>
              <a:rPr lang="ru-RU" sz="2300" b="1" dirty="0"/>
              <a:t>ОИВ РК обеспечены минимальным необходимым набором лицензий ПО «Дело».</a:t>
            </a:r>
          </a:p>
          <a:p>
            <a:pPr marL="633222" indent="-514350">
              <a:buFont typeface="+mj-lt"/>
              <a:buAutoNum type="arabicPeriod"/>
            </a:pPr>
            <a:r>
              <a:rPr lang="ru-RU" sz="2300" b="1" dirty="0"/>
              <a:t>Осуществляются постоянная техническая поддержка существующей </a:t>
            </a:r>
            <a:r>
              <a:rPr lang="ru-RU" sz="2300" b="1" dirty="0" smtClean="0"/>
              <a:t>ЕСЭДД и обновление </a:t>
            </a:r>
            <a:r>
              <a:rPr lang="ru-RU" sz="2300" b="1" dirty="0"/>
              <a:t>версий </a:t>
            </a:r>
            <a:r>
              <a:rPr lang="ru-RU" sz="2300" b="1" dirty="0" smtClean="0"/>
              <a:t>ПО.</a:t>
            </a:r>
            <a:endParaRPr lang="ru-RU" sz="2300" b="1" dirty="0"/>
          </a:p>
          <a:p>
            <a:pPr marL="633222" indent="-514350">
              <a:buFont typeface="+mj-lt"/>
              <a:buAutoNum type="arabicPeriod"/>
            </a:pPr>
            <a:r>
              <a:rPr lang="ru-RU" sz="2300" b="1" dirty="0"/>
              <a:t>Обеспечивается актуальность содержащихся в справочниках ЕСЭДД данных.</a:t>
            </a:r>
          </a:p>
          <a:p>
            <a:pPr marL="633222" indent="-514350">
              <a:buFont typeface="+mj-lt"/>
              <a:buAutoNum type="arabicPeriod"/>
            </a:pPr>
            <a:r>
              <a:rPr lang="ru-RU" sz="2300" b="1" dirty="0"/>
              <a:t>Проведено обучение ОИВ РК работе с ЕСЭДД.</a:t>
            </a:r>
          </a:p>
          <a:p>
            <a:pPr marL="633222" indent="-514350">
              <a:buFont typeface="+mj-lt"/>
              <a:buAutoNum type="arabicPeriod"/>
            </a:pPr>
            <a:r>
              <a:rPr lang="ru-RU" sz="2300" b="1" dirty="0"/>
              <a:t>Организовано взаимодействие ЕСЭДД с интернет-порталом ОИВ РК.</a:t>
            </a:r>
          </a:p>
          <a:p>
            <a:pPr marL="633222" indent="-514350">
              <a:buFont typeface="+mj-lt"/>
              <a:buAutoNum type="arabicPeriod"/>
            </a:pPr>
            <a:r>
              <a:rPr lang="ru-RU" sz="2300" b="1" dirty="0"/>
              <a:t>Подготовлен проект регламента для организации работы с документами ОИВ РК в условиях </a:t>
            </a:r>
            <a:r>
              <a:rPr lang="ru-RU" sz="2300" b="1"/>
              <a:t>использования </a:t>
            </a:r>
            <a:r>
              <a:rPr lang="ru-RU" sz="2300" b="1" smtClean="0"/>
              <a:t>ЕСЭДД </a:t>
            </a:r>
            <a:endParaRPr lang="ru-RU" sz="23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1473865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922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80984" y="1520788"/>
            <a:ext cx="8447500" cy="5337212"/>
          </a:xfrm>
        </p:spPr>
        <p:txBody>
          <a:bodyPr>
            <a:noAutofit/>
          </a:bodyPr>
          <a:lstStyle/>
          <a:p>
            <a:pPr marL="633222" indent="-514350">
              <a:buFont typeface="+mj-lt"/>
              <a:buAutoNum type="arabicPeriod"/>
            </a:pPr>
            <a:r>
              <a:rPr lang="ru-RU" sz="2700" b="1" dirty="0" smtClean="0"/>
              <a:t>Внедрение </a:t>
            </a:r>
            <a:r>
              <a:rPr lang="ru-RU" sz="2700" b="1" dirty="0"/>
              <a:t>в работу ОИВ РК </a:t>
            </a:r>
            <a:r>
              <a:rPr lang="ru-RU" sz="2700" b="1" dirty="0" smtClean="0"/>
              <a:t>дополнительных модулей («Архивное дело», «ЭЦП»): </a:t>
            </a:r>
            <a:r>
              <a:rPr lang="ru-RU" sz="2700" b="1" dirty="0"/>
              <a:t>организация их получения, выдачи, определение </a:t>
            </a:r>
            <a:r>
              <a:rPr lang="ru-RU" sz="2700" b="1" dirty="0" smtClean="0"/>
              <a:t>порядка использования </a:t>
            </a:r>
            <a:r>
              <a:rPr lang="ru-RU" sz="2700" b="1" dirty="0"/>
              <a:t>в </a:t>
            </a:r>
            <a:r>
              <a:rPr lang="ru-RU" sz="2700" b="1" dirty="0" smtClean="0"/>
              <a:t>работе.</a:t>
            </a:r>
          </a:p>
          <a:p>
            <a:pPr marL="633222" indent="-514350">
              <a:buFont typeface="+mj-lt"/>
              <a:buAutoNum type="arabicPeriod"/>
            </a:pPr>
            <a:endParaRPr lang="ru-RU" sz="2700" b="1" dirty="0" smtClean="0"/>
          </a:p>
          <a:p>
            <a:pPr marL="633222" indent="-514350">
              <a:buFont typeface="+mj-lt"/>
              <a:buAutoNum type="arabicPeriod"/>
            </a:pPr>
            <a:r>
              <a:rPr lang="ru-RU" sz="2700" b="1" dirty="0" smtClean="0"/>
              <a:t>Использование системы для организации межведомственного взаимодействия.</a:t>
            </a:r>
          </a:p>
          <a:p>
            <a:pPr marL="633222" indent="-514350">
              <a:buFont typeface="+mj-lt"/>
              <a:buAutoNum type="arabicPeriod"/>
            </a:pPr>
            <a:endParaRPr lang="ru-RU" sz="2700" b="1" dirty="0" smtClean="0"/>
          </a:p>
          <a:p>
            <a:pPr marL="633222" indent="-514350">
              <a:buFont typeface="+mj-lt"/>
              <a:buAutoNum type="arabicPeriod"/>
            </a:pPr>
            <a:r>
              <a:rPr lang="ru-RU" sz="2700" b="1" dirty="0" smtClean="0"/>
              <a:t>Использование системы «Дело» в сфере оказания государственных услуг.</a:t>
            </a:r>
          </a:p>
          <a:p>
            <a:pPr marL="633222" indent="-514350">
              <a:buFont typeface="+mj-lt"/>
              <a:buAutoNum type="arabicPeriod"/>
            </a:pPr>
            <a:endParaRPr lang="ru-RU" sz="2700" b="1" dirty="0" smtClean="0"/>
          </a:p>
          <a:p>
            <a:pPr marL="633222" indent="-514350">
              <a:buFont typeface="+mj-lt"/>
              <a:buAutoNum type="arabicPeriod"/>
            </a:pPr>
            <a:r>
              <a:rPr lang="ru-RU" sz="2700" b="1" dirty="0" smtClean="0"/>
              <a:t>Интеграция ЕСЭДД «Дело» с системой МЭДО.</a:t>
            </a:r>
            <a:endParaRPr lang="ru-RU" sz="27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5093638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Перспективы развития ЕСЭДД</a:t>
            </a:r>
          </a:p>
        </p:txBody>
      </p:sp>
    </p:spTree>
    <p:extLst>
      <p:ext uri="{BB962C8B-B14F-4D97-AF65-F5344CB8AC3E}">
        <p14:creationId xmlns:p14="http://schemas.microsoft.com/office/powerpoint/2010/main" val="10698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Пользователь\Desktop\Снимок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19119"/>
            <a:ext cx="984203" cy="136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1507" name="Текст 8"/>
          <p:cNvSpPr>
            <a:spLocks noGrp="1"/>
          </p:cNvSpPr>
          <p:nvPr>
            <p:ph type="subTitle" idx="1"/>
          </p:nvPr>
        </p:nvSpPr>
        <p:spPr>
          <a:xfrm>
            <a:off x="1835150" y="5229225"/>
            <a:ext cx="6740525" cy="1198563"/>
          </a:xfrm>
        </p:spPr>
        <p:txBody>
          <a:bodyPr/>
          <a:lstStyle/>
          <a:p>
            <a:pPr marL="109538" eaLnBrk="1" hangingPunct="1"/>
            <a:r>
              <a:rPr lang="ru-RU" dirty="0" smtClean="0"/>
              <a:t>Бураков Дмитрий Рюрикович, </a:t>
            </a:r>
          </a:p>
          <a:p>
            <a:pPr marL="109538" eaLnBrk="1" hangingPunct="1"/>
            <a:r>
              <a:rPr lang="ru-RU" dirty="0" smtClean="0"/>
              <a:t>Председатель Государственного комитета </a:t>
            </a:r>
          </a:p>
          <a:p>
            <a:pPr marL="109538" eaLnBrk="1" hangingPunct="1"/>
            <a:r>
              <a:rPr lang="ru-RU" dirty="0" smtClean="0"/>
              <a:t>Эл. почта: </a:t>
            </a:r>
            <a:r>
              <a:rPr lang="en-US" dirty="0" smtClean="0"/>
              <a:t>main@ikt.karelia.ru</a:t>
            </a:r>
            <a:endParaRPr lang="ru-RU" dirty="0" smtClean="0"/>
          </a:p>
        </p:txBody>
      </p:sp>
      <p:sp>
        <p:nvSpPr>
          <p:cNvPr id="21509" name="Подзаголовок 2"/>
          <p:cNvSpPr txBox="1">
            <a:spLocks/>
          </p:cNvSpPr>
          <p:nvPr/>
        </p:nvSpPr>
        <p:spPr bwMode="auto">
          <a:xfrm>
            <a:off x="2124075" y="755650"/>
            <a:ext cx="5948363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None/>
            </a:pPr>
            <a:r>
              <a:rPr lang="ru-RU">
                <a:latin typeface="Corbel" pitchFamily="34" charset="0"/>
              </a:rPr>
              <a:t>Государственный комитет Республики Карелия </a:t>
            </a:r>
          </a:p>
          <a:p>
            <a:pPr eaLnBrk="1" hangingPunct="1"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None/>
            </a:pPr>
            <a:r>
              <a:rPr lang="ru-RU">
                <a:latin typeface="Corbel" pitchFamily="34" charset="0"/>
              </a:rPr>
              <a:t>по развитию информационно-коммуникационных технологий</a:t>
            </a:r>
            <a:endParaRPr lang="ru-RU" i="1">
              <a:latin typeface="Corbel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95743" y="2780928"/>
            <a:ext cx="6323264" cy="68407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vert="horz" lIns="118872" tIns="0" rIns="45720" bIns="0" rtlCol="0" anchor="b">
            <a:no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/>
            <a:r>
              <a:rPr lang="ru-RU" sz="4800" dirty="0" smtClean="0">
                <a:solidFill>
                  <a:schemeClr val="accent1"/>
                </a:solidFill>
              </a:rPr>
              <a:t>Спасибо за внимание</a:t>
            </a:r>
            <a:endParaRPr lang="ru-RU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5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5556" y="364695"/>
            <a:ext cx="4771884" cy="58477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Нормативные основания</a:t>
            </a:r>
            <a:endParaRPr lang="ru-RU" sz="2000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80984" y="1520788"/>
            <a:ext cx="8447500" cy="5112568"/>
          </a:xfrm>
        </p:spPr>
        <p:txBody>
          <a:bodyPr>
            <a:noAutofit/>
          </a:bodyPr>
          <a:lstStyle/>
          <a:p>
            <a:pPr marL="118872" indent="0">
              <a:buNone/>
            </a:pPr>
            <a:endParaRPr lang="ru-RU" sz="2600" b="1" dirty="0" smtClean="0"/>
          </a:p>
          <a:p>
            <a:pPr marL="633222" indent="-514350">
              <a:buAutoNum type="arabicPeriod"/>
            </a:pPr>
            <a:r>
              <a:rPr lang="ru-RU" sz="2600" b="1" dirty="0" smtClean="0"/>
              <a:t>Государственная программа Российской Федерации «Информационное общество (2011-2020 годы)», утверждена распоряжением Правительства Российской Федерации от 2 декабря 2011 года № 2161-р; </a:t>
            </a:r>
            <a:endParaRPr lang="ru-RU" sz="2600" b="1" dirty="0"/>
          </a:p>
          <a:p>
            <a:pPr marL="633222" indent="-514350">
              <a:buAutoNum type="arabicPeriod"/>
            </a:pPr>
            <a:r>
              <a:rPr lang="ru-RU" sz="2600" b="1" dirty="0" smtClean="0"/>
              <a:t>РЦП </a:t>
            </a:r>
            <a:r>
              <a:rPr lang="ru-RU" sz="2600" b="1" dirty="0"/>
              <a:t>«Информатизация Республики Карелия» на 2008 - 2012 годы, </a:t>
            </a:r>
            <a:r>
              <a:rPr lang="ru-RU" sz="2600" b="1" dirty="0" smtClean="0"/>
              <a:t>одобрена </a:t>
            </a:r>
            <a:r>
              <a:rPr lang="ru-RU" sz="2600" b="1" dirty="0"/>
              <a:t>распоряжением Правительства Республики Карелия </a:t>
            </a:r>
            <a:r>
              <a:rPr lang="ru-RU" sz="2600" b="1" dirty="0" smtClean="0"/>
              <a:t>от </a:t>
            </a:r>
            <a:r>
              <a:rPr lang="ru-RU" sz="2600" b="1" dirty="0"/>
              <a:t>22 марта 2008 года № </a:t>
            </a:r>
            <a:r>
              <a:rPr lang="ru-RU" sz="2600" b="1" dirty="0" smtClean="0"/>
              <a:t>128р-П.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41311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1844824"/>
            <a:ext cx="8229600" cy="374441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Обеспечение </a:t>
            </a:r>
            <a:r>
              <a:rPr lang="ru-RU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потребностей </a:t>
            </a:r>
            <a:r>
              <a:rPr lang="ru-RU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органов </a:t>
            </a:r>
            <a:r>
              <a:rPr lang="ru-RU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исполнительной власти Республики Карелия в информационном </a:t>
            </a:r>
            <a:r>
              <a:rPr lang="ru-RU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обмене</a:t>
            </a:r>
            <a:r>
              <a:rPr lang="ru-RU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путем повышения </a:t>
            </a:r>
            <a:r>
              <a:rPr lang="ru-RU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эффективности  деятельности государственных гражданских служащих Республики </a:t>
            </a:r>
            <a:r>
              <a:rPr lang="ru-RU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Карелия.</a:t>
            </a:r>
            <a:endParaRPr lang="ru-RU" sz="3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1186928" cy="58477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Цель </a:t>
            </a:r>
          </a:p>
        </p:txBody>
      </p:sp>
    </p:spTree>
    <p:extLst>
      <p:ext uri="{BB962C8B-B14F-4D97-AF65-F5344CB8AC3E}">
        <p14:creationId xmlns:p14="http://schemas.microsoft.com/office/powerpoint/2010/main" val="4795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80984" y="1520788"/>
            <a:ext cx="8447500" cy="5112568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ru-RU" sz="2100" b="1" dirty="0" smtClean="0"/>
              <a:t>Организация системы межведомственного электронного документооборота, объединяющей все органы исполнительной власти Республики Карелия (ОИВ РК) путем:</a:t>
            </a:r>
          </a:p>
          <a:p>
            <a:pPr marL="633222" indent="-514350">
              <a:buFont typeface="+mj-lt"/>
              <a:buAutoNum type="arabicPeriod"/>
            </a:pPr>
            <a:r>
              <a:rPr lang="ru-RU" sz="2100" b="1" dirty="0" smtClean="0"/>
              <a:t>Построения единой корпоративной сети органов исполнительной власти</a:t>
            </a:r>
          </a:p>
          <a:p>
            <a:pPr marL="633222" indent="-514350">
              <a:buFont typeface="+mj-lt"/>
              <a:buAutoNum type="arabicPeriod"/>
            </a:pPr>
            <a:r>
              <a:rPr lang="ru-RU" sz="2100" b="1" dirty="0" smtClean="0"/>
              <a:t>Приобретения необходимых лицензий.</a:t>
            </a:r>
            <a:endParaRPr lang="ru-RU" sz="2100" b="1" dirty="0"/>
          </a:p>
          <a:p>
            <a:pPr marL="633222" indent="-514350">
              <a:buFont typeface="+mj-lt"/>
              <a:buAutoNum type="arabicPeriod"/>
            </a:pPr>
            <a:r>
              <a:rPr lang="ru-RU" sz="2100" b="1" dirty="0" smtClean="0"/>
              <a:t>Обеспечения технической поддержки  системы и актуальности данных в ней</a:t>
            </a:r>
            <a:endParaRPr lang="ru-RU" sz="2100" b="1" dirty="0"/>
          </a:p>
          <a:p>
            <a:pPr marL="633222" indent="-514350">
              <a:buFont typeface="+mj-lt"/>
              <a:buAutoNum type="arabicPeriod"/>
            </a:pPr>
            <a:r>
              <a:rPr lang="ru-RU" sz="2100" b="1" dirty="0" smtClean="0"/>
              <a:t>Обучения специалистов </a:t>
            </a:r>
            <a:endParaRPr lang="ru-RU" sz="2100" b="1" dirty="0"/>
          </a:p>
          <a:p>
            <a:pPr marL="633222" indent="-514350">
              <a:buFont typeface="+mj-lt"/>
              <a:buAutoNum type="arabicPeriod"/>
            </a:pPr>
            <a:r>
              <a:rPr lang="ru-RU" sz="2100" b="1" dirty="0" smtClean="0"/>
              <a:t>Регламентации  </a:t>
            </a:r>
            <a:r>
              <a:rPr lang="ru-RU" sz="2100" b="1" dirty="0"/>
              <a:t>работы </a:t>
            </a:r>
            <a:r>
              <a:rPr lang="ru-RU" sz="2100" b="1" dirty="0" smtClean="0"/>
              <a:t>с электронными документами</a:t>
            </a:r>
            <a:endParaRPr lang="ru-RU" sz="2100" b="1" dirty="0"/>
          </a:p>
          <a:p>
            <a:pPr marL="633222" indent="-514350">
              <a:buFont typeface="+mj-lt"/>
              <a:buAutoNum type="arabicPeriod"/>
            </a:pPr>
            <a:r>
              <a:rPr lang="ru-RU" sz="2100" b="1" dirty="0" smtClean="0"/>
              <a:t>Интеграции  </a:t>
            </a:r>
            <a:r>
              <a:rPr lang="ru-RU" sz="2100" b="1" dirty="0"/>
              <a:t>с  официальным интернет-порталом </a:t>
            </a:r>
            <a:r>
              <a:rPr lang="ru-RU" sz="2100" b="1" dirty="0" smtClean="0"/>
              <a:t>, порталом государственных услуг, другими системами межведомственного взаимодействия.</a:t>
            </a:r>
            <a:endParaRPr lang="ru-RU" sz="2100" b="1" dirty="0"/>
          </a:p>
          <a:p>
            <a:pPr marL="633222" indent="-514350">
              <a:buFont typeface="+mj-lt"/>
              <a:buAutoNum type="arabicPeriod"/>
            </a:pPr>
            <a:r>
              <a:rPr lang="ru-RU" sz="2100" b="1" dirty="0" smtClean="0"/>
              <a:t>Внедрения в </a:t>
            </a:r>
            <a:r>
              <a:rPr lang="ru-RU" sz="2100" b="1" dirty="0"/>
              <a:t>работу </a:t>
            </a:r>
            <a:r>
              <a:rPr lang="ru-RU" sz="2100" b="1" dirty="0" smtClean="0"/>
              <a:t>дополнительных модулей: «Архивное дело», «электронно-цифровая подпись </a:t>
            </a:r>
            <a:r>
              <a:rPr lang="ru-RU" sz="2100" b="1" dirty="0"/>
              <a:t>(ЭЦП</a:t>
            </a:r>
            <a:r>
              <a:rPr lang="ru-RU" sz="2100" b="1" dirty="0" smtClean="0"/>
              <a:t>)».</a:t>
            </a:r>
            <a:endParaRPr lang="ru-RU" sz="21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1416926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Задачи </a:t>
            </a:r>
          </a:p>
        </p:txBody>
      </p:sp>
    </p:spTree>
    <p:extLst>
      <p:ext uri="{BB962C8B-B14F-4D97-AF65-F5344CB8AC3E}">
        <p14:creationId xmlns:p14="http://schemas.microsoft.com/office/powerpoint/2010/main" val="165561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99992"/>
          </a:xfrm>
        </p:spPr>
        <p:txBody>
          <a:bodyPr>
            <a:noAutofit/>
          </a:bodyPr>
          <a:lstStyle/>
          <a:p>
            <a:pPr marL="118872" indent="0">
              <a:buNone/>
            </a:pPr>
            <a:endParaRPr lang="ru-RU" sz="2800" b="1" dirty="0" smtClean="0"/>
          </a:p>
          <a:p>
            <a:pPr marL="633222" indent="-514350">
              <a:buFont typeface="+mj-lt"/>
              <a:buAutoNum type="arabicPeriod"/>
            </a:pPr>
            <a:r>
              <a:rPr lang="ru-RU" sz="2800" b="1" dirty="0" smtClean="0"/>
              <a:t>Построена единая защищенная корпоративная </a:t>
            </a:r>
            <a:r>
              <a:rPr lang="ru-RU" sz="2800" b="1" dirty="0"/>
              <a:t>сеть органов исполнительной власти Республики </a:t>
            </a:r>
            <a:r>
              <a:rPr lang="ru-RU" sz="2800" b="1" dirty="0" smtClean="0"/>
              <a:t>Карелия.</a:t>
            </a:r>
          </a:p>
          <a:p>
            <a:pPr marL="633222" indent="-514350">
              <a:buFont typeface="+mj-lt"/>
              <a:buAutoNum type="arabicPeriod"/>
            </a:pPr>
            <a:endParaRPr lang="ru-RU" sz="2800" b="1" dirty="0" smtClean="0"/>
          </a:p>
          <a:p>
            <a:pPr marL="633222" indent="-514350">
              <a:buFont typeface="+mj-lt"/>
              <a:buAutoNum type="arabicPeriod"/>
            </a:pPr>
            <a:r>
              <a:rPr lang="ru-RU" sz="2800" b="1" dirty="0" smtClean="0"/>
              <a:t>На данный момент все ОИВ РК подключены к корпоративной сети.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4745658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Корпоративная </a:t>
            </a:r>
            <a:r>
              <a:rPr lang="ru-RU" sz="2800" b="1" dirty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сеть </a:t>
            </a:r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ОИВ РК</a:t>
            </a:r>
          </a:p>
        </p:txBody>
      </p:sp>
    </p:spTree>
    <p:extLst>
      <p:ext uri="{BB962C8B-B14F-4D97-AF65-F5344CB8AC3E}">
        <p14:creationId xmlns:p14="http://schemas.microsoft.com/office/powerpoint/2010/main" val="32190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99992"/>
          </a:xfrm>
        </p:spPr>
        <p:txBody>
          <a:bodyPr>
            <a:noAutofit/>
          </a:bodyPr>
          <a:lstStyle/>
          <a:p>
            <a:pPr marL="633222" indent="-514350">
              <a:buFont typeface="+mj-lt"/>
              <a:buAutoNum type="arabicPeriod"/>
            </a:pPr>
            <a:r>
              <a:rPr lang="ru-RU" sz="2800" b="1" dirty="0" smtClean="0"/>
              <a:t>Создание ЕСЭДД на базе ПО «Дело».                     Сайт производителя: </a:t>
            </a:r>
            <a:r>
              <a:rPr lang="en-US" sz="2800" b="1" dirty="0">
                <a:hlinkClick r:id="rId3"/>
              </a:rPr>
              <a:t>http://</a:t>
            </a:r>
            <a:r>
              <a:rPr lang="en-US" sz="2800" b="1" dirty="0" smtClean="0">
                <a:hlinkClick r:id="rId3"/>
              </a:rPr>
              <a:t>www.eos.ru/</a:t>
            </a:r>
            <a:endParaRPr lang="ru-RU" sz="2800" b="1" dirty="0" smtClean="0"/>
          </a:p>
          <a:p>
            <a:pPr marL="633222" indent="-514350">
              <a:buFont typeface="+mj-lt"/>
              <a:buAutoNum type="arabicPeriod"/>
            </a:pPr>
            <a:endParaRPr lang="ru-RU" sz="2800" b="1" dirty="0"/>
          </a:p>
          <a:p>
            <a:pPr marL="633222" indent="-514350">
              <a:buFont typeface="+mj-lt"/>
              <a:buAutoNum type="arabicPeriod"/>
            </a:pPr>
            <a:r>
              <a:rPr lang="ru-RU" sz="2800" b="1" dirty="0" smtClean="0"/>
              <a:t>В </a:t>
            </a:r>
            <a:r>
              <a:rPr lang="ru-RU" sz="2800" b="1" dirty="0"/>
              <a:t>2007 году </a:t>
            </a:r>
            <a:r>
              <a:rPr lang="ru-RU" sz="2800" b="1" dirty="0" smtClean="0"/>
              <a:t>- Государственный </a:t>
            </a:r>
            <a:r>
              <a:rPr lang="ru-RU" sz="2800" b="1" dirty="0"/>
              <a:t>контракт </a:t>
            </a:r>
            <a:r>
              <a:rPr lang="ru-RU" sz="2800" b="1" dirty="0" smtClean="0"/>
              <a:t>на </a:t>
            </a:r>
            <a:r>
              <a:rPr lang="ru-RU" sz="2800" b="1" dirty="0"/>
              <a:t>поставку лицензий </a:t>
            </a:r>
            <a:r>
              <a:rPr lang="ru-RU" sz="2800" b="1" dirty="0" smtClean="0"/>
              <a:t>для тестовой </a:t>
            </a:r>
            <a:r>
              <a:rPr lang="ru-RU" sz="2800" b="1" dirty="0"/>
              <a:t>эксплуатации в 4х ОИВ </a:t>
            </a:r>
            <a:r>
              <a:rPr lang="ru-RU" sz="2800" b="1" dirty="0" smtClean="0"/>
              <a:t>РК.</a:t>
            </a:r>
          </a:p>
          <a:p>
            <a:pPr marL="633222" indent="-514350">
              <a:buFont typeface="+mj-lt"/>
              <a:buAutoNum type="arabicPeriod"/>
            </a:pPr>
            <a:endParaRPr lang="ru-RU" sz="2800" b="1" dirty="0" smtClean="0"/>
          </a:p>
          <a:p>
            <a:pPr marL="633222" indent="-514350">
              <a:buFont typeface="+mj-lt"/>
              <a:buAutoNum type="arabicPeriod"/>
            </a:pPr>
            <a:r>
              <a:rPr lang="ru-RU" sz="2800" b="1" dirty="0" smtClean="0"/>
              <a:t>На </a:t>
            </a:r>
            <a:r>
              <a:rPr lang="ru-RU" sz="2800" b="1" dirty="0"/>
              <a:t>данный момент к ЕСЭДД «Дело» подключены все ОИВ </a:t>
            </a:r>
            <a:r>
              <a:rPr lang="ru-RU" sz="2800" b="1" dirty="0" smtClean="0"/>
              <a:t>РК.</a:t>
            </a:r>
            <a:endParaRPr lang="ru-RU" sz="2800" b="1" dirty="0"/>
          </a:p>
          <a:p>
            <a:pPr marL="633222" indent="-514350">
              <a:buFont typeface="+mj-lt"/>
              <a:buAutoNum type="arabicPeriod"/>
            </a:pP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4461029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ЕСЭДД на базе ПО «Дело»</a:t>
            </a:r>
          </a:p>
        </p:txBody>
      </p:sp>
    </p:spTree>
    <p:extLst>
      <p:ext uri="{BB962C8B-B14F-4D97-AF65-F5344CB8AC3E}">
        <p14:creationId xmlns:p14="http://schemas.microsoft.com/office/powerpoint/2010/main" val="5400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44943" y="3536351"/>
            <a:ext cx="4617558" cy="3276364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ru-RU" sz="2600" b="1" dirty="0" smtClean="0">
                <a:solidFill>
                  <a:srgbClr val="FFC000"/>
                </a:solidFill>
              </a:rPr>
              <a:t>Опциональные подсистемы</a:t>
            </a:r>
            <a:endParaRPr lang="ru-RU" sz="2600" b="1" dirty="0">
              <a:solidFill>
                <a:srgbClr val="FFC000"/>
              </a:solidFill>
            </a:endParaRPr>
          </a:p>
          <a:p>
            <a:r>
              <a:rPr lang="ru-RU" sz="2600" b="1" dirty="0" smtClean="0"/>
              <a:t>Сканирование</a:t>
            </a:r>
            <a:endParaRPr lang="ru-RU" sz="2600" b="1" dirty="0"/>
          </a:p>
          <a:p>
            <a:r>
              <a:rPr lang="ru-RU" sz="2600" b="1" dirty="0" smtClean="0"/>
              <a:t>Поточное сканирование</a:t>
            </a:r>
          </a:p>
          <a:p>
            <a:r>
              <a:rPr lang="ru-RU" sz="2600" b="1" dirty="0"/>
              <a:t>Сервер проверки ЭЦП</a:t>
            </a:r>
          </a:p>
          <a:p>
            <a:r>
              <a:rPr lang="ru-RU" sz="2600" b="1" dirty="0"/>
              <a:t>ЭЦП и шифрование</a:t>
            </a:r>
          </a:p>
          <a:p>
            <a:r>
              <a:rPr lang="ru-RU" sz="2600" b="1" dirty="0"/>
              <a:t>Оповещение и уведомление</a:t>
            </a:r>
          </a:p>
          <a:p>
            <a:endParaRPr lang="ru-RU" sz="2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364695"/>
            <a:ext cx="3675109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0AD00">
                    <a:satMod val="150000"/>
                  </a:srgbClr>
                </a:solidFill>
                <a:latin typeface="Corbel"/>
              </a:rPr>
              <a:t>Структура ПО «Дело»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43136" y="1412776"/>
            <a:ext cx="8712968" cy="237626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Font typeface="Wingdings 2"/>
              <a:buNone/>
            </a:pPr>
            <a:r>
              <a:rPr lang="ru-RU" sz="2600" b="1" dirty="0" smtClean="0">
                <a:solidFill>
                  <a:srgbClr val="FFC000"/>
                </a:solidFill>
              </a:rPr>
              <a:t>Основные подсистемы</a:t>
            </a:r>
          </a:p>
          <a:p>
            <a:r>
              <a:rPr lang="ru-RU" sz="2600" b="1" dirty="0" smtClean="0"/>
              <a:t>Лицензия на систему «Дело-предприятие» </a:t>
            </a:r>
          </a:p>
          <a:p>
            <a:r>
              <a:rPr lang="ru-RU" sz="2600" b="1" dirty="0" smtClean="0"/>
              <a:t>Серверная </a:t>
            </a:r>
            <a:r>
              <a:rPr lang="ru-RU" sz="2600" b="1" dirty="0"/>
              <a:t>лицензия на подсистему «</a:t>
            </a:r>
            <a:r>
              <a:rPr lang="ru-RU" sz="2600" b="1" dirty="0" smtClean="0"/>
              <a:t>ДЕЛО-WEB»</a:t>
            </a:r>
          </a:p>
          <a:p>
            <a:r>
              <a:rPr lang="ru-RU" sz="2600" b="1" dirty="0" smtClean="0"/>
              <a:t>Клиентская лицензия «ДЕЛО-</a:t>
            </a:r>
            <a:r>
              <a:rPr lang="en-US" sz="2600" b="1" dirty="0" smtClean="0"/>
              <a:t>Web</a:t>
            </a:r>
            <a:r>
              <a:rPr lang="ru-RU" sz="2600" b="1" dirty="0" smtClean="0"/>
              <a:t>»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726868" y="3536351"/>
            <a:ext cx="4212468" cy="309634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sz="2600" b="1" dirty="0" smtClean="0"/>
          </a:p>
          <a:p>
            <a:r>
              <a:rPr lang="ru-RU" sz="2600" b="1" dirty="0" smtClean="0"/>
              <a:t>Управление </a:t>
            </a:r>
            <a:r>
              <a:rPr lang="ru-RU" sz="2600" b="1" dirty="0"/>
              <a:t>процессами</a:t>
            </a:r>
          </a:p>
          <a:p>
            <a:r>
              <a:rPr lang="ru-RU" sz="2600" b="1" dirty="0"/>
              <a:t>Мобильный кабинет</a:t>
            </a:r>
          </a:p>
          <a:p>
            <a:r>
              <a:rPr lang="ru-RU" sz="2600" b="1" dirty="0"/>
              <a:t>АРМ Руководителя</a:t>
            </a:r>
          </a:p>
          <a:p>
            <a:r>
              <a:rPr lang="ru-RU" sz="2600" b="1" dirty="0"/>
              <a:t>Сервер электронного взаимодействия</a:t>
            </a:r>
          </a:p>
          <a:p>
            <a:endParaRPr lang="ru-RU" sz="2600" b="1" dirty="0" smtClean="0"/>
          </a:p>
        </p:txBody>
      </p:sp>
    </p:spTree>
    <p:extLst>
      <p:ext uri="{BB962C8B-B14F-4D97-AF65-F5344CB8AC3E}">
        <p14:creationId xmlns:p14="http://schemas.microsoft.com/office/powerpoint/2010/main" val="295372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5556" y="364695"/>
            <a:ext cx="3675109" cy="5232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+mj-ea"/>
                <a:cs typeface="+mj-cs"/>
              </a:rPr>
              <a:t>Структура ПО «Дело»</a:t>
            </a:r>
          </a:p>
        </p:txBody>
      </p:sp>
      <p:grpSp>
        <p:nvGrpSpPr>
          <p:cNvPr id="74" name="Group 68"/>
          <p:cNvGrpSpPr>
            <a:grpSpLocks/>
          </p:cNvGrpSpPr>
          <p:nvPr/>
        </p:nvGrpSpPr>
        <p:grpSpPr bwMode="auto">
          <a:xfrm>
            <a:off x="671993" y="1860565"/>
            <a:ext cx="1728788" cy="946150"/>
            <a:chOff x="657" y="1246"/>
            <a:chExt cx="1362" cy="596"/>
          </a:xfrm>
        </p:grpSpPr>
        <p:sp>
          <p:nvSpPr>
            <p:cNvPr id="75" name="Rectangle 67"/>
            <p:cNvSpPr>
              <a:spLocks noChangeArrowheads="1"/>
            </p:cNvSpPr>
            <p:nvPr/>
          </p:nvSpPr>
          <p:spPr bwMode="auto">
            <a:xfrm>
              <a:off x="703" y="1246"/>
              <a:ext cx="1316" cy="544"/>
            </a:xfrm>
            <a:prstGeom prst="rect">
              <a:avLst/>
            </a:prstGeom>
            <a:solidFill>
              <a:srgbClr val="E38803"/>
            </a:solidFill>
            <a:ln w="9525">
              <a:solidFill>
                <a:srgbClr val="E3880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76" name="Rectangle 66"/>
            <p:cNvSpPr>
              <a:spLocks noChangeArrowheads="1"/>
            </p:cNvSpPr>
            <p:nvPr/>
          </p:nvSpPr>
          <p:spPr bwMode="auto">
            <a:xfrm>
              <a:off x="657" y="1298"/>
              <a:ext cx="1316" cy="54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E3880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77" name="Group 84"/>
          <p:cNvGrpSpPr>
            <a:grpSpLocks/>
          </p:cNvGrpSpPr>
          <p:nvPr/>
        </p:nvGrpSpPr>
        <p:grpSpPr bwMode="auto">
          <a:xfrm>
            <a:off x="2688118" y="1860565"/>
            <a:ext cx="1657350" cy="946150"/>
            <a:chOff x="657" y="1246"/>
            <a:chExt cx="1362" cy="596"/>
          </a:xfrm>
        </p:grpSpPr>
        <p:sp>
          <p:nvSpPr>
            <p:cNvPr id="78" name="Rectangle 85"/>
            <p:cNvSpPr>
              <a:spLocks noChangeArrowheads="1"/>
            </p:cNvSpPr>
            <p:nvPr/>
          </p:nvSpPr>
          <p:spPr bwMode="auto">
            <a:xfrm>
              <a:off x="703" y="1246"/>
              <a:ext cx="1316" cy="544"/>
            </a:xfrm>
            <a:prstGeom prst="rect">
              <a:avLst/>
            </a:prstGeom>
            <a:solidFill>
              <a:srgbClr val="E38803"/>
            </a:solidFill>
            <a:ln w="9525">
              <a:solidFill>
                <a:srgbClr val="E3880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79" name="Rectangle 86"/>
            <p:cNvSpPr>
              <a:spLocks noChangeArrowheads="1"/>
            </p:cNvSpPr>
            <p:nvPr/>
          </p:nvSpPr>
          <p:spPr bwMode="auto">
            <a:xfrm>
              <a:off x="657" y="1298"/>
              <a:ext cx="1316" cy="54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E3880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80" name="Group 114"/>
          <p:cNvGrpSpPr>
            <a:grpSpLocks/>
          </p:cNvGrpSpPr>
          <p:nvPr/>
        </p:nvGrpSpPr>
        <p:grpSpPr bwMode="auto">
          <a:xfrm>
            <a:off x="689358" y="3013577"/>
            <a:ext cx="1782861" cy="3549371"/>
            <a:chOff x="666" y="1934"/>
            <a:chExt cx="1044" cy="2008"/>
          </a:xfrm>
        </p:grpSpPr>
        <p:grpSp>
          <p:nvGrpSpPr>
            <p:cNvPr id="81" name="Group 96"/>
            <p:cNvGrpSpPr>
              <a:grpSpLocks/>
            </p:cNvGrpSpPr>
            <p:nvPr/>
          </p:nvGrpSpPr>
          <p:grpSpPr bwMode="auto">
            <a:xfrm>
              <a:off x="666" y="1934"/>
              <a:ext cx="1044" cy="2008"/>
              <a:chOff x="666" y="2178"/>
              <a:chExt cx="1044" cy="1797"/>
            </a:xfrm>
          </p:grpSpPr>
          <p:sp>
            <p:nvSpPr>
              <p:cNvPr id="83" name="Rectangle 94"/>
              <p:cNvSpPr>
                <a:spLocks noChangeArrowheads="1"/>
              </p:cNvSpPr>
              <p:nvPr/>
            </p:nvSpPr>
            <p:spPr bwMode="auto">
              <a:xfrm>
                <a:off x="701" y="2178"/>
                <a:ext cx="1009" cy="1781"/>
              </a:xfrm>
              <a:prstGeom prst="rect">
                <a:avLst/>
              </a:prstGeom>
              <a:solidFill>
                <a:srgbClr val="BC3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/>
            </p:nvSpPr>
            <p:spPr bwMode="auto">
              <a:xfrm>
                <a:off x="666" y="2220"/>
                <a:ext cx="1009" cy="1755"/>
              </a:xfrm>
              <a:prstGeom prst="rect">
                <a:avLst/>
              </a:prstGeom>
              <a:solidFill>
                <a:srgbClr val="FEBBA0"/>
              </a:solidFill>
              <a:ln w="9525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82" name="Text Box 111"/>
            <p:cNvSpPr txBox="1">
              <a:spLocks noChangeArrowheads="1"/>
            </p:cNvSpPr>
            <p:nvPr/>
          </p:nvSpPr>
          <p:spPr bwMode="auto">
            <a:xfrm>
              <a:off x="701" y="2024"/>
              <a:ext cx="975" cy="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74625" indent="-174625">
                <a:lnSpc>
                  <a:spcPct val="90000"/>
                </a:lnSpc>
                <a:spcBef>
                  <a:spcPct val="4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Регистрация документов</a:t>
              </a:r>
            </a:p>
            <a:p>
              <a:pPr marL="174625" indent="-174625">
                <a:lnSpc>
                  <a:spcPct val="90000"/>
                </a:lnSpc>
                <a:spcBef>
                  <a:spcPct val="4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Работа с проектами</a:t>
              </a:r>
            </a:p>
            <a:p>
              <a:pPr marL="174625" indent="-174625">
                <a:lnSpc>
                  <a:spcPct val="90000"/>
                </a:lnSpc>
                <a:spcBef>
                  <a:spcPct val="4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Ввод поручений</a:t>
              </a:r>
            </a:p>
            <a:p>
              <a:pPr marL="174625" indent="-174625">
                <a:lnSpc>
                  <a:spcPct val="90000"/>
                </a:lnSpc>
                <a:spcBef>
                  <a:spcPct val="4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Контроль за исполнением</a:t>
              </a:r>
            </a:p>
            <a:p>
              <a:pPr marL="174625" indent="-174625">
                <a:lnSpc>
                  <a:spcPct val="90000"/>
                </a:lnSpc>
                <a:spcBef>
                  <a:spcPct val="4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Поиск</a:t>
              </a:r>
            </a:p>
            <a:p>
              <a:pPr marL="174625" indent="-174625">
                <a:lnSpc>
                  <a:spcPct val="90000"/>
                </a:lnSpc>
                <a:spcBef>
                  <a:spcPct val="4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Кабинеты</a:t>
              </a:r>
            </a:p>
            <a:p>
              <a:pPr marL="174625" indent="-174625">
                <a:lnSpc>
                  <a:spcPct val="90000"/>
                </a:lnSpc>
                <a:spcBef>
                  <a:spcPct val="4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Реестры внешней отправки</a:t>
              </a:r>
            </a:p>
            <a:p>
              <a:pPr marL="174625" indent="-174625">
                <a:lnSpc>
                  <a:spcPct val="90000"/>
                </a:lnSpc>
                <a:spcBef>
                  <a:spcPct val="4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Опись дела</a:t>
              </a:r>
            </a:p>
            <a:p>
              <a:pPr marL="174625" indent="-174625">
                <a:lnSpc>
                  <a:spcPct val="90000"/>
                </a:lnSpc>
                <a:spcBef>
                  <a:spcPct val="4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Печать РК и реестров</a:t>
              </a:r>
            </a:p>
          </p:txBody>
        </p:sp>
      </p:grpSp>
      <p:grpSp>
        <p:nvGrpSpPr>
          <p:cNvPr id="85" name="Group 115"/>
          <p:cNvGrpSpPr>
            <a:grpSpLocks/>
          </p:cNvGrpSpPr>
          <p:nvPr/>
        </p:nvGrpSpPr>
        <p:grpSpPr bwMode="auto">
          <a:xfrm>
            <a:off x="6720368" y="3011990"/>
            <a:ext cx="1865313" cy="3529012"/>
            <a:chOff x="4422" y="2070"/>
            <a:chExt cx="1050" cy="2079"/>
          </a:xfrm>
        </p:grpSpPr>
        <p:grpSp>
          <p:nvGrpSpPr>
            <p:cNvPr id="86" name="Group 101"/>
            <p:cNvGrpSpPr>
              <a:grpSpLocks/>
            </p:cNvGrpSpPr>
            <p:nvPr/>
          </p:nvGrpSpPr>
          <p:grpSpPr bwMode="auto">
            <a:xfrm>
              <a:off x="4422" y="2070"/>
              <a:ext cx="1050" cy="2079"/>
              <a:chOff x="657" y="2342"/>
              <a:chExt cx="1050" cy="1820"/>
            </a:xfrm>
          </p:grpSpPr>
          <p:sp>
            <p:nvSpPr>
              <p:cNvPr id="88" name="Rectangle 102"/>
              <p:cNvSpPr>
                <a:spLocks noChangeArrowheads="1"/>
              </p:cNvSpPr>
              <p:nvPr/>
            </p:nvSpPr>
            <p:spPr bwMode="auto">
              <a:xfrm>
                <a:off x="698" y="2342"/>
                <a:ext cx="1009" cy="1781"/>
              </a:xfrm>
              <a:prstGeom prst="rect">
                <a:avLst/>
              </a:prstGeom>
              <a:solidFill>
                <a:srgbClr val="BC3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89" name="Rectangle 103"/>
              <p:cNvSpPr>
                <a:spLocks noChangeArrowheads="1"/>
              </p:cNvSpPr>
              <p:nvPr/>
            </p:nvSpPr>
            <p:spPr bwMode="auto">
              <a:xfrm>
                <a:off x="657" y="2381"/>
                <a:ext cx="1009" cy="1781"/>
              </a:xfrm>
              <a:prstGeom prst="rect">
                <a:avLst/>
              </a:prstGeom>
              <a:solidFill>
                <a:srgbClr val="FEBBA0"/>
              </a:solidFill>
              <a:ln w="9525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87" name="Text Box 113"/>
            <p:cNvSpPr txBox="1">
              <a:spLocks noChangeArrowheads="1"/>
            </p:cNvSpPr>
            <p:nvPr/>
          </p:nvSpPr>
          <p:spPr bwMode="auto">
            <a:xfrm>
              <a:off x="4422" y="2160"/>
              <a:ext cx="975" cy="1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74625" indent="-174625">
                <a:spcBef>
                  <a:spcPct val="3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Группы документов</a:t>
              </a:r>
            </a:p>
            <a:p>
              <a:pPr marL="174625" indent="-174625">
                <a:spcBef>
                  <a:spcPct val="3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Подразделения</a:t>
              </a:r>
            </a:p>
            <a:p>
              <a:pPr marL="174625" indent="-174625">
                <a:spcBef>
                  <a:spcPct val="3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Кабинеты</a:t>
              </a:r>
            </a:p>
            <a:p>
              <a:pPr marL="174625" indent="-174625">
                <a:spcBef>
                  <a:spcPct val="3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Виды доступа</a:t>
              </a:r>
            </a:p>
            <a:p>
              <a:pPr marL="174625" indent="-174625">
                <a:spcBef>
                  <a:spcPct val="3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Рубрикатор</a:t>
              </a:r>
            </a:p>
            <a:p>
              <a:pPr marL="174625" indent="-174625">
                <a:spcBef>
                  <a:spcPct val="3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Номенклатура дел</a:t>
              </a:r>
            </a:p>
            <a:p>
              <a:pPr marL="174625" indent="-174625">
                <a:spcBef>
                  <a:spcPct val="3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Организации</a:t>
              </a:r>
            </a:p>
            <a:p>
              <a:pPr marL="174625" indent="-174625">
                <a:spcBef>
                  <a:spcPct val="3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Граждане</a:t>
              </a:r>
            </a:p>
            <a:p>
              <a:pPr marL="174625" indent="-174625">
                <a:spcBef>
                  <a:spcPct val="3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Виды доставки</a:t>
              </a:r>
            </a:p>
            <a:p>
              <a:pPr marL="174625" indent="-174625">
                <a:spcBef>
                  <a:spcPct val="3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Виды связок </a:t>
              </a:r>
            </a:p>
            <a:p>
              <a:pPr marL="174625" indent="-174625">
                <a:spcBef>
                  <a:spcPct val="30000"/>
                </a:spcBef>
                <a:buClr>
                  <a:srgbClr val="D27D00"/>
                </a:buClr>
                <a:buFontTx/>
                <a:buChar char="•"/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Другие справочники</a:t>
              </a:r>
            </a:p>
          </p:txBody>
        </p:sp>
      </p:grpSp>
      <p:grpSp>
        <p:nvGrpSpPr>
          <p:cNvPr id="90" name="Group 121"/>
          <p:cNvGrpSpPr>
            <a:grpSpLocks/>
          </p:cNvGrpSpPr>
          <p:nvPr/>
        </p:nvGrpSpPr>
        <p:grpSpPr bwMode="auto">
          <a:xfrm>
            <a:off x="2688118" y="4235952"/>
            <a:ext cx="3816350" cy="2338388"/>
            <a:chOff x="1882" y="2913"/>
            <a:chExt cx="2257" cy="1243"/>
          </a:xfrm>
        </p:grpSpPr>
        <p:grpSp>
          <p:nvGrpSpPr>
            <p:cNvPr id="91" name="Group 110"/>
            <p:cNvGrpSpPr>
              <a:grpSpLocks/>
            </p:cNvGrpSpPr>
            <p:nvPr/>
          </p:nvGrpSpPr>
          <p:grpSpPr bwMode="auto">
            <a:xfrm>
              <a:off x="1882" y="2913"/>
              <a:ext cx="2257" cy="1243"/>
              <a:chOff x="1882" y="2913"/>
              <a:chExt cx="2257" cy="1152"/>
            </a:xfrm>
          </p:grpSpPr>
          <p:sp>
            <p:nvSpPr>
              <p:cNvPr id="93" name="Rectangle 108"/>
              <p:cNvSpPr>
                <a:spLocks noChangeArrowheads="1"/>
              </p:cNvSpPr>
              <p:nvPr/>
            </p:nvSpPr>
            <p:spPr bwMode="auto">
              <a:xfrm>
                <a:off x="1927" y="2913"/>
                <a:ext cx="2212" cy="1104"/>
              </a:xfrm>
              <a:prstGeom prst="rect">
                <a:avLst/>
              </a:prstGeom>
              <a:solidFill>
                <a:srgbClr val="F58C0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4" name="Rectangle 109"/>
              <p:cNvSpPr>
                <a:spLocks noChangeArrowheads="1"/>
              </p:cNvSpPr>
              <p:nvPr/>
            </p:nvSpPr>
            <p:spPr bwMode="auto">
              <a:xfrm>
                <a:off x="1882" y="2961"/>
                <a:ext cx="2212" cy="1104"/>
              </a:xfrm>
              <a:prstGeom prst="rect">
                <a:avLst/>
              </a:prstGeom>
              <a:solidFill>
                <a:srgbClr val="FEBF6A"/>
              </a:solidFill>
              <a:ln w="9525">
                <a:solidFill>
                  <a:srgbClr val="F58C0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92" name="Rectangle 116"/>
            <p:cNvSpPr>
              <a:spLocks noChangeArrowheads="1"/>
            </p:cNvSpPr>
            <p:nvPr/>
          </p:nvSpPr>
          <p:spPr bwMode="auto">
            <a:xfrm>
              <a:off x="1915" y="3093"/>
              <a:ext cx="2126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4625" indent="-174625" algn="ctr">
                <a:buClr>
                  <a:srgbClr val="D27D00"/>
                </a:buClr>
                <a:defRPr/>
              </a:pPr>
              <a:r>
                <a:rPr lang="ru-RU" sz="1300" b="1" dirty="0" smtClean="0">
                  <a:solidFill>
                    <a:srgbClr val="800000"/>
                  </a:solidFill>
                  <a:latin typeface="Verdana" pitchFamily="34" charset="0"/>
                </a:rPr>
                <a:t>Опциональные подсистемы</a:t>
              </a:r>
              <a:endParaRPr lang="ru-RU" sz="1300" b="1" dirty="0">
                <a:solidFill>
                  <a:srgbClr val="800000"/>
                </a:solidFill>
                <a:latin typeface="Verdana" pitchFamily="34" charset="0"/>
              </a:endParaRPr>
            </a:p>
            <a:p>
              <a:pPr marL="174625" indent="-174625">
                <a:buClr>
                  <a:srgbClr val="D27D00"/>
                </a:buClr>
                <a:buFontTx/>
                <a:buChar char="•"/>
                <a:defRPr/>
              </a:pPr>
              <a:r>
                <a:rPr lang="ru-RU" sz="1150" b="1" dirty="0">
                  <a:solidFill>
                    <a:srgbClr val="800000"/>
                  </a:solidFill>
                  <a:latin typeface="Verdana" pitchFamily="34" charset="0"/>
                </a:rPr>
                <a:t>Поточное сканирование</a:t>
              </a:r>
            </a:p>
            <a:p>
              <a:pPr marL="174625" indent="-174625">
                <a:buClr>
                  <a:srgbClr val="D27D00"/>
                </a:buClr>
                <a:buFontTx/>
                <a:buChar char="•"/>
                <a:defRPr/>
              </a:pPr>
              <a:r>
                <a:rPr lang="ru-RU" sz="1150" b="1" dirty="0">
                  <a:solidFill>
                    <a:srgbClr val="800000"/>
                  </a:solidFill>
                  <a:latin typeface="Verdana" pitchFamily="34" charset="0"/>
                </a:rPr>
                <a:t>Сканирование</a:t>
              </a:r>
            </a:p>
            <a:p>
              <a:pPr marL="174625" indent="-174625">
                <a:buClr>
                  <a:srgbClr val="D27D00"/>
                </a:buClr>
                <a:buFontTx/>
                <a:buChar char="•"/>
                <a:defRPr/>
              </a:pPr>
              <a:r>
                <a:rPr lang="ru-RU" sz="1150" b="1" dirty="0">
                  <a:solidFill>
                    <a:srgbClr val="800000"/>
                  </a:solidFill>
                  <a:latin typeface="Verdana" pitchFamily="34" charset="0"/>
                </a:rPr>
                <a:t>ДЕЛО-</a:t>
              </a:r>
              <a:r>
                <a:rPr lang="en-US" sz="1150" b="1" dirty="0">
                  <a:solidFill>
                    <a:srgbClr val="800000"/>
                  </a:solidFill>
                  <a:latin typeface="Verdana" pitchFamily="34" charset="0"/>
                </a:rPr>
                <a:t>Web</a:t>
              </a:r>
            </a:p>
            <a:p>
              <a:pPr marL="174625" indent="-174625">
                <a:buClr>
                  <a:srgbClr val="D27D00"/>
                </a:buClr>
                <a:buFontTx/>
                <a:buChar char="•"/>
                <a:defRPr/>
              </a:pPr>
              <a:r>
                <a:rPr lang="ru-RU" sz="1150" b="1" dirty="0">
                  <a:solidFill>
                    <a:srgbClr val="800000"/>
                  </a:solidFill>
                  <a:latin typeface="Verdana" pitchFamily="34" charset="0"/>
                </a:rPr>
                <a:t>Мобильный кабинет</a:t>
              </a:r>
            </a:p>
            <a:p>
              <a:pPr marL="174625" indent="-174625">
                <a:buClr>
                  <a:srgbClr val="D27D00"/>
                </a:buClr>
                <a:buFontTx/>
                <a:buChar char="•"/>
                <a:defRPr/>
              </a:pPr>
              <a:r>
                <a:rPr lang="ru-RU" sz="1150" b="1" dirty="0">
                  <a:solidFill>
                    <a:srgbClr val="800000"/>
                  </a:solidFill>
                  <a:latin typeface="Verdana" pitchFamily="34" charset="0"/>
                </a:rPr>
                <a:t>АРМ </a:t>
              </a:r>
              <a:r>
                <a:rPr lang="ru-RU" sz="1150" b="1" dirty="0" smtClean="0">
                  <a:solidFill>
                    <a:srgbClr val="800000"/>
                  </a:solidFill>
                  <a:latin typeface="Verdana" pitchFamily="34" charset="0"/>
                </a:rPr>
                <a:t>Руководителя</a:t>
              </a:r>
              <a:endParaRPr lang="en-US" sz="1150" b="1" dirty="0">
                <a:solidFill>
                  <a:srgbClr val="800000"/>
                </a:solidFill>
                <a:latin typeface="Verdana" pitchFamily="34" charset="0"/>
              </a:endParaRPr>
            </a:p>
            <a:p>
              <a:pPr marL="174625" indent="-174625">
                <a:buClr>
                  <a:srgbClr val="D27D00"/>
                </a:buClr>
                <a:buFontTx/>
                <a:buChar char="•"/>
                <a:defRPr/>
              </a:pPr>
              <a:r>
                <a:rPr lang="ru-RU" sz="1150" b="1" dirty="0">
                  <a:solidFill>
                    <a:srgbClr val="800000"/>
                  </a:solidFill>
                  <a:latin typeface="Verdana" pitchFamily="34" charset="0"/>
                </a:rPr>
                <a:t>ЭЦП и шифрование</a:t>
              </a:r>
              <a:endParaRPr lang="en-US" sz="1150" b="1" dirty="0">
                <a:solidFill>
                  <a:srgbClr val="800000"/>
                </a:solidFill>
                <a:latin typeface="Verdana" pitchFamily="34" charset="0"/>
              </a:endParaRPr>
            </a:p>
            <a:p>
              <a:pPr marL="174625" indent="-174625">
                <a:buClr>
                  <a:srgbClr val="D27D00"/>
                </a:buClr>
                <a:buFontTx/>
                <a:buChar char="•"/>
                <a:defRPr/>
              </a:pPr>
              <a:r>
                <a:rPr lang="ru-RU" sz="1150" b="1" dirty="0">
                  <a:solidFill>
                    <a:srgbClr val="800000"/>
                  </a:solidFill>
                  <a:latin typeface="Verdana" pitchFamily="34" charset="0"/>
                </a:rPr>
                <a:t>Оповещение и уведомление</a:t>
              </a:r>
            </a:p>
            <a:p>
              <a:pPr marL="174625" indent="-174625">
                <a:buClr>
                  <a:srgbClr val="D27D00"/>
                </a:buClr>
                <a:buFontTx/>
                <a:buChar char="•"/>
                <a:defRPr/>
              </a:pPr>
              <a:r>
                <a:rPr lang="ru-RU" sz="1150" b="1" dirty="0">
                  <a:solidFill>
                    <a:srgbClr val="800000"/>
                  </a:solidFill>
                  <a:latin typeface="Verdana" pitchFamily="34" charset="0"/>
                </a:rPr>
                <a:t>Управление процессами</a:t>
              </a:r>
            </a:p>
            <a:p>
              <a:pPr marL="174625" indent="-174625">
                <a:buClr>
                  <a:srgbClr val="D27D00"/>
                </a:buClr>
                <a:buFontTx/>
                <a:buChar char="•"/>
                <a:defRPr/>
              </a:pPr>
              <a:r>
                <a:rPr lang="ru-RU" sz="1150" b="1" dirty="0" smtClean="0">
                  <a:solidFill>
                    <a:srgbClr val="800000"/>
                  </a:solidFill>
                  <a:latin typeface="Verdana" pitchFamily="34" charset="0"/>
                </a:rPr>
                <a:t>Сервер </a:t>
              </a:r>
              <a:r>
                <a:rPr lang="ru-RU" sz="1150" b="1" dirty="0">
                  <a:solidFill>
                    <a:srgbClr val="800000"/>
                  </a:solidFill>
                  <a:latin typeface="Verdana" pitchFamily="34" charset="0"/>
                </a:rPr>
                <a:t>электронного взаимодействия</a:t>
              </a:r>
            </a:p>
          </p:txBody>
        </p:sp>
      </p:grpSp>
      <p:grpSp>
        <p:nvGrpSpPr>
          <p:cNvPr id="95" name="Group 120"/>
          <p:cNvGrpSpPr>
            <a:grpSpLocks/>
          </p:cNvGrpSpPr>
          <p:nvPr/>
        </p:nvGrpSpPr>
        <p:grpSpPr bwMode="auto">
          <a:xfrm>
            <a:off x="2616681" y="3011990"/>
            <a:ext cx="1674812" cy="1123950"/>
            <a:chOff x="1870" y="2087"/>
            <a:chExt cx="1055" cy="708"/>
          </a:xfrm>
        </p:grpSpPr>
        <p:grpSp>
          <p:nvGrpSpPr>
            <p:cNvPr id="96" name="Group 100"/>
            <p:cNvGrpSpPr>
              <a:grpSpLocks/>
            </p:cNvGrpSpPr>
            <p:nvPr/>
          </p:nvGrpSpPr>
          <p:grpSpPr bwMode="auto">
            <a:xfrm>
              <a:off x="1870" y="2087"/>
              <a:ext cx="1055" cy="708"/>
              <a:chOff x="1870" y="2087"/>
              <a:chExt cx="1055" cy="708"/>
            </a:xfrm>
          </p:grpSpPr>
          <p:sp>
            <p:nvSpPr>
              <p:cNvPr id="98" name="Rectangle 98"/>
              <p:cNvSpPr>
                <a:spLocks noChangeArrowheads="1"/>
              </p:cNvSpPr>
              <p:nvPr/>
            </p:nvSpPr>
            <p:spPr bwMode="auto">
              <a:xfrm>
                <a:off x="1916" y="2087"/>
                <a:ext cx="1009" cy="663"/>
              </a:xfrm>
              <a:prstGeom prst="rect">
                <a:avLst/>
              </a:prstGeom>
              <a:solidFill>
                <a:srgbClr val="BC3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9" name="Rectangle 99"/>
              <p:cNvSpPr>
                <a:spLocks noChangeArrowheads="1"/>
              </p:cNvSpPr>
              <p:nvPr/>
            </p:nvSpPr>
            <p:spPr bwMode="auto">
              <a:xfrm>
                <a:off x="1870" y="2132"/>
                <a:ext cx="1009" cy="663"/>
              </a:xfrm>
              <a:prstGeom prst="rect">
                <a:avLst/>
              </a:prstGeom>
              <a:solidFill>
                <a:srgbClr val="FEBBA0"/>
              </a:solidFill>
              <a:ln w="9525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97" name="Rectangle 117"/>
            <p:cNvSpPr>
              <a:spLocks noChangeArrowheads="1"/>
            </p:cNvSpPr>
            <p:nvPr/>
          </p:nvSpPr>
          <p:spPr bwMode="auto">
            <a:xfrm>
              <a:off x="1882" y="2205"/>
              <a:ext cx="953" cy="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25000"/>
                </a:spcBef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Формирование и печать стандартных отчетных форм</a:t>
              </a:r>
            </a:p>
          </p:txBody>
        </p:sp>
      </p:grpSp>
      <p:grpSp>
        <p:nvGrpSpPr>
          <p:cNvPr id="100" name="Group 123"/>
          <p:cNvGrpSpPr>
            <a:grpSpLocks/>
          </p:cNvGrpSpPr>
          <p:nvPr/>
        </p:nvGrpSpPr>
        <p:grpSpPr bwMode="auto">
          <a:xfrm>
            <a:off x="4559781" y="3011990"/>
            <a:ext cx="1962150" cy="1123950"/>
            <a:chOff x="3097" y="2087"/>
            <a:chExt cx="1098" cy="708"/>
          </a:xfrm>
        </p:grpSpPr>
        <p:grpSp>
          <p:nvGrpSpPr>
            <p:cNvPr id="101" name="Group 104"/>
            <p:cNvGrpSpPr>
              <a:grpSpLocks/>
            </p:cNvGrpSpPr>
            <p:nvPr/>
          </p:nvGrpSpPr>
          <p:grpSpPr bwMode="auto">
            <a:xfrm>
              <a:off x="3140" y="2087"/>
              <a:ext cx="1055" cy="708"/>
              <a:chOff x="1870" y="2087"/>
              <a:chExt cx="1055" cy="708"/>
            </a:xfrm>
          </p:grpSpPr>
          <p:sp>
            <p:nvSpPr>
              <p:cNvPr id="103" name="Rectangle 105"/>
              <p:cNvSpPr>
                <a:spLocks noChangeArrowheads="1"/>
              </p:cNvSpPr>
              <p:nvPr/>
            </p:nvSpPr>
            <p:spPr bwMode="auto">
              <a:xfrm>
                <a:off x="1916" y="2087"/>
                <a:ext cx="1009" cy="663"/>
              </a:xfrm>
              <a:prstGeom prst="rect">
                <a:avLst/>
              </a:prstGeom>
              <a:solidFill>
                <a:srgbClr val="BC3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04" name="Rectangle 106"/>
              <p:cNvSpPr>
                <a:spLocks noChangeArrowheads="1"/>
              </p:cNvSpPr>
              <p:nvPr/>
            </p:nvSpPr>
            <p:spPr bwMode="auto">
              <a:xfrm>
                <a:off x="1870" y="2132"/>
                <a:ext cx="1009" cy="663"/>
              </a:xfrm>
              <a:prstGeom prst="rect">
                <a:avLst/>
              </a:prstGeom>
              <a:solidFill>
                <a:srgbClr val="FEBBA0"/>
              </a:solidFill>
              <a:ln w="9525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102" name="Rectangle 118"/>
            <p:cNvSpPr>
              <a:spLocks noChangeArrowheads="1"/>
            </p:cNvSpPr>
            <p:nvPr/>
          </p:nvSpPr>
          <p:spPr bwMode="auto">
            <a:xfrm>
              <a:off x="3097" y="2173"/>
              <a:ext cx="108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Регистрация пользователей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b="1" dirty="0">
                  <a:solidFill>
                    <a:srgbClr val="800000"/>
                  </a:solidFill>
                  <a:latin typeface="Verdana" pitchFamily="34" charset="0"/>
                </a:rPr>
                <a:t>Предоставление прав пользователям</a:t>
              </a:r>
            </a:p>
          </p:txBody>
        </p:sp>
      </p:grpSp>
      <p:sp>
        <p:nvSpPr>
          <p:cNvPr id="105" name="Rectangle 122"/>
          <p:cNvSpPr>
            <a:spLocks noChangeArrowheads="1"/>
          </p:cNvSpPr>
          <p:nvPr/>
        </p:nvSpPr>
        <p:spPr bwMode="auto">
          <a:xfrm>
            <a:off x="671993" y="2076465"/>
            <a:ext cx="1657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E46802"/>
                </a:solidFill>
                <a:latin typeface="Verdana" pitchFamily="34" charset="0"/>
              </a:rPr>
              <a:t>Модуль «Документы»</a:t>
            </a:r>
          </a:p>
        </p:txBody>
      </p:sp>
      <p:sp>
        <p:nvSpPr>
          <p:cNvPr id="106" name="Rectangle 125"/>
          <p:cNvSpPr>
            <a:spLocks noChangeArrowheads="1"/>
          </p:cNvSpPr>
          <p:nvPr/>
        </p:nvSpPr>
        <p:spPr bwMode="auto">
          <a:xfrm>
            <a:off x="2688118" y="2076465"/>
            <a:ext cx="1657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E46802"/>
                </a:solidFill>
                <a:latin typeface="Verdana" pitchFamily="34" charset="0"/>
              </a:rPr>
              <a:t>Модуль «Отчеты»</a:t>
            </a:r>
          </a:p>
        </p:txBody>
      </p:sp>
      <p:grpSp>
        <p:nvGrpSpPr>
          <p:cNvPr id="107" name="Group 131"/>
          <p:cNvGrpSpPr>
            <a:grpSpLocks/>
          </p:cNvGrpSpPr>
          <p:nvPr/>
        </p:nvGrpSpPr>
        <p:grpSpPr bwMode="auto">
          <a:xfrm>
            <a:off x="4559781" y="1860565"/>
            <a:ext cx="2089150" cy="936625"/>
            <a:chOff x="3061" y="1253"/>
            <a:chExt cx="1316" cy="590"/>
          </a:xfrm>
        </p:grpSpPr>
        <p:grpSp>
          <p:nvGrpSpPr>
            <p:cNvPr id="108" name="Group 87"/>
            <p:cNvGrpSpPr>
              <a:grpSpLocks/>
            </p:cNvGrpSpPr>
            <p:nvPr/>
          </p:nvGrpSpPr>
          <p:grpSpPr bwMode="auto">
            <a:xfrm>
              <a:off x="3107" y="1253"/>
              <a:ext cx="1225" cy="590"/>
              <a:chOff x="655" y="1155"/>
              <a:chExt cx="1366" cy="590"/>
            </a:xfrm>
          </p:grpSpPr>
          <p:sp>
            <p:nvSpPr>
              <p:cNvPr id="110" name="Rectangle 88"/>
              <p:cNvSpPr>
                <a:spLocks noChangeArrowheads="1"/>
              </p:cNvSpPr>
              <p:nvPr/>
            </p:nvSpPr>
            <p:spPr bwMode="auto">
              <a:xfrm>
                <a:off x="705" y="1155"/>
                <a:ext cx="1316" cy="544"/>
              </a:xfrm>
              <a:prstGeom prst="rect">
                <a:avLst/>
              </a:prstGeom>
              <a:solidFill>
                <a:srgbClr val="E38803"/>
              </a:solidFill>
              <a:ln w="9525">
                <a:solidFill>
                  <a:srgbClr val="E3880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11" name="Rectangle 89"/>
              <p:cNvSpPr>
                <a:spLocks noChangeArrowheads="1"/>
              </p:cNvSpPr>
              <p:nvPr/>
            </p:nvSpPr>
            <p:spPr bwMode="auto">
              <a:xfrm>
                <a:off x="655" y="1201"/>
                <a:ext cx="1316" cy="544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E3880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109" name="Rectangle 126"/>
            <p:cNvSpPr>
              <a:spLocks noChangeArrowheads="1"/>
            </p:cNvSpPr>
            <p:nvPr/>
          </p:nvSpPr>
          <p:spPr bwMode="auto">
            <a:xfrm>
              <a:off x="3061" y="1389"/>
              <a:ext cx="131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E46802"/>
                  </a:solidFill>
                  <a:latin typeface="Verdana" pitchFamily="34" charset="0"/>
                </a:rPr>
                <a:t>Модуль «Пользователи»</a:t>
              </a:r>
            </a:p>
          </p:txBody>
        </p:sp>
      </p:grpSp>
      <p:grpSp>
        <p:nvGrpSpPr>
          <p:cNvPr id="112" name="Group 130"/>
          <p:cNvGrpSpPr>
            <a:grpSpLocks/>
          </p:cNvGrpSpPr>
          <p:nvPr/>
        </p:nvGrpSpPr>
        <p:grpSpPr bwMode="auto">
          <a:xfrm>
            <a:off x="6648931" y="1789127"/>
            <a:ext cx="1944687" cy="946150"/>
            <a:chOff x="4377" y="1344"/>
            <a:chExt cx="1181" cy="596"/>
          </a:xfrm>
        </p:grpSpPr>
        <p:grpSp>
          <p:nvGrpSpPr>
            <p:cNvPr id="113" name="Group 90"/>
            <p:cNvGrpSpPr>
              <a:grpSpLocks/>
            </p:cNvGrpSpPr>
            <p:nvPr/>
          </p:nvGrpSpPr>
          <p:grpSpPr bwMode="auto">
            <a:xfrm>
              <a:off x="4421" y="1344"/>
              <a:ext cx="1135" cy="596"/>
              <a:chOff x="657" y="1246"/>
              <a:chExt cx="1362" cy="596"/>
            </a:xfrm>
          </p:grpSpPr>
          <p:sp>
            <p:nvSpPr>
              <p:cNvPr id="115" name="Rectangle 91"/>
              <p:cNvSpPr>
                <a:spLocks noChangeArrowheads="1"/>
              </p:cNvSpPr>
              <p:nvPr/>
            </p:nvSpPr>
            <p:spPr bwMode="auto">
              <a:xfrm>
                <a:off x="703" y="1246"/>
                <a:ext cx="1316" cy="544"/>
              </a:xfrm>
              <a:prstGeom prst="rect">
                <a:avLst/>
              </a:prstGeom>
              <a:solidFill>
                <a:srgbClr val="E38803"/>
              </a:solidFill>
              <a:ln w="9525">
                <a:solidFill>
                  <a:srgbClr val="E3880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16" name="Rectangle 92"/>
              <p:cNvSpPr>
                <a:spLocks noChangeArrowheads="1"/>
              </p:cNvSpPr>
              <p:nvPr/>
            </p:nvSpPr>
            <p:spPr bwMode="auto">
              <a:xfrm>
                <a:off x="657" y="1298"/>
                <a:ext cx="1316" cy="544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E3880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114" name="Rectangle 127"/>
            <p:cNvSpPr>
              <a:spLocks noChangeArrowheads="1"/>
            </p:cNvSpPr>
            <p:nvPr/>
          </p:nvSpPr>
          <p:spPr bwMode="auto">
            <a:xfrm>
              <a:off x="4377" y="1525"/>
              <a:ext cx="118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E46802"/>
                  </a:solidFill>
                  <a:latin typeface="Verdana" pitchFamily="34" charset="0"/>
                </a:rPr>
                <a:t>Модуль «Справочники»</a:t>
              </a:r>
            </a:p>
          </p:txBody>
        </p:sp>
      </p:grpSp>
      <p:grpSp>
        <p:nvGrpSpPr>
          <p:cNvPr id="117" name="Group 138"/>
          <p:cNvGrpSpPr>
            <a:grpSpLocks/>
          </p:cNvGrpSpPr>
          <p:nvPr/>
        </p:nvGrpSpPr>
        <p:grpSpPr bwMode="auto">
          <a:xfrm>
            <a:off x="1535593" y="2831808"/>
            <a:ext cx="6049963" cy="180182"/>
            <a:chOff x="1156" y="1842"/>
            <a:chExt cx="3811" cy="227"/>
          </a:xfrm>
        </p:grpSpPr>
        <p:sp>
          <p:nvSpPr>
            <p:cNvPr id="118" name="Line 134"/>
            <p:cNvSpPr>
              <a:spLocks noChangeShapeType="1"/>
            </p:cNvSpPr>
            <p:nvPr/>
          </p:nvSpPr>
          <p:spPr bwMode="auto">
            <a:xfrm>
              <a:off x="1156" y="1842"/>
              <a:ext cx="0" cy="227"/>
            </a:xfrm>
            <a:prstGeom prst="line">
              <a:avLst/>
            </a:prstGeom>
            <a:noFill/>
            <a:ln w="101600">
              <a:solidFill>
                <a:srgbClr val="8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19" name="Line 135"/>
            <p:cNvSpPr>
              <a:spLocks noChangeShapeType="1"/>
            </p:cNvSpPr>
            <p:nvPr/>
          </p:nvSpPr>
          <p:spPr bwMode="auto">
            <a:xfrm>
              <a:off x="2381" y="1842"/>
              <a:ext cx="0" cy="227"/>
            </a:xfrm>
            <a:prstGeom prst="line">
              <a:avLst/>
            </a:prstGeom>
            <a:noFill/>
            <a:ln w="101600">
              <a:solidFill>
                <a:srgbClr val="8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20" name="Line 136"/>
            <p:cNvSpPr>
              <a:spLocks noChangeShapeType="1"/>
            </p:cNvSpPr>
            <p:nvPr/>
          </p:nvSpPr>
          <p:spPr bwMode="auto">
            <a:xfrm>
              <a:off x="3696" y="1842"/>
              <a:ext cx="0" cy="227"/>
            </a:xfrm>
            <a:prstGeom prst="line">
              <a:avLst/>
            </a:prstGeom>
            <a:noFill/>
            <a:ln w="101600">
              <a:solidFill>
                <a:srgbClr val="8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21" name="Line 137"/>
            <p:cNvSpPr>
              <a:spLocks noChangeShapeType="1"/>
            </p:cNvSpPr>
            <p:nvPr/>
          </p:nvSpPr>
          <p:spPr bwMode="auto">
            <a:xfrm>
              <a:off x="4967" y="1842"/>
              <a:ext cx="0" cy="227"/>
            </a:xfrm>
            <a:prstGeom prst="line">
              <a:avLst/>
            </a:prstGeom>
            <a:noFill/>
            <a:ln w="101600">
              <a:solidFill>
                <a:srgbClr val="8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 dirty="0"/>
            </a:p>
          </p:txBody>
        </p:sp>
      </p:grpSp>
      <p:grpSp>
        <p:nvGrpSpPr>
          <p:cNvPr id="68" name="Group 133"/>
          <p:cNvGrpSpPr>
            <a:grpSpLocks/>
          </p:cNvGrpSpPr>
          <p:nvPr/>
        </p:nvGrpSpPr>
        <p:grpSpPr bwMode="auto">
          <a:xfrm>
            <a:off x="3800207" y="1245895"/>
            <a:ext cx="1368425" cy="863600"/>
            <a:chOff x="2607" y="482"/>
            <a:chExt cx="863" cy="589"/>
          </a:xfrm>
        </p:grpSpPr>
        <p:sp>
          <p:nvSpPr>
            <p:cNvPr id="69" name="AutoShape 132"/>
            <p:cNvSpPr>
              <a:spLocks noChangeArrowheads="1"/>
            </p:cNvSpPr>
            <p:nvPr/>
          </p:nvSpPr>
          <p:spPr bwMode="auto">
            <a:xfrm>
              <a:off x="2653" y="482"/>
              <a:ext cx="817" cy="499"/>
            </a:xfrm>
            <a:prstGeom prst="flowChartMagneticDisk">
              <a:avLst/>
            </a:prstGeom>
            <a:solidFill>
              <a:srgbClr val="D27D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70" name="AutoShape 44"/>
            <p:cNvSpPr>
              <a:spLocks noChangeArrowheads="1"/>
            </p:cNvSpPr>
            <p:nvPr/>
          </p:nvSpPr>
          <p:spPr bwMode="auto">
            <a:xfrm>
              <a:off x="2607" y="731"/>
              <a:ext cx="817" cy="340"/>
            </a:xfrm>
            <a:prstGeom prst="flowChartMagneticDisk">
              <a:avLst/>
            </a:prstGeom>
            <a:solidFill>
              <a:srgbClr val="FEB3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71" name="AutoShape 43"/>
            <p:cNvSpPr>
              <a:spLocks noChangeArrowheads="1"/>
            </p:cNvSpPr>
            <p:nvPr/>
          </p:nvSpPr>
          <p:spPr bwMode="auto">
            <a:xfrm>
              <a:off x="2607" y="527"/>
              <a:ext cx="817" cy="306"/>
            </a:xfrm>
            <a:prstGeom prst="flowChartMagneticDisk">
              <a:avLst/>
            </a:prstGeom>
            <a:solidFill>
              <a:srgbClr val="FFCC99"/>
            </a:solidFill>
            <a:ln w="9525">
              <a:solidFill>
                <a:srgbClr val="E4780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72" name="Text Box 46"/>
            <p:cNvSpPr txBox="1">
              <a:spLocks noChangeArrowheads="1"/>
            </p:cNvSpPr>
            <p:nvPr/>
          </p:nvSpPr>
          <p:spPr bwMode="auto">
            <a:xfrm>
              <a:off x="2771" y="630"/>
              <a:ext cx="4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 dirty="0">
                  <a:solidFill>
                    <a:srgbClr val="993300"/>
                  </a:solidFill>
                  <a:latin typeface="Verdana" pitchFamily="34" charset="0"/>
                </a:rPr>
                <a:t>РК</a:t>
              </a:r>
            </a:p>
          </p:txBody>
        </p:sp>
        <p:sp>
          <p:nvSpPr>
            <p:cNvPr id="73" name="Text Box 47"/>
            <p:cNvSpPr txBox="1">
              <a:spLocks noChangeArrowheads="1"/>
            </p:cNvSpPr>
            <p:nvPr/>
          </p:nvSpPr>
          <p:spPr bwMode="auto">
            <a:xfrm>
              <a:off x="2689" y="864"/>
              <a:ext cx="69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>
                  <a:solidFill>
                    <a:srgbClr val="993300"/>
                  </a:solidFill>
                  <a:latin typeface="Verdana" pitchFamily="34" charset="0"/>
                </a:rPr>
                <a:t>файлы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2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0</TotalTime>
  <Words>3641</Words>
  <Application>Microsoft Office PowerPoint</Application>
  <PresentationFormat>Экран (4:3)</PresentationFormat>
  <Paragraphs>666</Paragraphs>
  <Slides>26</Slides>
  <Notes>25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Verdana</vt:lpstr>
      <vt:lpstr>Wingdings 3</vt:lpstr>
      <vt:lpstr>Corbel</vt:lpstr>
      <vt:lpstr>Wingdings 2</vt:lpstr>
      <vt:lpstr>Calibri</vt:lpstr>
      <vt:lpstr>Wingdings</vt:lpstr>
      <vt:lpstr>PT Sans</vt:lpstr>
      <vt:lpstr>Модульная</vt:lpstr>
      <vt:lpstr>Visio</vt:lpstr>
      <vt:lpstr>О развитии единой системы электронного документооборота и делопроизводства в органах исполнительной власти Республики Карелия</vt:lpstr>
      <vt:lpstr>Презентация PowerPoint</vt:lpstr>
      <vt:lpstr>Презентация PowerPoint</vt:lpstr>
      <vt:lpstr>Обеспечение потребностей органов исполнительной власти Республики Карелия в информационном обмене путем повышения эффективности  деятельности государственных гражданских служащих Республики Карелия.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57</cp:revision>
  <dcterms:created xsi:type="dcterms:W3CDTF">2010-02-05T06:21:31Z</dcterms:created>
  <dcterms:modified xsi:type="dcterms:W3CDTF">2012-02-16T08:57:20Z</dcterms:modified>
</cp:coreProperties>
</file>