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2" r:id="rId3"/>
    <p:sldId id="273" r:id="rId4"/>
    <p:sldId id="295" r:id="rId5"/>
    <p:sldId id="298" r:id="rId6"/>
    <p:sldId id="300" r:id="rId7"/>
    <p:sldId id="277" r:id="rId8"/>
    <p:sldId id="299" r:id="rId9"/>
    <p:sldId id="280" r:id="rId10"/>
    <p:sldId id="291" r:id="rId11"/>
    <p:sldId id="286" r:id="rId12"/>
    <p:sldId id="278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7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16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06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3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664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531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975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913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09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199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540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395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08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8638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984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165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84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25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03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67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6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20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8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15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0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>
                <a:solidFill>
                  <a:srgbClr val="303030">
                    <a:lumMod val="90000"/>
                    <a:lumOff val="10000"/>
                  </a:srgbClr>
                </a:solidFill>
              </a:rPr>
              <a:pPr>
                <a:defRPr/>
              </a:pPr>
              <a:t>24.12.2014</a:t>
            </a:fld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303030">
                  <a:lumMod val="90000"/>
                  <a:lumOff val="1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>
                <a:solidFill>
                  <a:prstClr val="black">
                    <a:lumMod val="85000"/>
                    <a:lumOff val="1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47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211262"/>
          </a:xfrm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Государственный комитет Республики Карелия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развитию информационно-коммуникационных технологий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00808"/>
            <a:ext cx="7272808" cy="4465637"/>
          </a:xfrm>
        </p:spPr>
        <p:txBody>
          <a:bodyPr>
            <a:normAutofit/>
          </a:bodyPr>
          <a:lstStyle/>
          <a:p>
            <a:pPr marL="0" indent="0" algn="r">
              <a:buFont typeface="Arial" charset="0"/>
              <a:buNone/>
            </a:pPr>
            <a:r>
              <a:rPr lang="ru-RU" b="1" i="1" dirty="0" smtClean="0"/>
              <a:t>Стратегия развития информатизации </a:t>
            </a:r>
          </a:p>
          <a:p>
            <a:pPr marL="0" indent="0" algn="r">
              <a:buFont typeface="Arial" charset="0"/>
              <a:buNone/>
            </a:pPr>
            <a:r>
              <a:rPr lang="ru-RU" b="1" i="1" dirty="0" smtClean="0"/>
              <a:t>Республики Карелия</a:t>
            </a:r>
            <a:endParaRPr lang="ru-RU" b="1" i="1" dirty="0"/>
          </a:p>
          <a:p>
            <a:pPr marL="0" indent="0" algn="r">
              <a:buFont typeface="Arial" charset="0"/>
              <a:buNone/>
            </a:pPr>
            <a:endParaRPr lang="ru-RU" b="1" i="1" dirty="0" smtClean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  <a:p>
            <a:pPr marL="0" indent="0" algn="r">
              <a:buFont typeface="Arial" charset="0"/>
              <a:buNone/>
            </a:pPr>
            <a:r>
              <a:rPr lang="ru-RU" sz="1600" dirty="0" smtClean="0"/>
              <a:t>Дмитрий Алексеевич Никифоров</a:t>
            </a:r>
          </a:p>
          <a:p>
            <a:pPr marL="0" indent="0"/>
            <a:endParaRPr lang="ru-RU" sz="1600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7124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dirty="0" smtClean="0"/>
              <a:t>Реализация Стратегии</a:t>
            </a:r>
            <a:endParaRPr lang="ru-RU" sz="2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52565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b="1" i="1" dirty="0" smtClean="0"/>
              <a:t>	Для реализации Стратегии в Республике Карелия должен быть </a:t>
            </a:r>
            <a:r>
              <a:rPr lang="ru-RU" sz="1800" b="1" i="1" smtClean="0"/>
              <a:t>разработан </a:t>
            </a:r>
            <a:r>
              <a:rPr lang="ru-RU" sz="1800" b="1" i="1" smtClean="0"/>
              <a:t>перечень </a:t>
            </a:r>
            <a:r>
              <a:rPr lang="ru-RU" sz="1800" b="1" i="1" dirty="0" smtClean="0"/>
              <a:t>Мероприятий, осуществление которых приведет к достижению целей Стратегии, </a:t>
            </a:r>
            <a:r>
              <a:rPr lang="ru-RU" sz="1800" b="1" i="1" dirty="0" smtClean="0"/>
              <a:t>перечень </a:t>
            </a:r>
            <a:r>
              <a:rPr lang="ru-RU" sz="1800" b="1" i="1" dirty="0" smtClean="0"/>
              <a:t>целевых показателей, включающих в себя показатели статистического наблюдения, результаты регулярного мониторинга реализации Стратегии, результаты социологических и опросных исследований и иные показатели, характеризующие эффективность информатизации Республики Карелия. Должна быть разработана и принята методика их оценки.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1800" dirty="0" smtClean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116630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3570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 smtClean="0"/>
              <a:t>Ожидаемые результаты</a:t>
            </a: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marL="0" lvl="0" indent="0" fontAlgn="auto">
              <a:spcAft>
                <a:spcPts val="0"/>
              </a:spcAft>
              <a:buClrTx/>
              <a:buNone/>
            </a:pPr>
            <a:endParaRPr lang="ru-RU" b="1" dirty="0" smtClean="0">
              <a:solidFill>
                <a:prstClr val="black"/>
              </a:solidFill>
              <a:latin typeface="Calibri"/>
            </a:endParaRPr>
          </a:p>
          <a:p>
            <a:pPr marL="0" indent="0" algn="r">
              <a:buFont typeface="Arial" charset="0"/>
              <a:buNone/>
            </a:pPr>
            <a:endParaRPr lang="ru-RU" b="1" i="1" dirty="0" smtClean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754495" y="1751374"/>
            <a:ext cx="806489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just" fontAlgn="base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</a:pPr>
            <a:r>
              <a:rPr lang="ru-RU" sz="2000" b="1" i="1" dirty="0">
                <a:solidFill>
                  <a:schemeClr val="tx2"/>
                </a:solidFill>
              </a:rPr>
              <a:t>П</a:t>
            </a:r>
            <a:r>
              <a:rPr lang="ru-RU" sz="2000" b="1" i="1" dirty="0" smtClean="0">
                <a:solidFill>
                  <a:schemeClr val="tx2"/>
                </a:solidFill>
              </a:rPr>
              <a:t>овышение </a:t>
            </a:r>
            <a:r>
              <a:rPr lang="ru-RU" sz="2000" b="1" i="1" dirty="0">
                <a:solidFill>
                  <a:schemeClr val="tx2"/>
                </a:solidFill>
              </a:rPr>
              <a:t>качества жизни граждан за счет использования информационных и телекоммуникационных технологий при взаимодействии с органами государственной власти и органами местного </a:t>
            </a:r>
            <a:r>
              <a:rPr lang="ru-RU" sz="2000" b="1" i="1" dirty="0" smtClean="0">
                <a:solidFill>
                  <a:schemeClr val="tx2"/>
                </a:solidFill>
              </a:rPr>
              <a:t>самоуправления;</a:t>
            </a:r>
          </a:p>
          <a:p>
            <a:pPr marL="273050" indent="-273050" fontAlgn="base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</a:pPr>
            <a:endParaRPr lang="ru-RU" sz="2000" b="1" i="1" dirty="0">
              <a:solidFill>
                <a:schemeClr val="tx2"/>
              </a:solidFill>
            </a:endParaRPr>
          </a:p>
          <a:p>
            <a:pPr marL="273050" indent="-273050" algn="just" fontAlgn="base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</a:pPr>
            <a:r>
              <a:rPr lang="ru-RU" sz="2000" b="1" i="1" dirty="0">
                <a:solidFill>
                  <a:schemeClr val="tx2"/>
                </a:solidFill>
              </a:rPr>
              <a:t>С</a:t>
            </a:r>
            <a:r>
              <a:rPr lang="ru-RU" sz="2000" b="1" i="1" dirty="0" smtClean="0">
                <a:solidFill>
                  <a:schemeClr val="tx2"/>
                </a:solidFill>
              </a:rPr>
              <a:t>окращение </a:t>
            </a:r>
            <a:r>
              <a:rPr lang="ru-RU" sz="2000" b="1" i="1" dirty="0">
                <a:solidFill>
                  <a:schemeClr val="tx2"/>
                </a:solidFill>
              </a:rPr>
              <a:t>«цифрового неравенства» между Республикой Карелия и другими субъектами Российской Федерации, а также увеличение доступности для граждан информационно-коммуникационных технологий и основанных на них </a:t>
            </a:r>
            <a:r>
              <a:rPr lang="ru-RU" sz="2000" b="1" i="1" dirty="0" smtClean="0">
                <a:solidFill>
                  <a:schemeClr val="tx2"/>
                </a:solidFill>
              </a:rPr>
              <a:t>возможностей</a:t>
            </a:r>
            <a:r>
              <a:rPr lang="ru-RU" sz="2000" b="1" i="1" dirty="0">
                <a:solidFill>
                  <a:schemeClr val="tx2"/>
                </a:solidFill>
              </a:rPr>
              <a:t>;</a:t>
            </a:r>
            <a:endParaRPr lang="ru-RU" sz="2000" b="1" i="1" dirty="0" smtClean="0">
              <a:solidFill>
                <a:schemeClr val="tx2"/>
              </a:solidFill>
            </a:endParaRPr>
          </a:p>
          <a:p>
            <a:pPr fontAlgn="base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</a:pPr>
            <a:endParaRPr lang="ru-RU" sz="2000" b="1" i="1" dirty="0">
              <a:solidFill>
                <a:schemeClr val="tx2"/>
              </a:solidFill>
            </a:endParaRPr>
          </a:p>
          <a:p>
            <a:pPr marL="273050" indent="-273050" algn="just" fontAlgn="base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</a:pPr>
            <a:r>
              <a:rPr lang="ru-RU" sz="2000" b="1" i="1" dirty="0">
                <a:solidFill>
                  <a:schemeClr val="tx2"/>
                </a:solidFill>
              </a:rPr>
              <a:t>П</a:t>
            </a:r>
            <a:r>
              <a:rPr lang="ru-RU" sz="2000" b="1" i="1" dirty="0" smtClean="0">
                <a:solidFill>
                  <a:schemeClr val="tx2"/>
                </a:solidFill>
              </a:rPr>
              <a:t>овышение </a:t>
            </a:r>
            <a:r>
              <a:rPr lang="ru-RU" sz="2000" b="1" i="1" dirty="0">
                <a:solidFill>
                  <a:schemeClr val="tx2"/>
                </a:solidFill>
              </a:rPr>
              <a:t>эффективности государственного управления на основе использования информационных и телекоммуникационных технологий. </a:t>
            </a:r>
          </a:p>
        </p:txBody>
      </p:sp>
    </p:spTree>
    <p:extLst>
      <p:ext uri="{BB962C8B-B14F-4D97-AF65-F5344CB8AC3E}">
        <p14:creationId xmlns:p14="http://schemas.microsoft.com/office/powerpoint/2010/main" val="112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2417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 </a:t>
            </a:r>
          </a:p>
          <a:p>
            <a:pPr algn="just"/>
            <a:r>
              <a:rPr lang="ru-RU" b="1" i="1" dirty="0"/>
              <a:t>Проект Стратегии развития Информатизации Республики </a:t>
            </a:r>
            <a:r>
              <a:rPr lang="ru-RU" b="1" i="1" dirty="0" smtClean="0"/>
              <a:t>Карелия разработан </a:t>
            </a:r>
            <a:r>
              <a:rPr lang="ru-RU" b="1" i="1" dirty="0"/>
              <a:t>в соответствии с рекомендациями Министерства связи и массовых коммуникаций Российской Федерации</a:t>
            </a:r>
            <a:r>
              <a:rPr lang="ru-RU" b="1" i="1" dirty="0" smtClean="0"/>
              <a:t>.</a:t>
            </a:r>
          </a:p>
          <a:p>
            <a:pPr marL="0" indent="0" algn="just">
              <a:buNone/>
            </a:pPr>
            <a:endParaRPr lang="ru-RU" b="1" i="1" dirty="0"/>
          </a:p>
          <a:p>
            <a:r>
              <a:rPr lang="ru-RU" b="1" i="1" dirty="0" smtClean="0"/>
              <a:t>Основа </a:t>
            </a:r>
            <a:r>
              <a:rPr lang="ru-RU" b="1" i="1" dirty="0"/>
              <a:t>для разработки </a:t>
            </a:r>
            <a:r>
              <a:rPr lang="ru-RU" b="1" i="1" dirty="0" smtClean="0"/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b="1" i="1" dirty="0" smtClean="0"/>
              <a:t>Стратегия </a:t>
            </a:r>
            <a:r>
              <a:rPr lang="ru-RU" b="1" i="1" dirty="0"/>
              <a:t>развития отрасли информационных технологий в Российской Федерации на 2014 - 2020 годы и на перспективу до 2025 </a:t>
            </a:r>
            <a:r>
              <a:rPr lang="ru-RU" b="1" i="1" dirty="0" smtClean="0"/>
              <a:t>года, утвержденная распоряжением Правительства Российской Федерации от 1 ноября 2014 года № 2036-р.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b="1" i="1" dirty="0" smtClean="0"/>
              <a:t>Проект Концепции региональной информатизации, разрабатываемый Министерством связи и массовых коммуникаций Российской Федерации.</a:t>
            </a:r>
            <a:endParaRPr lang="ru-RU" b="1" i="1" dirty="0"/>
          </a:p>
          <a:p>
            <a:pPr algn="just"/>
            <a:endParaRPr lang="ru-RU" b="1" i="1" dirty="0" smtClean="0"/>
          </a:p>
          <a:p>
            <a:pPr marL="0" indent="0" algn="just">
              <a:buNone/>
            </a:pPr>
            <a:endParaRPr lang="ru-RU" sz="1800" dirty="0"/>
          </a:p>
          <a:p>
            <a:pPr marL="0" indent="0"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9523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547664" y="1052736"/>
            <a:ext cx="72008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dirty="0"/>
              <a:t>Стратегия устанавливает основные цели, задачи и направления деятельности по использованию информационно-коммуникационных технологий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Республике Карелия на период до 2020 года.</a:t>
            </a:r>
            <a:endParaRPr lang="ru-RU" sz="20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 smtClean="0"/>
              <a:t>Основными </a:t>
            </a:r>
            <a:r>
              <a:rPr lang="ru-RU" b="1" dirty="0"/>
              <a:t>целями</a:t>
            </a:r>
            <a:r>
              <a:rPr lang="ru-RU" dirty="0"/>
              <a:t> информатизации Республики Карелия являются: </a:t>
            </a:r>
            <a:endParaRPr lang="ru-RU" dirty="0" smtClean="0"/>
          </a:p>
          <a:p>
            <a:r>
              <a:rPr lang="ru-RU" b="1" i="1" dirty="0"/>
              <a:t>повышение качества жизни граждан за счет использования информационных и телекоммуникационных технологий;</a:t>
            </a:r>
          </a:p>
          <a:p>
            <a:pPr lvl="0"/>
            <a:r>
              <a:rPr lang="ru-RU" b="1" i="1" dirty="0"/>
              <a:t>развитие информационного общества в Республике Карелия; </a:t>
            </a:r>
            <a:endParaRPr lang="ru-RU" b="1" i="1" dirty="0" smtClean="0"/>
          </a:p>
          <a:p>
            <a:pPr lvl="0"/>
            <a:r>
              <a:rPr lang="ru-RU" b="1" i="1" dirty="0" smtClean="0"/>
              <a:t>формирование </a:t>
            </a:r>
            <a:r>
              <a:rPr lang="ru-RU" b="1" i="1" dirty="0"/>
              <a:t>эффективной системы регионального управления на основе использования информационных и телекоммуникационных технологий.</a:t>
            </a:r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80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584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547664" y="1052736"/>
            <a:ext cx="7200800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dirty="0"/>
              <a:t>Стратегия устанавливает основные цели, задачи и направления деятельности по использованию информационно-коммуникационных технологий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Республике Карелия на период до 2020 года.</a:t>
            </a:r>
            <a:endParaRPr lang="ru-RU" sz="20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68052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lnSpc>
                <a:spcPts val="1800"/>
              </a:lnSpc>
              <a:buNone/>
            </a:pPr>
            <a:endParaRPr lang="ru-RU" sz="3200" dirty="0" smtClean="0"/>
          </a:p>
          <a:p>
            <a:pPr marL="0" lvl="0" indent="0">
              <a:lnSpc>
                <a:spcPts val="1800"/>
              </a:lnSpc>
              <a:buNone/>
            </a:pPr>
            <a:r>
              <a:rPr lang="ru-RU" sz="3200" dirty="0" smtClean="0"/>
              <a:t>Для достижения этих целей предусматривается решение следующих </a:t>
            </a:r>
            <a:r>
              <a:rPr lang="ru-RU" sz="3200" b="1" dirty="0" smtClean="0"/>
              <a:t>задач</a:t>
            </a:r>
            <a:r>
              <a:rPr lang="ru-RU" sz="3200" dirty="0" smtClean="0"/>
              <a:t>:</a:t>
            </a:r>
          </a:p>
          <a:p>
            <a:r>
              <a:rPr lang="ru-RU" sz="2900" b="1" i="1" dirty="0" smtClean="0"/>
              <a:t>комплексная </a:t>
            </a:r>
            <a:r>
              <a:rPr lang="ru-RU" sz="2900" b="1" i="1" dirty="0"/>
              <a:t>и согласованная с целями, определенными на федеральном и региональном уровнях, реализация программ </a:t>
            </a:r>
            <a:r>
              <a:rPr lang="ru-RU" sz="2900" b="1" i="1" dirty="0" smtClean="0"/>
              <a:t>социально - </a:t>
            </a:r>
            <a:r>
              <a:rPr lang="ru-RU" sz="2900" b="1" i="1" dirty="0"/>
              <a:t>экономического развития Республики Карелия;</a:t>
            </a:r>
          </a:p>
          <a:p>
            <a:r>
              <a:rPr lang="ru-RU" sz="2900" b="1" i="1" dirty="0"/>
              <a:t>повышение качества и доступности предоставления государственных и муниципальных услуг с помощью информационных технологий;</a:t>
            </a:r>
          </a:p>
          <a:p>
            <a:r>
              <a:rPr lang="ru-RU" sz="2900" b="1" i="1" dirty="0"/>
              <a:t>повышение доступности для граждан информации о деятельности органов государственной власти и местного самоуправления;</a:t>
            </a:r>
          </a:p>
          <a:p>
            <a:r>
              <a:rPr lang="ru-RU" sz="2900" b="1" i="1" dirty="0"/>
              <a:t>формирование региональной информационно-телекоммуникационной инфраструктуры, необходимой для информационного взаимодействия;</a:t>
            </a:r>
          </a:p>
          <a:p>
            <a:r>
              <a:rPr lang="ru-RU" sz="2900" b="1" i="1" dirty="0"/>
              <a:t>обеспечение комплексного управления внедрением информационно- коммуникационных </a:t>
            </a:r>
            <a:r>
              <a:rPr lang="ru-RU" sz="2900" b="1" i="1" dirty="0" smtClean="0"/>
              <a:t>технологий.</a:t>
            </a:r>
            <a:endParaRPr lang="ru-RU" sz="2900" b="1" i="1" dirty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80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6279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571604" y="642918"/>
            <a:ext cx="6915048" cy="706090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dirty="0" smtClean="0"/>
              <a:t>     Реализация положений Стратегии обеспечит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7543800" cy="4680520"/>
          </a:xfrm>
        </p:spPr>
        <p:txBody>
          <a:bodyPr>
            <a:normAutofit/>
          </a:bodyPr>
          <a:lstStyle/>
          <a:p>
            <a:pPr>
              <a:lnSpc>
                <a:spcPts val="1800"/>
              </a:lnSpc>
            </a:pPr>
            <a:r>
              <a:rPr lang="ru-RU" b="1" i="1" dirty="0"/>
              <a:t>повышение эффективности бюджетных расходов</a:t>
            </a:r>
            <a:r>
              <a:rPr lang="ru-RU" b="1" i="1" dirty="0" smtClean="0"/>
              <a:t>;</a:t>
            </a:r>
          </a:p>
          <a:p>
            <a:pPr marL="0" indent="0">
              <a:lnSpc>
                <a:spcPts val="1800"/>
              </a:lnSpc>
              <a:buNone/>
            </a:pPr>
            <a:endParaRPr lang="ru-RU" b="1" i="1" dirty="0"/>
          </a:p>
          <a:p>
            <a:pPr>
              <a:lnSpc>
                <a:spcPts val="1800"/>
              </a:lnSpc>
            </a:pPr>
            <a:r>
              <a:rPr lang="ru-RU" b="1" i="1" dirty="0" smtClean="0"/>
              <a:t>межотраслевую координацию деятельности в сфере информационных технологий;</a:t>
            </a:r>
          </a:p>
          <a:p>
            <a:pPr marL="0" indent="0">
              <a:lnSpc>
                <a:spcPts val="1800"/>
              </a:lnSpc>
              <a:buNone/>
            </a:pPr>
            <a:endParaRPr lang="ru-RU" b="1" i="1" dirty="0"/>
          </a:p>
          <a:p>
            <a:pPr>
              <a:lnSpc>
                <a:spcPts val="1800"/>
              </a:lnSpc>
            </a:pPr>
            <a:r>
              <a:rPr lang="ru-RU" b="1" i="1" dirty="0"/>
              <a:t>внедрение региональных отраслевых </a:t>
            </a:r>
            <a:r>
              <a:rPr lang="ru-RU" b="1" i="1" dirty="0" smtClean="0"/>
              <a:t>и межотраслевых информационных систем;</a:t>
            </a:r>
          </a:p>
          <a:p>
            <a:pPr marL="0" indent="0">
              <a:lnSpc>
                <a:spcPts val="1800"/>
              </a:lnSpc>
              <a:buNone/>
            </a:pPr>
            <a:endParaRPr lang="ru-RU" b="1" i="1" dirty="0"/>
          </a:p>
          <a:p>
            <a:pPr>
              <a:lnSpc>
                <a:spcPts val="1800"/>
              </a:lnSpc>
            </a:pPr>
            <a:r>
              <a:rPr lang="ru-RU" b="1" i="1" dirty="0"/>
              <a:t>повышение уровня доступности </a:t>
            </a:r>
            <a:r>
              <a:rPr lang="ru-RU" b="1" i="1" dirty="0" smtClean="0"/>
              <a:t>ИТ – технологий для  населения.</a:t>
            </a:r>
            <a:endParaRPr lang="ru-RU" b="1" i="1" dirty="0"/>
          </a:p>
          <a:p>
            <a:pPr marL="0" lvl="0" indent="0">
              <a:lnSpc>
                <a:spcPts val="1800"/>
              </a:lnSpc>
              <a:buNone/>
            </a:pPr>
            <a:endParaRPr lang="ru-RU" sz="3200" dirty="0" smtClean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80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6446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560840" cy="1211262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1800" dirty="0"/>
              <a:t>Приоритеты государственной политики в сфере информатизации определены в </a:t>
            </a:r>
            <a:r>
              <a:rPr lang="ru-RU" sz="1800" dirty="0" smtClean="0"/>
              <a:t>следующих  федеральных документах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213"/>
            <a:ext cx="8064896" cy="446563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000" b="1" i="1" dirty="0"/>
              <a:t>Федеральный закон Российской Федерации от 28 июня 2014 г. № 172- ФЗ «О стратегическом планировании в Российской Федерации»;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000" b="1" i="1" dirty="0"/>
              <a:t>Стратегия развития информационного общества в Российской Федерации (утверждена Президентом Российской Федерации 7 февраля 2008 г. № Пр-212);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000" b="1" i="1" dirty="0"/>
              <a:t>Стратегия развития отрасли информационных технологий в Российской Федерации на 2014-2020 годы и на перспективу до 2025 года (распоряжение Правительства Российской Федерации от 1 ноября 2013 г. № 2036-р);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000" b="1" i="1" dirty="0"/>
              <a:t>Государственная программа Российской Федерации «Информационное общество (2011-2020 годы)» (постановление Правительства Российской Федерации от 15 апреля 2014 г. № 313);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000" b="1" i="1" dirty="0"/>
              <a:t>Распоряжение Правительства Российской Федерации от 30 декабря 2013 г. № 2602-р «Об утверждении плана мероприятий ("дорожной карты") "Развитие отрасли информационных технологий».</a:t>
            </a:r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3051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560840" cy="1211262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1800" dirty="0"/>
              <a:t>Приоритеты государственной политики в сфере информатизации определены в </a:t>
            </a:r>
            <a:r>
              <a:rPr lang="ru-RU" sz="1800" dirty="0" smtClean="0"/>
              <a:t>следующих региональных документах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00213"/>
            <a:ext cx="8352928" cy="4465637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endParaRPr lang="ru-RU" sz="2600" b="1" i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500" b="1" i="1" dirty="0"/>
              <a:t>Программа социально-экономического развития Республики Карелия на период до 2015 года (утверждена Законом Республики Карелия от 17 октября 2011 </a:t>
            </a:r>
            <a:r>
              <a:rPr lang="ru-RU" sz="2500" b="1" i="1" dirty="0" smtClean="0"/>
              <a:t>г. № </a:t>
            </a:r>
            <a:r>
              <a:rPr lang="ru-RU" sz="2500" b="1" i="1" dirty="0"/>
              <a:t>1532-3PK</a:t>
            </a:r>
            <a:r>
              <a:rPr lang="ru-RU" sz="2500" b="1" i="1" dirty="0" smtClean="0"/>
              <a:t>)</a:t>
            </a:r>
            <a:r>
              <a:rPr lang="en-US" sz="2500" b="1" i="1" dirty="0" smtClean="0"/>
              <a:t>;</a:t>
            </a:r>
            <a:endParaRPr lang="ru-RU" sz="2500" b="1" i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500" b="1" i="1" dirty="0"/>
              <a:t>Государственная программа Республики Карелия "Информационное общество в Республике Карелия" на </a:t>
            </a:r>
            <a:r>
              <a:rPr lang="ru-RU" sz="2500" b="1" i="1" dirty="0" smtClean="0"/>
              <a:t>2014-2020 годы </a:t>
            </a:r>
            <a:r>
              <a:rPr lang="ru-RU" sz="2500" b="1" i="1" dirty="0"/>
              <a:t>(утверждена Постановлением Правительства Республики Карелия от </a:t>
            </a:r>
            <a:r>
              <a:rPr lang="ru-RU" sz="2500" b="1" i="1" dirty="0" smtClean="0"/>
              <a:t>15 июля 2014 г. № </a:t>
            </a:r>
            <a:r>
              <a:rPr lang="ru-RU" sz="2500" b="1" i="1" dirty="0"/>
              <a:t>227-П</a:t>
            </a:r>
            <a:r>
              <a:rPr lang="ru-RU" sz="2500" b="1" i="1" dirty="0" smtClean="0"/>
              <a:t>);</a:t>
            </a:r>
            <a:endParaRPr lang="ru-RU" sz="2500" b="1" i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500" b="1" i="1" dirty="0"/>
              <a:t>Стратегия социально-экономического развития Республики Карелия до 2020 года (утверждена Постановлением Законодательного Собрания Республики Карелия от 24 июня 2010 </a:t>
            </a:r>
            <a:r>
              <a:rPr lang="ru-RU" sz="2500" b="1" i="1" dirty="0" smtClean="0"/>
              <a:t>г. </a:t>
            </a:r>
            <a:r>
              <a:rPr lang="ru-RU" sz="2500" b="1" i="1" dirty="0"/>
              <a:t>№ 1755-IV </a:t>
            </a:r>
            <a:r>
              <a:rPr lang="ru-RU" sz="2500" b="1" i="1" dirty="0" smtClean="0"/>
              <a:t>ЗС);</a:t>
            </a:r>
            <a:endParaRPr lang="ru-RU" sz="2500" b="1" i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500" b="1" i="1" dirty="0"/>
              <a:t>Концепция социально-экономического развития Республики Карелия на период до 2017 года (одобрена распоряжением Правительства Республики Карелия от 30 октября 2012 </a:t>
            </a:r>
            <a:r>
              <a:rPr lang="ru-RU" sz="2500" b="1" i="1" dirty="0" smtClean="0"/>
              <a:t>г. </a:t>
            </a:r>
            <a:r>
              <a:rPr lang="ru-RU" sz="2500" b="1" i="1" dirty="0"/>
              <a:t>№ 658р-П</a:t>
            </a:r>
            <a:r>
              <a:rPr lang="ru-RU" sz="2500" b="1" i="1" dirty="0" smtClean="0"/>
              <a:t>);</a:t>
            </a:r>
            <a:endParaRPr lang="ru-RU" sz="2500" b="1" i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500" b="1" i="1" dirty="0"/>
              <a:t>Закон РК от 26 марта 2007 </a:t>
            </a:r>
            <a:r>
              <a:rPr lang="ru-RU" sz="2500" b="1" i="1" dirty="0" smtClean="0"/>
              <a:t>г. </a:t>
            </a:r>
            <a:r>
              <a:rPr lang="ru-RU" sz="2500" b="1" i="1" dirty="0"/>
              <a:t>№ 1066-ЗРК </a:t>
            </a:r>
            <a:r>
              <a:rPr lang="ru-RU" sz="2500" b="1" i="1" dirty="0" smtClean="0"/>
              <a:t>«О </a:t>
            </a:r>
            <a:r>
              <a:rPr lang="ru-RU" sz="2500" b="1" i="1" dirty="0"/>
              <a:t>государственных электронных информационных ресурсах Республики </a:t>
            </a:r>
            <a:r>
              <a:rPr lang="ru-RU" sz="2500" b="1" i="1" dirty="0" smtClean="0"/>
              <a:t>Карелия»;</a:t>
            </a:r>
            <a:endParaRPr lang="ru-RU" sz="2500" b="1" i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500" b="1" i="1" dirty="0"/>
              <a:t>Распоряжение Правительства Республики Карелия от </a:t>
            </a:r>
            <a:r>
              <a:rPr lang="ru-RU" sz="2500" b="1" i="1" dirty="0" smtClean="0"/>
              <a:t>11 ноября 2011 г. № </a:t>
            </a:r>
            <a:r>
              <a:rPr lang="ru-RU" sz="2500" b="1" i="1" dirty="0"/>
              <a:t>657р-П «Об утверждении Плана мероприятий Республики Карелия по переходу на межведомственное информационное взаимодействие при предоставлении государственных и муниципальных </a:t>
            </a:r>
            <a:r>
              <a:rPr lang="ru-RU" sz="2500" b="1" i="1" dirty="0" smtClean="0"/>
              <a:t>услуг»</a:t>
            </a:r>
            <a:r>
              <a:rPr lang="en-US" sz="2500" b="1" i="1" dirty="0" smtClean="0"/>
              <a:t>;</a:t>
            </a:r>
            <a:endParaRPr lang="ru-RU" sz="2500" b="1" i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2500" b="1" i="1" dirty="0"/>
              <a:t>План мероприятий по развитию информационного общества и формированию электронного правительства в Республике </a:t>
            </a:r>
            <a:r>
              <a:rPr lang="ru-RU" sz="2500" b="1" i="1" dirty="0" smtClean="0"/>
              <a:t>Карелия</a:t>
            </a:r>
            <a:r>
              <a:rPr lang="en-US" sz="2500" b="1" i="1" dirty="0" smtClean="0"/>
              <a:t> </a:t>
            </a:r>
            <a:r>
              <a:rPr lang="ru-RU" sz="2500" b="1" i="1" dirty="0" smtClean="0"/>
              <a:t>(утвержден распоряжением </a:t>
            </a:r>
            <a:r>
              <a:rPr lang="ru-RU" sz="2500" b="1" i="1" dirty="0"/>
              <a:t>Правительства Республики Карелия от 27 ноября 2010 </a:t>
            </a:r>
            <a:r>
              <a:rPr lang="ru-RU" sz="2500" b="1" i="1" dirty="0" smtClean="0"/>
              <a:t>г. </a:t>
            </a:r>
            <a:r>
              <a:rPr lang="ru-RU" sz="2500" b="1" i="1" dirty="0"/>
              <a:t>№ </a:t>
            </a:r>
            <a:r>
              <a:rPr lang="ru-RU" sz="2500" b="1" i="1" dirty="0" smtClean="0"/>
              <a:t>547р-П).</a:t>
            </a:r>
            <a:endParaRPr lang="ru-RU" sz="2500" b="1" i="1" dirty="0"/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7445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995120" cy="1009680"/>
          </a:xfrm>
        </p:spPr>
        <p:txBody>
          <a:bodyPr/>
          <a:lstStyle/>
          <a:p>
            <a:r>
              <a:rPr lang="ru-RU" sz="1800" dirty="0"/>
              <a:t>Использование информационно-коммуникационных технологий</a:t>
            </a:r>
            <a:br>
              <a:rPr lang="ru-RU" sz="1800" dirty="0"/>
            </a:br>
            <a:r>
              <a:rPr lang="ru-RU" sz="1800" dirty="0"/>
              <a:t>для социально-экономического развития Республики Карелия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116631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2278" y="1508974"/>
            <a:ext cx="4241922" cy="908479"/>
          </a:xfrm>
          <a:prstGeom prst="rect">
            <a:avLst/>
          </a:prstGeom>
          <a:ln>
            <a:solidFill>
              <a:srgbClr val="F8F8F8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76503" y="2468714"/>
            <a:ext cx="4170348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/>
              <a:t>Труд и </a:t>
            </a:r>
            <a:r>
              <a:rPr lang="ru-RU" sz="1600" b="1" dirty="0" smtClean="0"/>
              <a:t>занятость</a:t>
            </a:r>
          </a:p>
          <a:p>
            <a:r>
              <a:rPr lang="ru-RU" sz="1200" dirty="0" smtClean="0"/>
              <a:t>повышение </a:t>
            </a:r>
            <a:r>
              <a:rPr lang="ru-RU" sz="1200" dirty="0"/>
              <a:t>уровня жизни и доходов населения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4684" y="3059203"/>
            <a:ext cx="4230991" cy="951058"/>
          </a:xfrm>
          <a:prstGeom prst="rect">
            <a:avLst/>
          </a:prstGeom>
        </p:spPr>
      </p:pic>
      <p:sp>
        <p:nvSpPr>
          <p:cNvPr id="11" name="TextBox 11"/>
          <p:cNvSpPr txBox="1"/>
          <p:nvPr/>
        </p:nvSpPr>
        <p:spPr>
          <a:xfrm>
            <a:off x="160634" y="4037356"/>
            <a:ext cx="4186217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/>
              <a:t>Транспорт</a:t>
            </a:r>
          </a:p>
          <a:p>
            <a:r>
              <a:rPr lang="ru-RU" sz="1200" dirty="0" smtClean="0"/>
              <a:t>удовлетворение </a:t>
            </a:r>
            <a:r>
              <a:rPr lang="ru-RU" sz="1200" dirty="0"/>
              <a:t>спроса населения и потребностей государства в транспортных услугах, сокращение транспортных издержек</a:t>
            </a:r>
            <a:r>
              <a:rPr lang="ru-RU" sz="1200" dirty="0" smtClean="0"/>
              <a:t>, интеграция </a:t>
            </a:r>
            <a:r>
              <a:rPr lang="ru-RU" sz="1200" dirty="0"/>
              <a:t>транспортной инфраструктуры </a:t>
            </a:r>
            <a:r>
              <a:rPr lang="ru-RU" sz="1200" dirty="0" smtClean="0"/>
              <a:t>Р</a:t>
            </a:r>
            <a:r>
              <a:rPr lang="en-US" sz="1200" dirty="0" smtClean="0"/>
              <a:t>K</a:t>
            </a:r>
            <a:r>
              <a:rPr lang="ru-RU" sz="1200" dirty="0" smtClean="0"/>
              <a:t> </a:t>
            </a:r>
            <a:r>
              <a:rPr lang="ru-RU" sz="1200" dirty="0"/>
              <a:t>в единое транспортное пространство </a:t>
            </a:r>
            <a:r>
              <a:rPr lang="ru-RU" sz="1200" dirty="0" smtClean="0"/>
              <a:t>РФ</a:t>
            </a:r>
            <a:endParaRPr lang="ru-RU" sz="1200" dirty="0"/>
          </a:p>
        </p:txBody>
      </p:sp>
      <p:sp>
        <p:nvSpPr>
          <p:cNvPr id="12" name="TextBox 13"/>
          <p:cNvSpPr txBox="1"/>
          <p:nvPr/>
        </p:nvSpPr>
        <p:spPr>
          <a:xfrm>
            <a:off x="151219" y="5213324"/>
            <a:ext cx="4186217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>Культура</a:t>
            </a:r>
            <a:endParaRPr lang="en-US" b="1" dirty="0" smtClean="0"/>
          </a:p>
          <a:p>
            <a:r>
              <a:rPr lang="ru-RU" sz="1200" dirty="0" smtClean="0"/>
              <a:t>формирование </a:t>
            </a:r>
            <a:r>
              <a:rPr lang="ru-RU" sz="1200" dirty="0"/>
              <a:t>гармоничного внутреннего </a:t>
            </a:r>
            <a:r>
              <a:rPr lang="ru-RU" sz="1200" dirty="0" smtClean="0"/>
              <a:t>мира </a:t>
            </a:r>
            <a:r>
              <a:rPr lang="ru-RU" sz="1200" dirty="0"/>
              <a:t>человека и раскрытие его личности</a:t>
            </a:r>
          </a:p>
        </p:txBody>
      </p:sp>
      <p:sp>
        <p:nvSpPr>
          <p:cNvPr id="13" name="TextBox 14"/>
          <p:cNvSpPr txBox="1"/>
          <p:nvPr/>
        </p:nvSpPr>
        <p:spPr>
          <a:xfrm>
            <a:off x="4707664" y="4680772"/>
            <a:ext cx="4307152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/>
              <a:t>Сельское </a:t>
            </a:r>
            <a:r>
              <a:rPr lang="ru-RU" b="1" dirty="0" smtClean="0"/>
              <a:t>хозяйство</a:t>
            </a:r>
            <a:endParaRPr lang="en-US" b="1" dirty="0" smtClean="0"/>
          </a:p>
          <a:p>
            <a:r>
              <a:rPr lang="ru-RU" sz="1200" dirty="0"/>
              <a:t>формирование в агропромышленном комплексе рыночных отношений, развитие предпринимательства, кооперации, агропромышленной интеграции, организация рынка сельскохозяйственной продукции, сырья и продовольствия</a:t>
            </a:r>
          </a:p>
        </p:txBody>
      </p:sp>
      <p:sp>
        <p:nvSpPr>
          <p:cNvPr id="14" name="TextBox 4"/>
          <p:cNvSpPr txBox="1"/>
          <p:nvPr/>
        </p:nvSpPr>
        <p:spPr>
          <a:xfrm>
            <a:off x="4681647" y="1255328"/>
            <a:ext cx="4333169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/>
              <a:t>Здравоохранение</a:t>
            </a:r>
          </a:p>
          <a:p>
            <a:r>
              <a:rPr lang="ru-RU" sz="1200" dirty="0"/>
              <a:t>укрепление здоровья, </a:t>
            </a:r>
            <a:r>
              <a:rPr lang="ru-RU" sz="1200" dirty="0" smtClean="0"/>
              <a:t>снижение </a:t>
            </a:r>
            <a:r>
              <a:rPr lang="ru-RU" sz="1200" dirty="0"/>
              <a:t>уровня заболеваемости, инвалидности и смертности населения региона</a:t>
            </a:r>
          </a:p>
        </p:txBody>
      </p:sp>
      <p:sp>
        <p:nvSpPr>
          <p:cNvPr id="17" name="TextBox 5"/>
          <p:cNvSpPr txBox="1"/>
          <p:nvPr/>
        </p:nvSpPr>
        <p:spPr>
          <a:xfrm>
            <a:off x="4694656" y="2046945"/>
            <a:ext cx="4333169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/>
              <a:t>Социальное </a:t>
            </a:r>
            <a:r>
              <a:rPr lang="ru-RU" sz="1600" b="1" dirty="0" smtClean="0"/>
              <a:t>обеспечение</a:t>
            </a:r>
          </a:p>
          <a:p>
            <a:r>
              <a:rPr lang="ru-RU" sz="1200" dirty="0"/>
              <a:t>повышение жизненного уровня населения Республики </a:t>
            </a:r>
          </a:p>
        </p:txBody>
      </p:sp>
      <p:sp>
        <p:nvSpPr>
          <p:cNvPr id="18" name="TextBox 9"/>
          <p:cNvSpPr txBox="1"/>
          <p:nvPr/>
        </p:nvSpPr>
        <p:spPr>
          <a:xfrm>
            <a:off x="4694656" y="2667751"/>
            <a:ext cx="4333169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/>
              <a:t>Энергетика</a:t>
            </a:r>
          </a:p>
          <a:p>
            <a:r>
              <a:rPr lang="ru-RU" sz="1200" dirty="0"/>
              <a:t>организация недискриминационного доступа к услугам по передаче и предоставления электрической энергии и оказания этих услуг</a:t>
            </a:r>
          </a:p>
        </p:txBody>
      </p:sp>
      <p:sp>
        <p:nvSpPr>
          <p:cNvPr id="19" name="TextBox 12"/>
          <p:cNvSpPr txBox="1"/>
          <p:nvPr/>
        </p:nvSpPr>
        <p:spPr>
          <a:xfrm>
            <a:off x="4707664" y="3686272"/>
            <a:ext cx="430715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/>
              <a:t>Дорожное </a:t>
            </a:r>
            <a:r>
              <a:rPr lang="ru-RU" sz="1600" b="1" dirty="0" smtClean="0"/>
              <a:t>хозяйство</a:t>
            </a:r>
            <a:endParaRPr lang="en-US" sz="1600" b="1" dirty="0" smtClean="0"/>
          </a:p>
          <a:p>
            <a:r>
              <a:rPr lang="ru-RU" sz="1200" dirty="0"/>
              <a:t>осуществление функций по учету, развитию и управлению, существующим государственным дорожным имуществом, а также контроль и обеспечение транспортной </a:t>
            </a:r>
            <a:r>
              <a:rPr lang="ru-RU" sz="1200" dirty="0" smtClean="0"/>
              <a:t>безопасности</a:t>
            </a:r>
            <a:endParaRPr lang="ru-RU" sz="1200" dirty="0"/>
          </a:p>
        </p:txBody>
      </p:sp>
      <p:sp>
        <p:nvSpPr>
          <p:cNvPr id="20" name="TextBox 12"/>
          <p:cNvSpPr txBox="1"/>
          <p:nvPr/>
        </p:nvSpPr>
        <p:spPr>
          <a:xfrm>
            <a:off x="4697347" y="5893813"/>
            <a:ext cx="430715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/>
              <a:t>Дорожное </a:t>
            </a:r>
            <a:r>
              <a:rPr lang="ru-RU" sz="1600" b="1" dirty="0" smtClean="0"/>
              <a:t>хозяйство</a:t>
            </a:r>
            <a:endParaRPr lang="en-US" sz="1600" b="1" dirty="0" smtClean="0"/>
          </a:p>
          <a:p>
            <a:r>
              <a:rPr lang="ru-RU" sz="1200" dirty="0"/>
              <a:t>осуществление функций по учету, развитию и управлению, существующим государственным дорожным имуществом, а также контроль и обеспечение транспортной </a:t>
            </a:r>
            <a:r>
              <a:rPr lang="ru-RU" sz="1200" dirty="0" smtClean="0"/>
              <a:t>безопасности</a:t>
            </a:r>
            <a:endParaRPr lang="ru-RU" sz="1200" dirty="0"/>
          </a:p>
        </p:txBody>
      </p:sp>
      <p:sp>
        <p:nvSpPr>
          <p:cNvPr id="21" name="TextBox 10"/>
          <p:cNvSpPr txBox="1"/>
          <p:nvPr/>
        </p:nvSpPr>
        <p:spPr>
          <a:xfrm>
            <a:off x="140723" y="6019960"/>
            <a:ext cx="4186217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/>
              <a:t>Безопасность </a:t>
            </a:r>
            <a:r>
              <a:rPr lang="ru-RU" b="1" dirty="0" smtClean="0"/>
              <a:t>жизнедеятельности</a:t>
            </a:r>
            <a:endParaRPr lang="en-US" b="1" dirty="0" smtClean="0"/>
          </a:p>
          <a:p>
            <a:r>
              <a:rPr lang="ru-RU" sz="1200" dirty="0" smtClean="0"/>
              <a:t>оперативное реагирование на чрезвычайные ситуации </a:t>
            </a:r>
            <a:r>
              <a:rPr lang="ru-RU" sz="1200" dirty="0"/>
              <a:t>техногенного, природного и биолого-социального характера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516322" y="1844824"/>
            <a:ext cx="13843" cy="4320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365675" y="1844824"/>
            <a:ext cx="3289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7" idx="3"/>
          </p:cNvCxnSpPr>
          <p:nvPr/>
        </p:nvCxnSpPr>
        <p:spPr>
          <a:xfrm>
            <a:off x="4346851" y="2730324"/>
            <a:ext cx="176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516322" y="3284984"/>
            <a:ext cx="1913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12" name="Прямая соединительная линия 13311"/>
          <p:cNvCxnSpPr/>
          <p:nvPr/>
        </p:nvCxnSpPr>
        <p:spPr>
          <a:xfrm flipH="1">
            <a:off x="4346851" y="4221088"/>
            <a:ext cx="183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15" name="Прямая соединительная линия 13314"/>
          <p:cNvCxnSpPr/>
          <p:nvPr/>
        </p:nvCxnSpPr>
        <p:spPr>
          <a:xfrm>
            <a:off x="4516322" y="4477242"/>
            <a:ext cx="1913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17" name="Прямая соединительная линия 13316"/>
          <p:cNvCxnSpPr/>
          <p:nvPr/>
        </p:nvCxnSpPr>
        <p:spPr>
          <a:xfrm flipH="1">
            <a:off x="4365675" y="5301208"/>
            <a:ext cx="157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19" name="Прямая соединительная линия 13318"/>
          <p:cNvCxnSpPr/>
          <p:nvPr/>
        </p:nvCxnSpPr>
        <p:spPr>
          <a:xfrm>
            <a:off x="4523243" y="5582656"/>
            <a:ext cx="19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01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1441402" y="476672"/>
            <a:ext cx="7245397" cy="662062"/>
          </a:xfrm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000" dirty="0">
                <a:solidFill>
                  <a:prstClr val="black"/>
                </a:solidFill>
                <a:ea typeface="Calibri"/>
                <a:cs typeface="Times New Roman"/>
              </a:rPr>
              <a:t>Управление информатизацией Республики Карелия предполагает осуществление следующих основных функций</a:t>
            </a:r>
            <a:endParaRPr lang="ru-RU" sz="20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38734"/>
            <a:ext cx="8280920" cy="5026570"/>
          </a:xfrm>
        </p:spPr>
        <p:txBody>
          <a:bodyPr>
            <a:normAutofit/>
          </a:bodyPr>
          <a:lstStyle/>
          <a:p>
            <a:pPr>
              <a:lnSpc>
                <a:spcPts val="1800"/>
              </a:lnSpc>
            </a:pPr>
            <a:r>
              <a:rPr lang="ru-RU" b="1" i="1" dirty="0"/>
              <a:t>Стратегическое планирование </a:t>
            </a:r>
            <a:endParaRPr lang="ru-RU" b="1" i="1" dirty="0" smtClean="0"/>
          </a:p>
          <a:p>
            <a:pPr marL="0" indent="0">
              <a:lnSpc>
                <a:spcPts val="1800"/>
              </a:lnSpc>
              <a:buNone/>
            </a:pPr>
            <a:endParaRPr lang="ru-RU" b="1" i="1" dirty="0"/>
          </a:p>
          <a:p>
            <a:pPr>
              <a:lnSpc>
                <a:spcPts val="1800"/>
              </a:lnSpc>
            </a:pPr>
            <a:r>
              <a:rPr lang="ru-RU" b="1" i="1" dirty="0"/>
              <a:t>Координация расходов на </a:t>
            </a:r>
            <a:r>
              <a:rPr lang="ru-RU" b="1" i="1" dirty="0" smtClean="0"/>
              <a:t>информатизацию</a:t>
            </a:r>
          </a:p>
          <a:p>
            <a:pPr marL="0" indent="0">
              <a:lnSpc>
                <a:spcPts val="1800"/>
              </a:lnSpc>
              <a:buNone/>
            </a:pPr>
            <a:endParaRPr lang="ru-RU" b="1" i="1" dirty="0"/>
          </a:p>
          <a:p>
            <a:pPr>
              <a:lnSpc>
                <a:spcPts val="1800"/>
              </a:lnSpc>
            </a:pPr>
            <a:r>
              <a:rPr lang="ru-RU" b="1" i="1" dirty="0"/>
              <a:t>Управление проектами в сфере </a:t>
            </a:r>
            <a:r>
              <a:rPr lang="ru-RU" b="1" i="1" dirty="0" smtClean="0"/>
              <a:t>информатизации</a:t>
            </a:r>
          </a:p>
          <a:p>
            <a:pPr marL="0" indent="0">
              <a:lnSpc>
                <a:spcPts val="1800"/>
              </a:lnSpc>
              <a:buNone/>
            </a:pPr>
            <a:endParaRPr lang="ru-RU" b="1" i="1" dirty="0"/>
          </a:p>
          <a:p>
            <a:pPr>
              <a:lnSpc>
                <a:spcPts val="1800"/>
              </a:lnSpc>
            </a:pPr>
            <a:r>
              <a:rPr lang="ru-RU" b="1" i="1" dirty="0"/>
              <a:t>Регулярный мониторинг реализации </a:t>
            </a:r>
            <a:r>
              <a:rPr lang="ru-RU" b="1" i="1" dirty="0" smtClean="0"/>
              <a:t>Стратегии </a:t>
            </a:r>
            <a:r>
              <a:rPr lang="ru-RU" b="1" i="1" dirty="0"/>
              <a:t>развития </a:t>
            </a:r>
            <a:r>
              <a:rPr lang="ru-RU" b="1" i="1" dirty="0" smtClean="0"/>
              <a:t>информатизации</a:t>
            </a:r>
          </a:p>
          <a:p>
            <a:pPr marL="0" indent="0">
              <a:lnSpc>
                <a:spcPts val="1800"/>
              </a:lnSpc>
              <a:buNone/>
            </a:pPr>
            <a:endParaRPr lang="ru-RU" b="1" i="1" dirty="0"/>
          </a:p>
          <a:p>
            <a:pPr>
              <a:lnSpc>
                <a:spcPts val="1800"/>
              </a:lnSpc>
            </a:pPr>
            <a:r>
              <a:rPr lang="ru-RU" b="1" i="1" dirty="0"/>
              <a:t>Нормативное правовое регулирование деятельности по региональной информатизации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ru-RU" sz="1100" b="1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489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2027</TotalTime>
  <Words>860</Words>
  <Application>Microsoft Office PowerPoint</Application>
  <PresentationFormat>Экран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Impact</vt:lpstr>
      <vt:lpstr>Times New Roman</vt:lpstr>
      <vt:lpstr>NewsPrint</vt:lpstr>
      <vt:lpstr>1_NewsPrint</vt:lpstr>
      <vt:lpstr>Государственный комитет Республики Карелия  по развитию информационно-коммуникационных технологий </vt:lpstr>
      <vt:lpstr>Презентация PowerPoint</vt:lpstr>
      <vt:lpstr>Стратегия устанавливает основные цели, задачи и направления деятельности по использованию информационно-коммуникационных технологий  в Республике Карелия на период до 2020 года.</vt:lpstr>
      <vt:lpstr>Стратегия устанавливает основные цели, задачи и направления деятельности по использованию информационно-коммуникационных технологий  в Республике Карелия на период до 2020 года.</vt:lpstr>
      <vt:lpstr>     Реализация положений Стратегии обеспечит</vt:lpstr>
      <vt:lpstr>Приоритеты государственной политики в сфере информатизации определены в следующих  федеральных документах </vt:lpstr>
      <vt:lpstr>Приоритеты государственной политики в сфере информатизации определены в следующих региональных документах </vt:lpstr>
      <vt:lpstr>Использование информационно-коммуникационных технологий для социально-экономического развития Республики Карелия </vt:lpstr>
      <vt:lpstr>Управление информатизацией Республики Карелия предполагает осуществление следующих основных функций</vt:lpstr>
      <vt:lpstr>Реализация Стратегии</vt:lpstr>
      <vt:lpstr> Ожидаемые результаты</vt:lpstr>
      <vt:lpstr>Презентация PowerPoint</vt:lpstr>
    </vt:vector>
  </TitlesOfParts>
  <Company>Госкомитет РК по развитию ИКТ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 name</dc:creator>
  <cp:lastModifiedBy>Жданович Сергей Адамович</cp:lastModifiedBy>
  <cp:revision>144</cp:revision>
  <dcterms:created xsi:type="dcterms:W3CDTF">2014-06-18T07:22:09Z</dcterms:created>
  <dcterms:modified xsi:type="dcterms:W3CDTF">2014-12-24T06:11:27Z</dcterms:modified>
</cp:coreProperties>
</file>