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60" r:id="rId5"/>
    <p:sldId id="259" r:id="rId6"/>
    <p:sldId id="261" r:id="rId7"/>
    <p:sldId id="262" r:id="rId8"/>
    <p:sldId id="263" r:id="rId9"/>
    <p:sldId id="265" r:id="rId10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00"/>
    <a:srgbClr val="CC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96" autoAdjust="0"/>
  </p:normalViewPr>
  <p:slideViewPr>
    <p:cSldViewPr>
      <p:cViewPr>
        <p:scale>
          <a:sx n="107" d="100"/>
          <a:sy n="107" d="100"/>
        </p:scale>
        <p:origin x="0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>
                <a:solidFill>
                  <a:schemeClr val="bg1"/>
                </a:solidFill>
              </a:rPr>
              <a:t>64 региональных мероприятия Плана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111111111111112E-2"/>
          <c:y val="0.11233229795219521"/>
          <c:w val="0.74858398950131244"/>
          <c:h val="0.8551981390672759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64 региональных мероприятия Плана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FF5050"/>
              </a:solidFill>
            </c:spPr>
          </c:dPt>
          <c:dPt>
            <c:idx val="2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36 % выполнено </c:v>
                </c:pt>
                <c:pt idx="1">
                  <c:v>35 % выполнено частично </c:v>
                </c:pt>
                <c:pt idx="2">
                  <c:v>12,5 % выполнено в 2010 году</c:v>
                </c:pt>
                <c:pt idx="3">
                  <c:v>16,5 % не выполнено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</c:v>
                </c:pt>
                <c:pt idx="1">
                  <c:v>22</c:v>
                </c:pt>
                <c:pt idx="2">
                  <c:v>8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5830621172353463"/>
          <c:y val="0.48082211124139146"/>
          <c:w val="0.20558267716535433"/>
          <c:h val="0.44041628693732371"/>
        </c:manualLayout>
      </c:layout>
      <c:overlay val="0"/>
      <c:txPr>
        <a:bodyPr/>
        <a:lstStyle/>
        <a:p>
          <a:pPr>
            <a:defRPr sz="14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tx1">
        <a:lumMod val="65000"/>
        <a:lumOff val="35000"/>
      </a:schemeClr>
    </a:solidFill>
    <a:ln w="9525" cap="flat" cmpd="sng" algn="ctr">
      <a:solidFill>
        <a:schemeClr val="dk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275142169728784"/>
          <c:y val="5.0279294832423098E-2"/>
          <c:w val="0.60004374453193354"/>
          <c:h val="0.844943831670064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выполнено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Минтруд</c:v>
                </c:pt>
                <c:pt idx="1">
                  <c:v>Минобр</c:v>
                </c:pt>
                <c:pt idx="2">
                  <c:v>ГК РК по ИКТ</c:v>
                </c:pt>
                <c:pt idx="3">
                  <c:v>Минкульт</c:v>
                </c:pt>
                <c:pt idx="4">
                  <c:v>Минздрав</c:v>
                </c:pt>
                <c:pt idx="5">
                  <c:v>ГК РК поОБЖ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 formatCode="General">
                  <c:v>100</c:v>
                </c:pt>
                <c:pt idx="1">
                  <c:v>0.63</c:v>
                </c:pt>
                <c:pt idx="2">
                  <c:v>0.67</c:v>
                </c:pt>
                <c:pt idx="3">
                  <c:v>0.4</c:v>
                </c:pt>
                <c:pt idx="4">
                  <c:v>0.38</c:v>
                </c:pt>
                <c:pt idx="5">
                  <c:v>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выполнено частично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Минтруд</c:v>
                </c:pt>
                <c:pt idx="1">
                  <c:v>Минобр</c:v>
                </c:pt>
                <c:pt idx="2">
                  <c:v>ГК РК по ИКТ</c:v>
                </c:pt>
                <c:pt idx="3">
                  <c:v>Минкульт</c:v>
                </c:pt>
                <c:pt idx="4">
                  <c:v>Минздрав</c:v>
                </c:pt>
                <c:pt idx="5">
                  <c:v>ГК РК поОБЖ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 formatCode="General">
                  <c:v>0</c:v>
                </c:pt>
                <c:pt idx="1">
                  <c:v>0.37</c:v>
                </c:pt>
                <c:pt idx="2">
                  <c:v>0.08</c:v>
                </c:pt>
                <c:pt idx="3">
                  <c:v>0.5</c:v>
                </c:pt>
                <c:pt idx="4">
                  <c:v>0.44</c:v>
                </c:pt>
                <c:pt idx="5">
                  <c:v>0.4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выполнено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Минтруд</c:v>
                </c:pt>
                <c:pt idx="1">
                  <c:v>Минобр</c:v>
                </c:pt>
                <c:pt idx="2">
                  <c:v>ГК РК по ИКТ</c:v>
                </c:pt>
                <c:pt idx="3">
                  <c:v>Минкульт</c:v>
                </c:pt>
                <c:pt idx="4">
                  <c:v>Минздрав</c:v>
                </c:pt>
                <c:pt idx="5">
                  <c:v>ГК РК поОБЖ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 formatCode="0%">
                  <c:v>0.25</c:v>
                </c:pt>
                <c:pt idx="3" formatCode="0%">
                  <c:v>0.1</c:v>
                </c:pt>
                <c:pt idx="4" formatCode="0%">
                  <c:v>0.18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560576"/>
        <c:axId val="25562112"/>
        <c:axId val="0"/>
      </c:bar3DChart>
      <c:catAx>
        <c:axId val="25560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1320000"/>
          <a:lstStyle/>
          <a:p>
            <a:pPr>
              <a:defRPr sz="1100"/>
            </a:pPr>
            <a:endParaRPr lang="ru-RU"/>
          </a:p>
        </c:txPr>
        <c:crossAx val="25562112"/>
        <c:crosses val="autoZero"/>
        <c:auto val="1"/>
        <c:lblAlgn val="ctr"/>
        <c:lblOffset val="100"/>
        <c:noMultiLvlLbl val="0"/>
      </c:catAx>
      <c:valAx>
        <c:axId val="25562112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spPr>
          <a:ln>
            <a:gradFill>
              <a:gsLst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c:spPr>
        <c:crossAx val="255605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85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8A661B-BE9B-46FE-A57D-4A7041EFFBD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AA3DF1-52AE-494B-BA14-83FA59AF7DBA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10 разделов Плана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E54FD26-1781-4540-A5B2-B9C546CC68EC}" type="parTrans" cxnId="{E9DC2B72-1A55-41EE-8F58-996D46C2D519}">
      <dgm:prSet/>
      <dgm:spPr/>
      <dgm:t>
        <a:bodyPr/>
        <a:lstStyle/>
        <a:p>
          <a:endParaRPr lang="ru-RU"/>
        </a:p>
      </dgm:t>
    </dgm:pt>
    <dgm:pt modelId="{38B955CD-1E38-4AF4-A384-5111FA12A942}" type="sibTrans" cxnId="{E9DC2B72-1A55-41EE-8F58-996D46C2D519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endParaRPr lang="ru-RU"/>
        </a:p>
      </dgm:t>
    </dgm:pt>
    <dgm:pt modelId="{62E8480A-F728-41AA-A1BA-43D19FAF06F1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64 региональных мероприятия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52ABEAB-7733-4F3C-956A-D643933B8D1B}" type="parTrans" cxnId="{CF22B920-BAAB-4B85-83FA-D12D138B761A}">
      <dgm:prSet/>
      <dgm:spPr/>
      <dgm:t>
        <a:bodyPr/>
        <a:lstStyle/>
        <a:p>
          <a:endParaRPr lang="ru-RU"/>
        </a:p>
      </dgm:t>
    </dgm:pt>
    <dgm:pt modelId="{BEA51B8C-46F9-4CDF-B7F1-4586C5B36829}" type="sibTrans" cxnId="{CF22B920-BAAB-4B85-83FA-D12D138B761A}">
      <dgm:prSet/>
      <dgm:spPr/>
      <dgm:t>
        <a:bodyPr/>
        <a:lstStyle/>
        <a:p>
          <a:endParaRPr lang="ru-RU"/>
        </a:p>
      </dgm:t>
    </dgm:pt>
    <dgm:pt modelId="{43714C0D-8A05-463F-9ADC-31799CA368EA}" type="pres">
      <dgm:prSet presAssocID="{428A661B-BE9B-46FE-A57D-4A7041EFFBD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C74974-E1DE-46B9-838C-B61221DFB253}" type="pres">
      <dgm:prSet presAssocID="{428A661B-BE9B-46FE-A57D-4A7041EFFBD7}" presName="dummyMaxCanvas" presStyleCnt="0">
        <dgm:presLayoutVars/>
      </dgm:prSet>
      <dgm:spPr/>
    </dgm:pt>
    <dgm:pt modelId="{C6DC9E6D-5569-4997-BDB5-5C2A62296C1D}" type="pres">
      <dgm:prSet presAssocID="{428A661B-BE9B-46FE-A57D-4A7041EFFBD7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7DAECE-7BCB-437D-91DD-280BF6C38138}" type="pres">
      <dgm:prSet presAssocID="{428A661B-BE9B-46FE-A57D-4A7041EFFBD7}" presName="TwoNodes_2" presStyleLbl="node1" presStyleIdx="1" presStyleCnt="2" custScaleY="1018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943A48-6182-492B-B16E-0021C9A34739}" type="pres">
      <dgm:prSet presAssocID="{428A661B-BE9B-46FE-A57D-4A7041EFFBD7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C2327-EB2D-4998-95A4-14060D5123C5}" type="pres">
      <dgm:prSet presAssocID="{428A661B-BE9B-46FE-A57D-4A7041EFFBD7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721AFC-2416-4D18-B5CC-92FFBD5BB409}" type="pres">
      <dgm:prSet presAssocID="{428A661B-BE9B-46FE-A57D-4A7041EFFBD7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A10ED6-03F2-4035-A9E1-68454AEF2156}" type="presOf" srcId="{62E8480A-F728-41AA-A1BA-43D19FAF06F1}" destId="{147DAECE-7BCB-437D-91DD-280BF6C38138}" srcOrd="0" destOrd="0" presId="urn:microsoft.com/office/officeart/2005/8/layout/vProcess5"/>
    <dgm:cxn modelId="{A078FEB3-217A-456F-8901-F2787DFCCB3F}" type="presOf" srcId="{38B955CD-1E38-4AF4-A384-5111FA12A942}" destId="{A7943A48-6182-492B-B16E-0021C9A34739}" srcOrd="0" destOrd="0" presId="urn:microsoft.com/office/officeart/2005/8/layout/vProcess5"/>
    <dgm:cxn modelId="{C0410B6A-60D4-454C-AB25-DFA6FDB0E24F}" type="presOf" srcId="{62E8480A-F728-41AA-A1BA-43D19FAF06F1}" destId="{79721AFC-2416-4D18-B5CC-92FFBD5BB409}" srcOrd="1" destOrd="0" presId="urn:microsoft.com/office/officeart/2005/8/layout/vProcess5"/>
    <dgm:cxn modelId="{B9A136D0-65D3-4F75-9770-60CD0E138AFA}" type="presOf" srcId="{F7AA3DF1-52AE-494B-BA14-83FA59AF7DBA}" destId="{C6DC9E6D-5569-4997-BDB5-5C2A62296C1D}" srcOrd="0" destOrd="0" presId="urn:microsoft.com/office/officeart/2005/8/layout/vProcess5"/>
    <dgm:cxn modelId="{CF22B920-BAAB-4B85-83FA-D12D138B761A}" srcId="{428A661B-BE9B-46FE-A57D-4A7041EFFBD7}" destId="{62E8480A-F728-41AA-A1BA-43D19FAF06F1}" srcOrd="1" destOrd="0" parTransId="{E52ABEAB-7733-4F3C-956A-D643933B8D1B}" sibTransId="{BEA51B8C-46F9-4CDF-B7F1-4586C5B36829}"/>
    <dgm:cxn modelId="{6250BB92-4890-4222-B784-AA8A4668A870}" type="presOf" srcId="{F7AA3DF1-52AE-494B-BA14-83FA59AF7DBA}" destId="{BC1C2327-EB2D-4998-95A4-14060D5123C5}" srcOrd="1" destOrd="0" presId="urn:microsoft.com/office/officeart/2005/8/layout/vProcess5"/>
    <dgm:cxn modelId="{97B2697E-94DE-443F-9415-516B4D5791E2}" type="presOf" srcId="{428A661B-BE9B-46FE-A57D-4A7041EFFBD7}" destId="{43714C0D-8A05-463F-9ADC-31799CA368EA}" srcOrd="0" destOrd="0" presId="urn:microsoft.com/office/officeart/2005/8/layout/vProcess5"/>
    <dgm:cxn modelId="{E9DC2B72-1A55-41EE-8F58-996D46C2D519}" srcId="{428A661B-BE9B-46FE-A57D-4A7041EFFBD7}" destId="{F7AA3DF1-52AE-494B-BA14-83FA59AF7DBA}" srcOrd="0" destOrd="0" parTransId="{EE54FD26-1781-4540-A5B2-B9C546CC68EC}" sibTransId="{38B955CD-1E38-4AF4-A384-5111FA12A942}"/>
    <dgm:cxn modelId="{EC7BB1F4-5CA3-47CB-8D68-247590F58BC4}" type="presParOf" srcId="{43714C0D-8A05-463F-9ADC-31799CA368EA}" destId="{58C74974-E1DE-46B9-838C-B61221DFB253}" srcOrd="0" destOrd="0" presId="urn:microsoft.com/office/officeart/2005/8/layout/vProcess5"/>
    <dgm:cxn modelId="{DBF1E6A9-B9D8-4AE8-ABBC-506BE9D94E85}" type="presParOf" srcId="{43714C0D-8A05-463F-9ADC-31799CA368EA}" destId="{C6DC9E6D-5569-4997-BDB5-5C2A62296C1D}" srcOrd="1" destOrd="0" presId="urn:microsoft.com/office/officeart/2005/8/layout/vProcess5"/>
    <dgm:cxn modelId="{3C8058CA-A879-47FB-9056-CD5346287CE3}" type="presParOf" srcId="{43714C0D-8A05-463F-9ADC-31799CA368EA}" destId="{147DAECE-7BCB-437D-91DD-280BF6C38138}" srcOrd="2" destOrd="0" presId="urn:microsoft.com/office/officeart/2005/8/layout/vProcess5"/>
    <dgm:cxn modelId="{9BBF17A3-45FB-4254-9F3D-48D6C1CE10F8}" type="presParOf" srcId="{43714C0D-8A05-463F-9ADC-31799CA368EA}" destId="{A7943A48-6182-492B-B16E-0021C9A34739}" srcOrd="3" destOrd="0" presId="urn:microsoft.com/office/officeart/2005/8/layout/vProcess5"/>
    <dgm:cxn modelId="{57ADF7CA-F7DE-4805-99F3-B220B960840A}" type="presParOf" srcId="{43714C0D-8A05-463F-9ADC-31799CA368EA}" destId="{BC1C2327-EB2D-4998-95A4-14060D5123C5}" srcOrd="4" destOrd="0" presId="urn:microsoft.com/office/officeart/2005/8/layout/vProcess5"/>
    <dgm:cxn modelId="{42C4797A-783B-41D6-A496-97447CC17F0A}" type="presParOf" srcId="{43714C0D-8A05-463F-9ADC-31799CA368EA}" destId="{79721AFC-2416-4D18-B5CC-92FFBD5BB409}" srcOrd="5" destOrd="0" presId="urn:microsoft.com/office/officeart/2005/8/layout/vProcess5"/>
  </dgm:cxnLst>
  <dgm:bg>
    <a:solidFill>
      <a:schemeClr val="tx1">
        <a:lumMod val="50000"/>
        <a:lumOff val="5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75BDB8-AE38-40E4-9088-EA65C559E3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3E2A11-F00E-4FBE-AC9B-8BDBA24DBC3E}">
      <dgm:prSet/>
      <dgm:spPr>
        <a:solidFill>
          <a:srgbClr val="FFC000"/>
        </a:solidFill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Внесение изменений  и добавление новых мероприятий в Региональный план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291899-0285-4858-86FB-5BA413EA002E}" type="sibTrans" cxnId="{5BD046F9-9130-4446-9476-8CCAD62176A7}">
      <dgm:prSet/>
      <dgm:spPr/>
      <dgm:t>
        <a:bodyPr/>
        <a:lstStyle/>
        <a:p>
          <a:endParaRPr lang="ru-RU"/>
        </a:p>
      </dgm:t>
    </dgm:pt>
    <dgm:pt modelId="{1AAEBD82-5158-4C3B-814D-5206B53ACB5A}" type="parTrans" cxnId="{5BD046F9-9130-4446-9476-8CCAD62176A7}">
      <dgm:prSet/>
      <dgm:spPr/>
      <dgm:t>
        <a:bodyPr/>
        <a:lstStyle/>
        <a:p>
          <a:endParaRPr lang="ru-RU"/>
        </a:p>
      </dgm:t>
    </dgm:pt>
    <dgm:pt modelId="{D226AA51-77C8-4AF7-971A-A93106A755B3}">
      <dgm:prSet custT="1"/>
      <dgm:spPr>
        <a:solidFill>
          <a:srgbClr val="FFC000"/>
        </a:solidFill>
      </dgm:spPr>
      <dgm:t>
        <a:bodyPr/>
        <a:lstStyle/>
        <a:p>
          <a:pPr algn="ctr" rtl="0"/>
          <a:r>
            <a:rPr lang="ru-RU" sz="5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Региональный план</a:t>
          </a:r>
        </a:p>
        <a:p>
          <a:pPr algn="ctr" rtl="0"/>
          <a:r>
            <a:rPr lang="ru-RU" sz="5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продлевается на 1 год</a:t>
          </a:r>
          <a:endParaRPr lang="ru-RU" sz="5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BA2E90-42BA-4C2E-9D6B-3C78C21CBC4C}" type="sibTrans" cxnId="{F9FBB3B5-A194-4D19-A4DC-A943A8F44C32}">
      <dgm:prSet/>
      <dgm:spPr/>
      <dgm:t>
        <a:bodyPr/>
        <a:lstStyle/>
        <a:p>
          <a:endParaRPr lang="ru-RU"/>
        </a:p>
      </dgm:t>
    </dgm:pt>
    <dgm:pt modelId="{8719BFB2-9B07-4567-A003-87838A734941}" type="parTrans" cxnId="{F9FBB3B5-A194-4D19-A4DC-A943A8F44C32}">
      <dgm:prSet/>
      <dgm:spPr/>
      <dgm:t>
        <a:bodyPr/>
        <a:lstStyle/>
        <a:p>
          <a:endParaRPr lang="ru-RU"/>
        </a:p>
      </dgm:t>
    </dgm:pt>
    <dgm:pt modelId="{E818EF9B-BDED-4E78-8D2B-4D5932FD3638}" type="pres">
      <dgm:prSet presAssocID="{F175BDB8-AE38-40E4-9088-EA65C559E3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21D40E-02AF-4D1F-BC91-6A657B696E6C}" type="pres">
      <dgm:prSet presAssocID="{D226AA51-77C8-4AF7-971A-A93106A755B3}" presName="linNode" presStyleCnt="0"/>
      <dgm:spPr/>
    </dgm:pt>
    <dgm:pt modelId="{B8915341-F1F8-4D93-8A59-0BAF0DFB4A3F}" type="pres">
      <dgm:prSet presAssocID="{D226AA51-77C8-4AF7-971A-A93106A755B3}" presName="parentText" presStyleLbl="node1" presStyleIdx="0" presStyleCnt="2" custScaleX="277778" custScaleY="514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091C5-140E-4FE5-9913-963806416221}" type="pres">
      <dgm:prSet presAssocID="{09BA2E90-42BA-4C2E-9D6B-3C78C21CBC4C}" presName="sp" presStyleCnt="0"/>
      <dgm:spPr/>
    </dgm:pt>
    <dgm:pt modelId="{9709CDB7-132B-4323-80D3-C24885C56435}" type="pres">
      <dgm:prSet presAssocID="{3B3E2A11-F00E-4FBE-AC9B-8BDBA24DBC3E}" presName="linNode" presStyleCnt="0"/>
      <dgm:spPr/>
    </dgm:pt>
    <dgm:pt modelId="{0C99C7E1-B34D-41B5-A742-61D676D943A0}" type="pres">
      <dgm:prSet presAssocID="{3B3E2A11-F00E-4FBE-AC9B-8BDBA24DBC3E}" presName="parentText" presStyleLbl="node1" presStyleIdx="1" presStyleCnt="2" custScaleX="277778" custScaleY="59888" custLinFactNeighborX="347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D046F9-9130-4446-9476-8CCAD62176A7}" srcId="{F175BDB8-AE38-40E4-9088-EA65C559E3C2}" destId="{3B3E2A11-F00E-4FBE-AC9B-8BDBA24DBC3E}" srcOrd="1" destOrd="0" parTransId="{1AAEBD82-5158-4C3B-814D-5206B53ACB5A}" sibTransId="{FD291899-0285-4858-86FB-5BA413EA002E}"/>
    <dgm:cxn modelId="{354CBD0C-E3A9-43F5-BBC9-E82B94BE3C8D}" type="presOf" srcId="{3B3E2A11-F00E-4FBE-AC9B-8BDBA24DBC3E}" destId="{0C99C7E1-B34D-41B5-A742-61D676D943A0}" srcOrd="0" destOrd="0" presId="urn:microsoft.com/office/officeart/2005/8/layout/vList5"/>
    <dgm:cxn modelId="{F9FBB3B5-A194-4D19-A4DC-A943A8F44C32}" srcId="{F175BDB8-AE38-40E4-9088-EA65C559E3C2}" destId="{D226AA51-77C8-4AF7-971A-A93106A755B3}" srcOrd="0" destOrd="0" parTransId="{8719BFB2-9B07-4567-A003-87838A734941}" sibTransId="{09BA2E90-42BA-4C2E-9D6B-3C78C21CBC4C}"/>
    <dgm:cxn modelId="{69800A1E-383D-4770-BCAD-9D4BE45B7F9F}" type="presOf" srcId="{D226AA51-77C8-4AF7-971A-A93106A755B3}" destId="{B8915341-F1F8-4D93-8A59-0BAF0DFB4A3F}" srcOrd="0" destOrd="0" presId="urn:microsoft.com/office/officeart/2005/8/layout/vList5"/>
    <dgm:cxn modelId="{F1D76865-DF58-4544-AAF0-3D8933A4D0D4}" type="presOf" srcId="{F175BDB8-AE38-40E4-9088-EA65C559E3C2}" destId="{E818EF9B-BDED-4E78-8D2B-4D5932FD3638}" srcOrd="0" destOrd="0" presId="urn:microsoft.com/office/officeart/2005/8/layout/vList5"/>
    <dgm:cxn modelId="{8C7FE5ED-69E0-435D-A4A7-B22214550C16}" type="presParOf" srcId="{E818EF9B-BDED-4E78-8D2B-4D5932FD3638}" destId="{5A21D40E-02AF-4D1F-BC91-6A657B696E6C}" srcOrd="0" destOrd="0" presId="urn:microsoft.com/office/officeart/2005/8/layout/vList5"/>
    <dgm:cxn modelId="{14E62321-9BF1-4889-809D-49BB23D0B501}" type="presParOf" srcId="{5A21D40E-02AF-4D1F-BC91-6A657B696E6C}" destId="{B8915341-F1F8-4D93-8A59-0BAF0DFB4A3F}" srcOrd="0" destOrd="0" presId="urn:microsoft.com/office/officeart/2005/8/layout/vList5"/>
    <dgm:cxn modelId="{2644E683-0925-4334-A544-D73DC3C7A8F7}" type="presParOf" srcId="{E818EF9B-BDED-4E78-8D2B-4D5932FD3638}" destId="{6C6091C5-140E-4FE5-9913-963806416221}" srcOrd="1" destOrd="0" presId="urn:microsoft.com/office/officeart/2005/8/layout/vList5"/>
    <dgm:cxn modelId="{7D7AD410-B69B-4EFA-A2C9-B3928A3080BC}" type="presParOf" srcId="{E818EF9B-BDED-4E78-8D2B-4D5932FD3638}" destId="{9709CDB7-132B-4323-80D3-C24885C56435}" srcOrd="2" destOrd="0" presId="urn:microsoft.com/office/officeart/2005/8/layout/vList5"/>
    <dgm:cxn modelId="{9561EF16-BD10-4672-9A0E-1DB52B2645C6}" type="presParOf" srcId="{9709CDB7-132B-4323-80D3-C24885C56435}" destId="{0C99C7E1-B34D-41B5-A742-61D676D943A0}" srcOrd="0" destOrd="0" presId="urn:microsoft.com/office/officeart/2005/8/layout/vList5"/>
  </dgm:cxnLst>
  <dgm:bg>
    <a:solidFill>
      <a:schemeClr val="tx1">
        <a:lumMod val="75000"/>
        <a:lumOff val="2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DC9E6D-5569-4997-BDB5-5C2A62296C1D}">
      <dsp:nvSpPr>
        <dsp:cNvPr id="0" name=""/>
        <dsp:cNvSpPr/>
      </dsp:nvSpPr>
      <dsp:spPr>
        <a:xfrm>
          <a:off x="0" y="-10473"/>
          <a:ext cx="7772400" cy="225592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10 разделов Плана</a:t>
          </a:r>
          <a:endParaRPr lang="ru-RU" sz="47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66074" y="55601"/>
        <a:ext cx="5440721" cy="2123781"/>
      </dsp:txXfrm>
    </dsp:sp>
    <dsp:sp modelId="{147DAECE-7BCB-437D-91DD-280BF6C38138}">
      <dsp:nvSpPr>
        <dsp:cNvPr id="0" name=""/>
        <dsp:cNvSpPr/>
      </dsp:nvSpPr>
      <dsp:spPr>
        <a:xfrm>
          <a:off x="1371599" y="2725827"/>
          <a:ext cx="7772400" cy="2297821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64 региональных мероприятия</a:t>
          </a:r>
          <a:endParaRPr lang="ru-RU" sz="47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438900" y="2793128"/>
        <a:ext cx="4799844" cy="2163219"/>
      </dsp:txXfrm>
    </dsp:sp>
    <dsp:sp modelId="{A7943A48-6182-492B-B16E-0021C9A34739}">
      <dsp:nvSpPr>
        <dsp:cNvPr id="0" name=""/>
        <dsp:cNvSpPr/>
      </dsp:nvSpPr>
      <dsp:spPr>
        <a:xfrm>
          <a:off x="6306046" y="1762937"/>
          <a:ext cx="1466353" cy="1466353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635975" y="1762937"/>
        <a:ext cx="806495" cy="1103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15341-F1F8-4D93-8A59-0BAF0DFB4A3F}">
      <dsp:nvSpPr>
        <dsp:cNvPr id="0" name=""/>
        <dsp:cNvSpPr/>
      </dsp:nvSpPr>
      <dsp:spPr>
        <a:xfrm>
          <a:off x="4461" y="418"/>
          <a:ext cx="9135077" cy="2312397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Региональный план</a:t>
          </a:r>
        </a:p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продлевается на 1 год</a:t>
          </a:r>
          <a:endParaRPr lang="ru-RU" sz="5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7343" y="113300"/>
        <a:ext cx="8909313" cy="2086633"/>
      </dsp:txXfrm>
    </dsp:sp>
    <dsp:sp modelId="{0C99C7E1-B34D-41B5-A742-61D676D943A0}">
      <dsp:nvSpPr>
        <dsp:cNvPr id="0" name=""/>
        <dsp:cNvSpPr/>
      </dsp:nvSpPr>
      <dsp:spPr>
        <a:xfrm>
          <a:off x="8922" y="2537508"/>
          <a:ext cx="9135077" cy="2691273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Внесение изменений  и добавление новых мероприятий в Региональный план</a:t>
          </a:r>
          <a:endParaRPr lang="ru-RU" sz="4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0299" y="2668885"/>
        <a:ext cx="8872323" cy="2428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0E5E5-F431-4F5D-ACF5-BCCC613D1119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4D576-6620-4041-91BD-5770890B9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669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11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324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36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64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endParaRPr lang="ru-RU" sz="1050" dirty="0">
              <a:effectLst/>
              <a:latin typeface="+mn-lt"/>
              <a:ea typeface="Calibri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476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350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576-6620-4041-91BD-5770890B93B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66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917C719-0738-4390-9E9A-DAA59B803483}" type="slidenum">
              <a:rPr lang="ru-RU">
                <a:solidFill>
                  <a:prstClr val="black"/>
                </a:solidFill>
              </a:rPr>
              <a:pPr eaLnBrk="1" hangingPunct="1"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0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53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026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6B1CD-6141-42C0-B077-8F4A53912A48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660A-2802-4D35-842D-A51A8AB0363D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362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F90E-7284-498F-80A3-2F64D1D0DF47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32265-5C36-4559-9A3E-65B0577BB0DB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5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E995-AE1F-48EE-9743-71E544B8DA8E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78C21-8EB6-4AFC-BE7B-CDCD3D423E2A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42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9DC16-D2AB-4093-B683-B334DD94550A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C908-6521-4ADC-BDAB-FE9C3115EA38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169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CF66C-90F0-4AB1-8D4A-9FF589B10F90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D26D8-C9A5-4743-B7DF-3387070F33CA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587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85FAA-843F-4027-A6E3-9B22667AD390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87DFB-C68F-4A38-88A5-2D0761ECDA6A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05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91EA7-E062-4D32-B1E5-4243F7CB2906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F6377-9184-41D3-B68A-502D1C6B5634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471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5215D-823A-4A37-958D-2E6EBECE6885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DEF45-AD28-42BB-A902-A0D4DB24B6F2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01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3947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8C164-4A94-4D71-885E-067B0770C868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187A-FA4F-4F83-9986-BC9FE42F3B80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029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36734-0724-4F14-9067-C20B0B6524DB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F9E16-EDF6-4993-89F3-E9E49387C78F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869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1191E-A20F-4529-B495-D55C22FD5508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6332D-21C8-4131-9A17-498BE7DCD475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2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61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8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97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87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6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57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216EE-65C7-47E4-A740-9CD3061C9AA8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34DF1-3D06-4DC7-9C16-BA74147FE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46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BDA990B-8720-43AC-9E73-66493E5A4F23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16.02.2012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F768DF4-4A2B-45E1-9813-EED8F03104E6}" type="slidenum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60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A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AC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B58B80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C398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A19574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ub@ikt.karelia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" y="1"/>
            <a:ext cx="9144000" cy="5445224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>
              <a:tabLst>
                <a:tab pos="3408363" algn="l"/>
                <a:tab pos="6188075" algn="l"/>
                <a:tab pos="8158163" algn="l"/>
              </a:tabLs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по развитию </a:t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информационно-коммуникационных технологий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План мероприятий по развитию информационного общества и формированию электронного правительства Республики Карелия</a:t>
            </a:r>
            <a:endParaRPr lang="ru-RU" sz="4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517232"/>
            <a:ext cx="9144000" cy="1340768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Жданович Сергей Адамович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Заместитель Председателя Государственного комитета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75564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6078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Стратегия развития информационного общества в Российской Федерации</a:t>
            </a:r>
            <a:endParaRPr lang="ru-RU" sz="36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56584"/>
          </a:xfrm>
        </p:spPr>
        <p:style>
          <a:lnRef idx="0">
            <a:schemeClr val="dk1"/>
          </a:lnRef>
          <a:fillRef idx="100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Цели развития информационного общества: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повышение качества жизни граждан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 - обеспечение конкурентоспособности России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    - развитие экономической, социально-                                                                       	политической, культурной и духовной жизни 	общества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/>
              </a:rPr>
              <a:t>    - совершенствование системы государственного                 	управления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7" y="188640"/>
            <a:ext cx="936104" cy="1224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550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287208"/>
              </p:ext>
            </p:extLst>
          </p:nvPr>
        </p:nvGraphicFramePr>
        <p:xfrm>
          <a:off x="0" y="1844824"/>
          <a:ext cx="9144000" cy="50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r"/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План мероприятий по развитию информационного </a:t>
            </a:r>
            <a:b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общества и формированию электронного правительства</a:t>
            </a:r>
            <a:b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в Республике Карелия</a:t>
            </a:r>
            <a:b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Утвержден распоряжением Правительства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Республики Карелия от 27 ноября 2010 года № 547р-П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5537" y="188640"/>
            <a:ext cx="936104" cy="1224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2751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053244"/>
              </p:ext>
            </p:extLst>
          </p:nvPr>
        </p:nvGraphicFramePr>
        <p:xfrm>
          <a:off x="0" y="1773238"/>
          <a:ext cx="9144000" cy="508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0080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Реализация мероприятий Плана по развитию информационного общества и формированию электронного правительства в Республике Карелия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537" y="188640"/>
            <a:ext cx="936104" cy="1224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537" y="196769"/>
            <a:ext cx="936104" cy="1224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7209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ru-R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Выполнение мероприятий плана органами исполнительной власти Республики Карелия</a:t>
            </a:r>
            <a:endParaRPr lang="ru-RU" sz="3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958318"/>
              </p:ext>
            </p:extLst>
          </p:nvPr>
        </p:nvGraphicFramePr>
        <p:xfrm>
          <a:off x="0" y="1556792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640" y="82879"/>
            <a:ext cx="897983" cy="1174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409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r"/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соответствии с Порядком организации работ по подготовке, реализации и контролю исполнения Регионального плана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Утвержденного Распоряжением Правительства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Республики Карелия от 27 ноября 2010 года № 547р-П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840644"/>
              </p:ext>
            </p:extLst>
          </p:nvPr>
        </p:nvGraphicFramePr>
        <p:xfrm>
          <a:off x="0" y="1628800"/>
          <a:ext cx="9144000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76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7281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ероприятия для включения в 	Региональный план на 2011-2013 </a:t>
            </a:r>
            <a:r>
              <a:rPr lang="ru-RU" dirty="0" smtClean="0"/>
              <a:t>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9144000" cy="5013176"/>
          </a:xfrm>
          <a:solidFill>
            <a:schemeClr val="tx1">
              <a:lumMod val="75000"/>
              <a:lumOff val="2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	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подключение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органов власти местного самоуправления Республики Карелия  к региональной системе межведомственного электронного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взаимодействия;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едение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Реестра государственных и муниципальных услуг Республики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Карелия;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- приведение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административных регламентов оказания государственных и муниципальных услуг в соответствие с планом внедрения универсальных электронных карт, утвержденным Правительством Российской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Федерации;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- создание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деятельности многофункционального центра при предоставлении государственных и муниципальных услуг в Республике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Карелия;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- организация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интегрированного взаимодействия инфраструктуры электронного правительства с системой универсальной электронной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карты;                          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- разработка </a:t>
            </a:r>
            <a:r>
              <a:rPr lang="ru-RU" sz="1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автоматизированной информационной системы «Государственный заказ Республики Карелия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900" dirty="0"/>
          </a:p>
        </p:txBody>
      </p:sp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043" y="154358"/>
            <a:ext cx="897983" cy="1174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423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61911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5603" name="Текст 8"/>
          <p:cNvSpPr>
            <a:spLocks noGrp="1"/>
          </p:cNvSpPr>
          <p:nvPr>
            <p:ph type="subTitle" idx="1"/>
          </p:nvPr>
        </p:nvSpPr>
        <p:spPr>
          <a:xfrm>
            <a:off x="1835150" y="5229225"/>
            <a:ext cx="6740525" cy="1198563"/>
          </a:xfrm>
        </p:spPr>
        <p:txBody>
          <a:bodyPr/>
          <a:lstStyle/>
          <a:p>
            <a:pPr marL="109538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Жданович Сергей Адамович, </a:t>
            </a:r>
          </a:p>
          <a:p>
            <a:pPr marL="109538"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заместитель Председателя Государственного комитета </a:t>
            </a:r>
          </a:p>
          <a:p>
            <a:pPr marL="109538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sub@ikt.karelia.ru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4" name="Текст 8"/>
          <p:cNvSpPr txBox="1">
            <a:spLocks/>
          </p:cNvSpPr>
          <p:nvPr/>
        </p:nvSpPr>
        <p:spPr bwMode="auto">
          <a:xfrm>
            <a:off x="1763688" y="2991528"/>
            <a:ext cx="708818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8872" tIns="0" rIns="4572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F0A22E"/>
              </a:buClr>
              <a:buSzPct val="80000"/>
              <a:buFont typeface="Wingdings 2" pitchFamily="18" charset="2"/>
              <a:buNone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F0A22E"/>
              </a:buClr>
              <a:buSzPct val="80000"/>
              <a:buFont typeface="Wingdings 2" pitchFamily="18" charset="2"/>
              <a:buNone/>
            </a:pPr>
            <a:endParaRPr lang="ru-RU" sz="48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Подзаголовок 2"/>
          <p:cNvSpPr txBox="1">
            <a:spLocks/>
          </p:cNvSpPr>
          <p:nvPr/>
        </p:nvSpPr>
        <p:spPr bwMode="auto">
          <a:xfrm>
            <a:off x="2124075" y="755650"/>
            <a:ext cx="594836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1828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 smtClean="0">
                <a:solidFill>
                  <a:prstClr val="white"/>
                </a:solidFill>
                <a:latin typeface="Corbel" pitchFamily="34" charset="0"/>
              </a:rPr>
              <a:t>Государственный комитет Республики Карелия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 smtClean="0">
                <a:solidFill>
                  <a:prstClr val="white"/>
                </a:solidFill>
                <a:latin typeface="Corbel" pitchFamily="34" charset="0"/>
              </a:rPr>
              <a:t>по развитию информационно-коммуникационных технологий</a:t>
            </a:r>
            <a:endParaRPr lang="ru-RU" i="1" smtClean="0">
              <a:solidFill>
                <a:prstClr val="white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657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одуль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126</Words>
  <Application>Microsoft Office PowerPoint</Application>
  <PresentationFormat>Экран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Модульная</vt:lpstr>
      <vt:lpstr>Государственный комитет Республики Карелия по развитию  информационно-коммуникационных технологий  План мероприятий по развитию информационного общества и формированию электронного правительства Республики Карелия</vt:lpstr>
      <vt:lpstr>Стратегия развития информационного общества в Российской Федерации</vt:lpstr>
      <vt:lpstr>План мероприятий по развитию информационного  общества и формированию электронного правительства  в Республике Карелия Утвержден распоряжением Правительства  Республики Карелия от 27 ноября 2010 года № 547р-П</vt:lpstr>
      <vt:lpstr>Реализация мероприятий Плана по развитию информационного общества и формированию электронного правительства в Республике Карелия</vt:lpstr>
      <vt:lpstr>Выполнение мероприятий плана органами исполнительной власти Республики Карелия</vt:lpstr>
      <vt:lpstr>В соответствии с Порядком организации работ по подготовке, реализации и контролю исполнения Регионального плана Утвержденного Распоряжением Правительства   Республики Карелия от 27 ноября 2010 года № 547р-П</vt:lpstr>
      <vt:lpstr>Мероприятия для включения в  Региональный план на 2011-2013 год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мероприятий по развитию информационного общества и формированию электронного правительства Республики Карелия</dc:title>
  <dc:creator>Mahmudyarova</dc:creator>
  <cp:lastModifiedBy>Mahmudyarova</cp:lastModifiedBy>
  <cp:revision>44</cp:revision>
  <cp:lastPrinted>2012-02-15T08:39:08Z</cp:lastPrinted>
  <dcterms:created xsi:type="dcterms:W3CDTF">2012-02-14T07:31:11Z</dcterms:created>
  <dcterms:modified xsi:type="dcterms:W3CDTF">2012-02-16T08:59:11Z</dcterms:modified>
</cp:coreProperties>
</file>