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0" r:id="rId2"/>
    <p:sldId id="258" r:id="rId3"/>
    <p:sldId id="257" r:id="rId4"/>
    <p:sldId id="265" r:id="rId5"/>
    <p:sldId id="264" r:id="rId6"/>
    <p:sldId id="266" r:id="rId7"/>
    <p:sldId id="267" r:id="rId8"/>
    <p:sldId id="268" r:id="rId9"/>
    <p:sldId id="259" r:id="rId1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7" d="100"/>
          <a:sy n="107" d="100"/>
        </p:scale>
        <p:origin x="-600" y="-12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7"/>
          <p:cNvSpPr/>
          <p:nvPr/>
        </p:nvSpPr>
        <p:spPr>
          <a:xfrm>
            <a:off x="777875"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6"/>
          <p:cNvSpPr/>
          <p:nvPr/>
        </p:nvSpPr>
        <p:spPr>
          <a:xfrm>
            <a:off x="777875" y="6172200"/>
            <a:ext cx="7543800" cy="269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6" name="Date Placeholder 3"/>
          <p:cNvSpPr>
            <a:spLocks noGrp="1"/>
          </p:cNvSpPr>
          <p:nvPr>
            <p:ph type="dt" sz="half" idx="10"/>
          </p:nvPr>
        </p:nvSpPr>
        <p:spPr/>
        <p:txBody>
          <a:bodyPr/>
          <a:lstStyle>
            <a:lvl1pPr>
              <a:defRPr/>
            </a:lvl1pPr>
          </a:lstStyle>
          <a:p>
            <a:pPr>
              <a:defRPr/>
            </a:pPr>
            <a:fld id="{DCB25110-DFC9-41CD-B9D9-83BA7725DB1B}" type="datetimeFigureOut">
              <a:rPr lang="ru-RU"/>
              <a:pPr>
                <a:defRPr/>
              </a:pPr>
              <a:t>24.09.2013</a:t>
            </a:fld>
            <a:endParaRPr lang="ru-RU"/>
          </a:p>
        </p:txBody>
      </p:sp>
      <p:sp>
        <p:nvSpPr>
          <p:cNvPr id="7" name="Footer Placeholder 4"/>
          <p:cNvSpPr>
            <a:spLocks noGrp="1"/>
          </p:cNvSpPr>
          <p:nvPr>
            <p:ph type="ftr" sz="quarter" idx="11"/>
          </p:nvPr>
        </p:nvSpPr>
        <p:spPr/>
        <p:txBody>
          <a:bodyPr/>
          <a:lstStyle>
            <a:lvl1pPr>
              <a:defRPr/>
            </a:lvl1pPr>
          </a:lstStyle>
          <a:p>
            <a:pPr>
              <a:defRPr/>
            </a:pPr>
            <a:endParaRPr lang="ru-RU"/>
          </a:p>
        </p:txBody>
      </p:sp>
      <p:sp>
        <p:nvSpPr>
          <p:cNvPr id="8" name="Slide Number Placeholder 5"/>
          <p:cNvSpPr>
            <a:spLocks noGrp="1"/>
          </p:cNvSpPr>
          <p:nvPr>
            <p:ph type="sldNum" sz="quarter" idx="12"/>
          </p:nvPr>
        </p:nvSpPr>
        <p:spPr/>
        <p:txBody>
          <a:bodyPr/>
          <a:lstStyle>
            <a:lvl1pPr>
              <a:defRPr/>
            </a:lvl1pPr>
          </a:lstStyle>
          <a:p>
            <a:pPr>
              <a:defRPr/>
            </a:pPr>
            <a:fld id="{ECEB684C-C18B-4970-8AF5-9059660531E3}"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3777747A-E869-4068-BC78-CAC9F397DA71}" type="datetimeFigureOut">
              <a:rPr lang="ru-RU"/>
              <a:pPr>
                <a:defRPr/>
              </a:pPr>
              <a:t>24.09.2013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A91F4BAC-A61F-4317-9996-8A4FA7A7102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718F66A5-DC60-4A94-9C60-5CA16B4A4553}" type="datetimeFigureOut">
              <a:rPr lang="ru-RU"/>
              <a:pPr>
                <a:defRPr/>
              </a:pPr>
              <a:t>24.09.2013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53CEA18D-37B0-4EF7-ABB9-9E58583BCD2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1D2FC06C-EC7F-4ED7-A89A-63FC29621FDA}" type="datetimeFigureOut">
              <a:rPr lang="ru-RU"/>
              <a:pPr>
                <a:defRPr/>
              </a:pPr>
              <a:t>24.09.2013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100422C9-85B1-419E-858B-3EA301502FC5}"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777875"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777875" y="6172200"/>
            <a:ext cx="7543800" cy="269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62000" y="3276600"/>
            <a:ext cx="7543800" cy="1676400"/>
          </a:xfrm>
        </p:spPr>
        <p:txBody>
          <a:bodyPr/>
          <a:lstStyle>
            <a:lvl1pPr algn="l">
              <a:defRPr sz="54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6" name="Date Placeholder 3"/>
          <p:cNvSpPr>
            <a:spLocks noGrp="1"/>
          </p:cNvSpPr>
          <p:nvPr>
            <p:ph type="dt" sz="half" idx="10"/>
          </p:nvPr>
        </p:nvSpPr>
        <p:spPr/>
        <p:txBody>
          <a:bodyPr/>
          <a:lstStyle>
            <a:lvl1pPr>
              <a:defRPr/>
            </a:lvl1pPr>
          </a:lstStyle>
          <a:p>
            <a:pPr>
              <a:defRPr/>
            </a:pPr>
            <a:fld id="{5CEF563D-BF96-43C3-956C-5A60963AEB0B}" type="datetimeFigureOut">
              <a:rPr lang="ru-RU"/>
              <a:pPr>
                <a:defRPr/>
              </a:pPr>
              <a:t>24.09.2013</a:t>
            </a:fld>
            <a:endParaRPr lang="ru-RU"/>
          </a:p>
        </p:txBody>
      </p:sp>
      <p:sp>
        <p:nvSpPr>
          <p:cNvPr id="7" name="Footer Placeholder 4"/>
          <p:cNvSpPr>
            <a:spLocks noGrp="1"/>
          </p:cNvSpPr>
          <p:nvPr>
            <p:ph type="ftr" sz="quarter" idx="11"/>
          </p:nvPr>
        </p:nvSpPr>
        <p:spPr/>
        <p:txBody>
          <a:bodyPr/>
          <a:lstStyle>
            <a:lvl1pPr>
              <a:defRPr/>
            </a:lvl1pPr>
          </a:lstStyle>
          <a:p>
            <a:pPr>
              <a:defRPr/>
            </a:pPr>
            <a:endParaRPr lang="ru-RU"/>
          </a:p>
        </p:txBody>
      </p:sp>
      <p:sp>
        <p:nvSpPr>
          <p:cNvPr id="8" name="Slide Number Placeholder 5"/>
          <p:cNvSpPr>
            <a:spLocks noGrp="1"/>
          </p:cNvSpPr>
          <p:nvPr>
            <p:ph type="sldNum" sz="quarter" idx="12"/>
          </p:nvPr>
        </p:nvSpPr>
        <p:spPr/>
        <p:txBody>
          <a:bodyPr/>
          <a:lstStyle>
            <a:lvl1pPr>
              <a:defRPr/>
            </a:lvl1pPr>
          </a:lstStyle>
          <a:p>
            <a:pPr>
              <a:defRPr/>
            </a:pPr>
            <a:fld id="{DD1C4EFC-34E9-451F-90BA-0397D1DCCD5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0"/>
          </p:nvPr>
        </p:nvSpPr>
        <p:spPr/>
        <p:txBody>
          <a:bodyPr/>
          <a:lstStyle>
            <a:lvl1pPr>
              <a:defRPr/>
            </a:lvl1pPr>
          </a:lstStyle>
          <a:p>
            <a:pPr>
              <a:defRPr/>
            </a:pPr>
            <a:fld id="{9D8F2AE2-A67A-4A87-9F45-EA3D39097575}" type="datetimeFigureOut">
              <a:rPr lang="ru-RU"/>
              <a:pPr>
                <a:defRPr/>
              </a:pPr>
              <a:t>24.09.2013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3B5F0CD2-2E38-419A-AEF7-D3C09EE3D934}"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cxnSp>
        <p:nvCxnSpPr>
          <p:cNvPr id="7" name="Straight Connector 10"/>
          <p:cNvCxnSpPr/>
          <p:nvPr/>
        </p:nvCxnSpPr>
        <p:spPr>
          <a:xfrm>
            <a:off x="758825" y="1249363"/>
            <a:ext cx="36576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12"/>
          <p:cNvCxnSpPr/>
          <p:nvPr/>
        </p:nvCxnSpPr>
        <p:spPr>
          <a:xfrm>
            <a:off x="4645025" y="1249363"/>
            <a:ext cx="3657600" cy="1587"/>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758952" y="1329264"/>
            <a:ext cx="3657600" cy="30480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9" name="Date Placeholder 6"/>
          <p:cNvSpPr>
            <a:spLocks noGrp="1"/>
          </p:cNvSpPr>
          <p:nvPr>
            <p:ph type="dt" sz="half" idx="10"/>
          </p:nvPr>
        </p:nvSpPr>
        <p:spPr/>
        <p:txBody>
          <a:bodyPr/>
          <a:lstStyle>
            <a:lvl1pPr>
              <a:defRPr/>
            </a:lvl1pPr>
          </a:lstStyle>
          <a:p>
            <a:pPr>
              <a:defRPr/>
            </a:pPr>
            <a:fld id="{153EB112-0843-444B-BC8B-35EA4473FC91}" type="datetimeFigureOut">
              <a:rPr lang="ru-RU"/>
              <a:pPr>
                <a:defRPr/>
              </a:pPr>
              <a:t>24.09.2013</a:t>
            </a:fld>
            <a:endParaRPr lang="ru-RU"/>
          </a:p>
        </p:txBody>
      </p:sp>
      <p:sp>
        <p:nvSpPr>
          <p:cNvPr id="10" name="Footer Placeholder 7"/>
          <p:cNvSpPr>
            <a:spLocks noGrp="1"/>
          </p:cNvSpPr>
          <p:nvPr>
            <p:ph type="ftr" sz="quarter" idx="11"/>
          </p:nvPr>
        </p:nvSpPr>
        <p:spPr/>
        <p:txBody>
          <a:bodyPr/>
          <a:lstStyle>
            <a:lvl1pPr>
              <a:defRPr/>
            </a:lvl1pPr>
          </a:lstStyle>
          <a:p>
            <a:pPr>
              <a:defRPr/>
            </a:pPr>
            <a:endParaRPr lang="ru-RU"/>
          </a:p>
        </p:txBody>
      </p:sp>
      <p:sp>
        <p:nvSpPr>
          <p:cNvPr id="11" name="Slide Number Placeholder 8"/>
          <p:cNvSpPr>
            <a:spLocks noGrp="1"/>
          </p:cNvSpPr>
          <p:nvPr>
            <p:ph type="sldNum" sz="quarter" idx="12"/>
          </p:nvPr>
        </p:nvSpPr>
        <p:spPr/>
        <p:txBody>
          <a:bodyPr/>
          <a:lstStyle>
            <a:lvl1pPr>
              <a:defRPr/>
            </a:lvl1pPr>
          </a:lstStyle>
          <a:p>
            <a:pPr>
              <a:defRPr/>
            </a:pPr>
            <a:fld id="{20176B80-7083-4666-BB64-C11DF184AA77}"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F9E2010C-7C62-4AF3-87B4-25FC995DC82F}" type="datetimeFigureOut">
              <a:rPr lang="ru-RU"/>
              <a:pPr>
                <a:defRPr/>
              </a:pPr>
              <a:t>24.09.2013</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BC5DB6AF-8E26-4492-B4E4-A3BE22DAEAFC}"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DE5C1D3-BC08-4549-8BC2-1B782F15B941}" type="datetimeFigureOut">
              <a:rPr lang="ru-RU"/>
              <a:pPr>
                <a:defRPr/>
              </a:pPr>
              <a:t>24.09.2013</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DF7E6FB3-2EDC-4EC6-887E-04A0DD132D56}"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cxnSp>
        <p:nvCxnSpPr>
          <p:cNvPr id="5" name="Straight Connector 9"/>
          <p:cNvCxnSpPr/>
          <p:nvPr/>
        </p:nvCxnSpPr>
        <p:spPr>
          <a:xfrm rot="5400000">
            <a:off x="1677194" y="2515394"/>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62000" y="4572000"/>
            <a:ext cx="6784848" cy="1600200"/>
          </a:xfrm>
        </p:spPr>
        <p:txBody>
          <a:bodyPr>
            <a:normAutofit/>
          </a:bodyPr>
          <a:lstStyle>
            <a:lvl1pPr algn="l">
              <a:defRPr sz="5400" b="0"/>
            </a:lvl1pPr>
          </a:lstStyle>
          <a:p>
            <a:r>
              <a:rPr lang="ru-RU"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F468C98D-005D-4B74-BD33-7BFC87B129F0}" type="datetimeFigureOut">
              <a:rPr lang="ru-RU"/>
              <a:pPr>
                <a:defRPr/>
              </a:pPr>
              <a:t>24.09.2013</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p:txBody>
          <a:bodyPr/>
          <a:lstStyle>
            <a:lvl1pPr>
              <a:defRPr/>
            </a:lvl1pPr>
          </a:lstStyle>
          <a:p>
            <a:pPr>
              <a:defRPr/>
            </a:pPr>
            <a:fld id="{7D93EFAE-BAD4-49A3-AA4D-DF01B55F8B38}"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ormAutofit/>
          </a:bodyPr>
          <a:lstStyle>
            <a:lvl1pPr algn="l">
              <a:defRPr sz="5400" b="0"/>
            </a:lvl1pPr>
          </a:lstStyle>
          <a:p>
            <a:r>
              <a:rPr lang="ru-RU"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a:p>
        </p:txBody>
      </p:sp>
      <p:sp>
        <p:nvSpPr>
          <p:cNvPr id="4" name="Text Placeholder 3"/>
          <p:cNvSpPr>
            <a:spLocks noGrp="1"/>
          </p:cNvSpPr>
          <p:nvPr>
            <p:ph type="body" sz="half" idx="2"/>
          </p:nvPr>
        </p:nvSpPr>
        <p:spPr>
          <a:xfrm>
            <a:off x="850392" y="3505200"/>
            <a:ext cx="7391400" cy="804862"/>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6A836FC6-A3E2-4993-81CA-1E118C7C974E}" type="datetimeFigureOut">
              <a:rPr lang="ru-RU"/>
              <a:pPr>
                <a:defRPr/>
              </a:pPr>
              <a:t>24.09.2013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34229590-A54B-4672-B841-FE7BCB8C1705}"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62000" y="4572000"/>
            <a:ext cx="67818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endParaRPr lang="en-US" smtClean="0"/>
          </a:p>
        </p:txBody>
      </p:sp>
      <p:sp>
        <p:nvSpPr>
          <p:cNvPr id="1027" name="Text Placeholder 2"/>
          <p:cNvSpPr>
            <a:spLocks noGrp="1"/>
          </p:cNvSpPr>
          <p:nvPr>
            <p:ph type="body" idx="1"/>
          </p:nvPr>
        </p:nvSpPr>
        <p:spPr bwMode="auto">
          <a:xfrm>
            <a:off x="762000" y="685800"/>
            <a:ext cx="7543800" cy="3886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248400" y="6208713"/>
            <a:ext cx="2133600" cy="365125"/>
          </a:xfrm>
          <a:prstGeom prst="rect">
            <a:avLst/>
          </a:prstGeom>
        </p:spPr>
        <p:txBody>
          <a:bodyPr vert="horz" lIns="91440" tIns="45720" rIns="91440" bIns="45720" rtlCol="0" anchor="ctr"/>
          <a:lstStyle>
            <a:lvl1pPr algn="r" fontAlgn="auto">
              <a:spcBef>
                <a:spcPts val="0"/>
              </a:spcBef>
              <a:spcAft>
                <a:spcPts val="0"/>
              </a:spcAft>
              <a:defRPr sz="1200" b="1" smtClean="0">
                <a:solidFill>
                  <a:schemeClr val="tx2">
                    <a:lumMod val="90000"/>
                    <a:lumOff val="10000"/>
                  </a:schemeClr>
                </a:solidFill>
                <a:latin typeface="+mn-lt"/>
              </a:defRPr>
            </a:lvl1pPr>
          </a:lstStyle>
          <a:p>
            <a:pPr>
              <a:defRPr/>
            </a:pPr>
            <a:fld id="{9BCE0BBD-5119-4672-B079-02C37C9B5B83}" type="datetimeFigureOut">
              <a:rPr lang="ru-RU"/>
              <a:pPr>
                <a:defRPr/>
              </a:pPr>
              <a:t>24.09.2013</a:t>
            </a:fld>
            <a:endParaRPr lang="ru-RU"/>
          </a:p>
        </p:txBody>
      </p:sp>
      <p:sp>
        <p:nvSpPr>
          <p:cNvPr id="5" name="Footer Placeholder 4"/>
          <p:cNvSpPr>
            <a:spLocks noGrp="1"/>
          </p:cNvSpPr>
          <p:nvPr>
            <p:ph type="ftr" sz="quarter" idx="3"/>
          </p:nvPr>
        </p:nvSpPr>
        <p:spPr>
          <a:xfrm>
            <a:off x="762000" y="6208713"/>
            <a:ext cx="4873625" cy="365125"/>
          </a:xfrm>
          <a:prstGeom prst="rect">
            <a:avLst/>
          </a:prstGeom>
        </p:spPr>
        <p:txBody>
          <a:bodyPr vert="horz" lIns="91440" tIns="45720" rIns="91440" bIns="45720" rtlCol="0" anchor="ctr"/>
          <a:lstStyle>
            <a:lvl1pPr algn="l" fontAlgn="auto">
              <a:spcBef>
                <a:spcPts val="0"/>
              </a:spcBef>
              <a:spcAft>
                <a:spcPts val="0"/>
              </a:spcAft>
              <a:defRPr sz="1200" b="1">
                <a:solidFill>
                  <a:schemeClr val="tx2">
                    <a:lumMod val="90000"/>
                    <a:lumOff val="10000"/>
                  </a:schemeClr>
                </a:solidFill>
                <a:latin typeface="+mn-lt"/>
              </a:defRPr>
            </a:lvl1pPr>
          </a:lstStyle>
          <a:p>
            <a:pPr>
              <a:defRPr/>
            </a:pPr>
            <a:endParaRPr lang="ru-RU"/>
          </a:p>
        </p:txBody>
      </p:sp>
      <p:sp>
        <p:nvSpPr>
          <p:cNvPr id="6" name="Slide Number Placeholder 5"/>
          <p:cNvSpPr>
            <a:spLocks noGrp="1"/>
          </p:cNvSpPr>
          <p:nvPr>
            <p:ph type="sldNum" sz="quarter" idx="4"/>
          </p:nvPr>
        </p:nvSpPr>
        <p:spPr>
          <a:xfrm>
            <a:off x="7620000" y="5688013"/>
            <a:ext cx="762000" cy="365125"/>
          </a:xfrm>
          <a:prstGeom prst="rect">
            <a:avLst/>
          </a:prstGeom>
        </p:spPr>
        <p:txBody>
          <a:bodyPr vert="horz" lIns="91440" tIns="45720" rIns="91440" bIns="45720" rtlCol="0" anchor="ctr"/>
          <a:lstStyle>
            <a:lvl1pPr algn="r" fontAlgn="auto">
              <a:spcBef>
                <a:spcPts val="0"/>
              </a:spcBef>
              <a:spcAft>
                <a:spcPts val="0"/>
              </a:spcAft>
              <a:defRPr sz="2400" smtClean="0">
                <a:solidFill>
                  <a:schemeClr val="tx1">
                    <a:lumMod val="85000"/>
                    <a:lumOff val="15000"/>
                  </a:schemeClr>
                </a:solidFill>
                <a:latin typeface="+mj-lt"/>
              </a:defRPr>
            </a:lvl1pPr>
          </a:lstStyle>
          <a:p>
            <a:pPr>
              <a:defRPr/>
            </a:pPr>
            <a:fld id="{BD82C76D-429D-460F-9AF4-7A0331BD8E92}" type="slidenum">
              <a:rPr lang="ru-RU"/>
              <a:pPr>
                <a:defRPr/>
              </a:pPr>
              <a:t>‹#›</a:t>
            </a:fld>
            <a:endParaRPr lang="ru-RU"/>
          </a:p>
        </p:txBody>
      </p:sp>
      <p:sp>
        <p:nvSpPr>
          <p:cNvPr id="8" name="Rectangle 7"/>
          <p:cNvSpPr/>
          <p:nvPr/>
        </p:nvSpPr>
        <p:spPr>
          <a:xfrm>
            <a:off x="777875"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777875" y="6172200"/>
            <a:ext cx="7543800" cy="269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92" r:id="rId1"/>
    <p:sldLayoutId id="2147483791" r:id="rId2"/>
    <p:sldLayoutId id="2147483793" r:id="rId3"/>
    <p:sldLayoutId id="2147483790" r:id="rId4"/>
    <p:sldLayoutId id="2147483794" r:id="rId5"/>
    <p:sldLayoutId id="2147483789" r:id="rId6"/>
    <p:sldLayoutId id="2147483788" r:id="rId7"/>
    <p:sldLayoutId id="2147483795" r:id="rId8"/>
    <p:sldLayoutId id="2147483787" r:id="rId9"/>
    <p:sldLayoutId id="2147483786" r:id="rId10"/>
    <p:sldLayoutId id="2147483785" r:id="rId11"/>
  </p:sldLayoutIdLst>
  <p:txStyles>
    <p:titleStyle>
      <a:lvl1pPr algn="l" rtl="0" fontAlgn="base">
        <a:spcBef>
          <a:spcPct val="0"/>
        </a:spcBef>
        <a:spcAft>
          <a:spcPct val="0"/>
        </a:spcAft>
        <a:defRPr sz="5400" kern="1200">
          <a:solidFill>
            <a:srgbClr val="262626"/>
          </a:solidFill>
          <a:latin typeface="+mj-lt"/>
          <a:ea typeface="+mj-ea"/>
          <a:cs typeface="+mj-cs"/>
        </a:defRPr>
      </a:lvl1pPr>
      <a:lvl2pPr algn="l" rtl="0" fontAlgn="base">
        <a:spcBef>
          <a:spcPct val="0"/>
        </a:spcBef>
        <a:spcAft>
          <a:spcPct val="0"/>
        </a:spcAft>
        <a:defRPr sz="5400">
          <a:solidFill>
            <a:srgbClr val="262626"/>
          </a:solidFill>
          <a:latin typeface="Impact" pitchFamily="34" charset="0"/>
        </a:defRPr>
      </a:lvl2pPr>
      <a:lvl3pPr algn="l" rtl="0" fontAlgn="base">
        <a:spcBef>
          <a:spcPct val="0"/>
        </a:spcBef>
        <a:spcAft>
          <a:spcPct val="0"/>
        </a:spcAft>
        <a:defRPr sz="5400">
          <a:solidFill>
            <a:srgbClr val="262626"/>
          </a:solidFill>
          <a:latin typeface="Impact" pitchFamily="34" charset="0"/>
        </a:defRPr>
      </a:lvl3pPr>
      <a:lvl4pPr algn="l" rtl="0" fontAlgn="base">
        <a:spcBef>
          <a:spcPct val="0"/>
        </a:spcBef>
        <a:spcAft>
          <a:spcPct val="0"/>
        </a:spcAft>
        <a:defRPr sz="5400">
          <a:solidFill>
            <a:srgbClr val="262626"/>
          </a:solidFill>
          <a:latin typeface="Impact" pitchFamily="34" charset="0"/>
        </a:defRPr>
      </a:lvl4pPr>
      <a:lvl5pPr algn="l" rtl="0" fontAlgn="base">
        <a:spcBef>
          <a:spcPct val="0"/>
        </a:spcBef>
        <a:spcAft>
          <a:spcPct val="0"/>
        </a:spcAft>
        <a:defRPr sz="5400">
          <a:solidFill>
            <a:srgbClr val="262626"/>
          </a:solidFill>
          <a:latin typeface="Impact"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fontAlgn="base">
        <a:spcBef>
          <a:spcPct val="20000"/>
        </a:spcBef>
        <a:spcAft>
          <a:spcPct val="0"/>
        </a:spcAft>
        <a:buClr>
          <a:schemeClr val="accent1"/>
        </a:buClr>
        <a:buFont typeface="Arial" charset="0"/>
        <a:buChar char="•"/>
        <a:defRPr sz="2400" kern="1200">
          <a:solidFill>
            <a:schemeClr val="tx2"/>
          </a:solidFill>
          <a:latin typeface="+mn-lt"/>
          <a:ea typeface="+mn-ea"/>
          <a:cs typeface="+mn-cs"/>
        </a:defRPr>
      </a:lvl1pPr>
      <a:lvl2pPr marL="593725" indent="-273050" algn="l" rtl="0" fontAlgn="base">
        <a:spcBef>
          <a:spcPct val="20000"/>
        </a:spcBef>
        <a:spcAft>
          <a:spcPct val="0"/>
        </a:spcAft>
        <a:buClr>
          <a:schemeClr val="accent1"/>
        </a:buClr>
        <a:buFont typeface="Arial" charset="0"/>
        <a:buChar char="•"/>
        <a:defRPr sz="2200" kern="1200">
          <a:solidFill>
            <a:schemeClr val="tx2"/>
          </a:solidFill>
          <a:latin typeface="+mn-lt"/>
          <a:ea typeface="+mn-ea"/>
          <a:cs typeface="+mn-cs"/>
        </a:defRPr>
      </a:lvl2pPr>
      <a:lvl3pPr marL="868363" indent="-228600" algn="l" rtl="0" fontAlgn="base">
        <a:spcBef>
          <a:spcPct val="20000"/>
        </a:spcBef>
        <a:spcAft>
          <a:spcPct val="0"/>
        </a:spcAft>
        <a:buClr>
          <a:schemeClr val="accent1"/>
        </a:buClr>
        <a:buFont typeface="Arial" charset="0"/>
        <a:buChar char="•"/>
        <a:defRPr sz="2000" kern="1200">
          <a:solidFill>
            <a:schemeClr val="tx2"/>
          </a:solidFill>
          <a:latin typeface="+mn-lt"/>
          <a:ea typeface="+mn-ea"/>
          <a:cs typeface="+mn-cs"/>
        </a:defRPr>
      </a:lvl3pPr>
      <a:lvl4pPr marL="1143000" indent="-228600" algn="l" rtl="0" fontAlgn="base">
        <a:spcBef>
          <a:spcPct val="20000"/>
        </a:spcBef>
        <a:spcAft>
          <a:spcPct val="0"/>
        </a:spcAft>
        <a:buClr>
          <a:schemeClr val="accent1"/>
        </a:buClr>
        <a:buFont typeface="Arial" charset="0"/>
        <a:buChar char="•"/>
        <a:defRPr kern="1200">
          <a:solidFill>
            <a:schemeClr val="tx2"/>
          </a:solidFill>
          <a:latin typeface="+mn-lt"/>
          <a:ea typeface="+mn-ea"/>
          <a:cs typeface="+mn-cs"/>
        </a:defRPr>
      </a:lvl4pPr>
      <a:lvl5pPr marL="1371600" indent="-228600" algn="l" rtl="0" fontAlgn="base">
        <a:spcBef>
          <a:spcPct val="20000"/>
        </a:spcBef>
        <a:spcAft>
          <a:spcPct val="0"/>
        </a:spcAft>
        <a:buClr>
          <a:schemeClr val="accent1"/>
        </a:buClr>
        <a:buFont typeface="Arial" charset="0"/>
        <a:buChar char="•"/>
        <a:defRPr kern="120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title"/>
          </p:nvPr>
        </p:nvSpPr>
        <p:spPr>
          <a:xfrm>
            <a:off x="457200" y="274638"/>
            <a:ext cx="8229600" cy="1211262"/>
          </a:xfrm>
        </p:spPr>
        <p:txBody>
          <a:bodyPr/>
          <a:lstStyle/>
          <a:p>
            <a:pPr algn="r">
              <a:spcBef>
                <a:spcPct val="20000"/>
              </a:spcBef>
            </a:pPr>
            <a:r>
              <a:rPr lang="ru-RU" sz="1800" smtClean="0">
                <a:latin typeface="Times New Roman" pitchFamily="18" charset="0"/>
                <a:cs typeface="Times New Roman" pitchFamily="18" charset="0"/>
              </a:rPr>
              <a:t>Государственный комитет Республики Карелия </a:t>
            </a:r>
            <a:br>
              <a:rPr lang="ru-RU" sz="1800" smtClean="0">
                <a:latin typeface="Times New Roman" pitchFamily="18" charset="0"/>
                <a:cs typeface="Times New Roman" pitchFamily="18" charset="0"/>
              </a:rPr>
            </a:br>
            <a:r>
              <a:rPr lang="ru-RU" sz="1800" smtClean="0">
                <a:latin typeface="Times New Roman" pitchFamily="18" charset="0"/>
                <a:cs typeface="Times New Roman" pitchFamily="18" charset="0"/>
              </a:rPr>
              <a:t>по развитию информационно-коммуникационных технологий</a:t>
            </a:r>
            <a:r>
              <a:rPr lang="ru-RU" sz="1800" i="1" smtClean="0">
                <a:latin typeface="Times New Roman" pitchFamily="18" charset="0"/>
                <a:cs typeface="Times New Roman" pitchFamily="18" charset="0"/>
              </a:rPr>
              <a:t/>
            </a:r>
            <a:br>
              <a:rPr lang="ru-RU" sz="1800" i="1" smtClean="0">
                <a:latin typeface="Times New Roman" pitchFamily="18" charset="0"/>
                <a:cs typeface="Times New Roman" pitchFamily="18" charset="0"/>
              </a:rPr>
            </a:br>
            <a:endParaRPr lang="ru-RU" sz="1800" smtClean="0"/>
          </a:p>
        </p:txBody>
      </p:sp>
      <p:sp>
        <p:nvSpPr>
          <p:cNvPr id="3" name="Объект 2"/>
          <p:cNvSpPr>
            <a:spLocks noGrp="1"/>
          </p:cNvSpPr>
          <p:nvPr>
            <p:ph idx="1"/>
          </p:nvPr>
        </p:nvSpPr>
        <p:spPr>
          <a:xfrm>
            <a:off x="762000" y="1700213"/>
            <a:ext cx="7543800" cy="4465637"/>
          </a:xfrm>
        </p:spPr>
        <p:txBody>
          <a:bodyPr>
            <a:normAutofit fontScale="92500" lnSpcReduction="10000"/>
          </a:bodyPr>
          <a:lstStyle/>
          <a:p>
            <a:pPr marL="0" indent="0" algn="r">
              <a:buNone/>
            </a:pPr>
            <a:r>
              <a:rPr lang="ru-RU" b="1" i="1" dirty="0"/>
              <a:t>О проведении совместно с территориальными органами федеральной исполнительной власти, государственных внебюджетных фондов в Республике Карелия, исполнительными органами государственной власти Республики Карелия, органами местного самоуправления организационно-технических мероприятий, направленных на обеспечение возможности получения государственных и муниципальных услуг по принципу «одного окна».</a:t>
            </a:r>
            <a:r>
              <a:rPr lang="ru-RU" dirty="0" smtClean="0"/>
              <a:t> </a:t>
            </a:r>
            <a:br>
              <a:rPr lang="ru-RU" dirty="0" smtClean="0"/>
            </a:br>
            <a:r>
              <a:rPr lang="ru-RU" b="1" dirty="0" smtClean="0"/>
              <a:t> </a:t>
            </a:r>
          </a:p>
          <a:p>
            <a:pPr marL="0" indent="0" algn="r">
              <a:buFont typeface="Arial" charset="0"/>
              <a:buNone/>
            </a:pPr>
            <a:endParaRPr lang="ru-RU" b="1" dirty="0" smtClean="0"/>
          </a:p>
          <a:p>
            <a:pPr marL="0" indent="0" algn="r">
              <a:buFont typeface="Arial" charset="0"/>
              <a:buNone/>
            </a:pPr>
            <a:r>
              <a:rPr lang="ru-RU" dirty="0" smtClean="0"/>
              <a:t>Председатель </a:t>
            </a:r>
          </a:p>
          <a:p>
            <a:pPr marL="0" indent="0" algn="r">
              <a:buFont typeface="Arial" charset="0"/>
              <a:buNone/>
            </a:pPr>
            <a:r>
              <a:rPr lang="ru-RU" dirty="0" smtClean="0"/>
              <a:t>Дмитрий Рюрикович Бураков </a:t>
            </a:r>
          </a:p>
          <a:p>
            <a:pPr marL="0" indent="0"/>
            <a:endParaRPr lang="ru-RU" dirty="0" smtClean="0"/>
          </a:p>
        </p:txBody>
      </p:sp>
      <p:pic>
        <p:nvPicPr>
          <p:cNvPr id="4" name="Picture 3" descr="C:\Users\Пользователь\Desktop\Снимок copy.png"/>
          <p:cNvPicPr>
            <a:picLocks noChangeAspect="1" noChangeArrowheads="1"/>
          </p:cNvPicPr>
          <p:nvPr/>
        </p:nvPicPr>
        <p:blipFill>
          <a:blip r:embed="rId2" cstate="print"/>
          <a:srcRect/>
          <a:stretch>
            <a:fillRect/>
          </a:stretch>
        </p:blipFill>
        <p:spPr bwMode="auto">
          <a:xfrm>
            <a:off x="467544" y="116632"/>
            <a:ext cx="984203" cy="1369721"/>
          </a:xfrm>
          <a:prstGeom prst="rect">
            <a:avLst/>
          </a:prstGeom>
          <a:ln>
            <a:noFill/>
          </a:ln>
          <a:effectLst>
            <a:outerShdw blurRad="292100" dist="139700" dir="2700000" algn="tl" rotWithShape="0">
              <a:srgbClr val="333333">
                <a:alpha val="65000"/>
              </a:srgbClr>
            </a:outerShdw>
            <a:reflection blurRad="6350" stA="52000" endA="300" endPos="35000" dir="5400000" sy="-100000" algn="bl" rotWithShape="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657540"/>
            <a:ext cx="8136904" cy="4363748"/>
          </a:xfrm>
        </p:spPr>
        <p:txBody>
          <a:bodyPr>
            <a:noAutofit/>
          </a:bodyPr>
          <a:lstStyle/>
          <a:p>
            <a:r>
              <a:rPr lang="ru-RU" sz="1600" dirty="0" smtClean="0">
                <a:solidFill>
                  <a:schemeClr val="tx1"/>
                </a:solidFill>
              </a:rPr>
              <a:t>Обеспечить финансирование реализации планов-графиков в 2013, 2014 и 2015 годах</a:t>
            </a:r>
          </a:p>
          <a:p>
            <a:pPr marL="0" indent="0" algn="r">
              <a:buNone/>
            </a:pPr>
            <a:r>
              <a:rPr lang="ru-RU" sz="1600" dirty="0" smtClean="0">
                <a:solidFill>
                  <a:schemeClr val="tx1"/>
                </a:solidFill>
              </a:rPr>
              <a:t>Срок – 1 мая 2013 г., 1 октября 2013 г.</a:t>
            </a:r>
          </a:p>
          <a:p>
            <a:pPr marL="0" indent="0" algn="just">
              <a:lnSpc>
                <a:spcPct val="90000"/>
              </a:lnSpc>
              <a:buNone/>
            </a:pPr>
            <a:r>
              <a:rPr lang="ru-RU" sz="1600" dirty="0" smtClean="0">
                <a:solidFill>
                  <a:schemeClr val="accent1">
                    <a:lumMod val="75000"/>
                  </a:schemeClr>
                </a:solidFill>
              </a:rPr>
              <a:t>В 2013 году из бюджета Республики Карелия выделено 18 млн. рублей, план на 2014 год – 28,8 млн. рублей. </a:t>
            </a:r>
            <a:r>
              <a:rPr lang="ru-RU" sz="1600" dirty="0" smtClean="0">
                <a:solidFill>
                  <a:schemeClr val="accent1">
                    <a:lumMod val="75000"/>
                  </a:schemeClr>
                </a:solidFill>
              </a:rPr>
              <a:t>Общая потребность </a:t>
            </a:r>
            <a:r>
              <a:rPr lang="ru-RU" sz="1600" dirty="0" smtClean="0">
                <a:solidFill>
                  <a:schemeClr val="accent1">
                    <a:lumMod val="75000"/>
                  </a:schemeClr>
                </a:solidFill>
              </a:rPr>
              <a:t>на завершение работ </a:t>
            </a:r>
            <a:r>
              <a:rPr lang="ru-RU" sz="1600" dirty="0" smtClean="0">
                <a:solidFill>
                  <a:schemeClr val="accent1">
                    <a:lumMod val="75000"/>
                  </a:schemeClr>
                </a:solidFill>
              </a:rPr>
              <a:t>по созданию МФЦ – </a:t>
            </a:r>
            <a:r>
              <a:rPr lang="ru-RU" sz="1600" dirty="0" smtClean="0">
                <a:solidFill>
                  <a:schemeClr val="accent1">
                    <a:lumMod val="75000"/>
                  </a:schemeClr>
                </a:solidFill>
              </a:rPr>
              <a:t>208,1 млн. рублей</a:t>
            </a:r>
          </a:p>
          <a:p>
            <a:pPr marL="0" indent="0" algn="just">
              <a:lnSpc>
                <a:spcPct val="90000"/>
              </a:lnSpc>
              <a:buNone/>
            </a:pPr>
            <a:endParaRPr lang="ru-RU" sz="1600" dirty="0" smtClean="0">
              <a:solidFill>
                <a:schemeClr val="accent1">
                  <a:lumMod val="75000"/>
                </a:schemeClr>
              </a:solidFill>
            </a:endParaRPr>
          </a:p>
          <a:p>
            <a:r>
              <a:rPr lang="ru-RU" sz="1600" dirty="0" smtClean="0">
                <a:solidFill>
                  <a:schemeClr val="tx1"/>
                </a:solidFill>
              </a:rPr>
              <a:t>Обеспечить заключение соглашений о взаимодействии между Уполномоченным МФЦ и территориальными органами </a:t>
            </a:r>
            <a:r>
              <a:rPr lang="ru-RU" sz="1600" dirty="0"/>
              <a:t>федеральных органов исполнительной власти, государственных внебюджетных </a:t>
            </a:r>
            <a:r>
              <a:rPr lang="ru-RU" sz="1600" dirty="0" smtClean="0"/>
              <a:t>фондов</a:t>
            </a:r>
            <a:r>
              <a:rPr lang="ru-RU" sz="1600" dirty="0" smtClean="0">
                <a:solidFill>
                  <a:schemeClr val="tx1"/>
                </a:solidFill>
              </a:rPr>
              <a:t>, органами исполнительной власти субъектов Российской Федерации, органами местного самоуправления</a:t>
            </a:r>
          </a:p>
          <a:p>
            <a:pPr marL="0" indent="0" algn="r">
              <a:buNone/>
            </a:pPr>
            <a:r>
              <a:rPr lang="ru-RU" sz="1600" dirty="0" smtClean="0">
                <a:solidFill>
                  <a:schemeClr val="tx1"/>
                </a:solidFill>
              </a:rPr>
              <a:t>Срок –1 июля 2013 г.</a:t>
            </a:r>
          </a:p>
          <a:p>
            <a:pPr marL="0" indent="0" algn="just">
              <a:buNone/>
            </a:pPr>
            <a:r>
              <a:rPr lang="ru-RU" sz="1600" dirty="0">
                <a:solidFill>
                  <a:schemeClr val="accent1">
                    <a:lumMod val="75000"/>
                  </a:schemeClr>
                </a:solidFill>
                <a:ea typeface="Times New Roman"/>
              </a:rPr>
              <a:t>ГБУ РК «Многофункциональный центр предоставления государственных и муниципальных услуг Республики Карелия» </a:t>
            </a:r>
            <a:r>
              <a:rPr lang="ru-RU" sz="1600" dirty="0" smtClean="0">
                <a:solidFill>
                  <a:schemeClr val="accent1">
                    <a:lumMod val="75000"/>
                  </a:schemeClr>
                </a:solidFill>
                <a:ea typeface="Times New Roman"/>
              </a:rPr>
              <a:t>заключено </a:t>
            </a:r>
            <a:r>
              <a:rPr lang="ru-RU" sz="1600" dirty="0">
                <a:solidFill>
                  <a:schemeClr val="accent1">
                    <a:lumMod val="75000"/>
                  </a:schemeClr>
                </a:solidFill>
                <a:ea typeface="Times New Roman"/>
              </a:rPr>
              <a:t>58 соглашений о взаимодействии со всеми территориальными органами федеральных органов исполнительной власти, государственных внебюджетных фондов, исполнительными органами государственной власти Республики Карелия, оказывающими государственные услуги, </a:t>
            </a:r>
            <a:r>
              <a:rPr lang="ru-RU" sz="1600" dirty="0" smtClean="0">
                <a:solidFill>
                  <a:schemeClr val="accent1">
                    <a:lumMod val="75000"/>
                  </a:schemeClr>
                </a:solidFill>
                <a:ea typeface="Times New Roman"/>
              </a:rPr>
              <a:t>34% органов </a:t>
            </a:r>
            <a:r>
              <a:rPr lang="ru-RU" sz="1600" dirty="0">
                <a:solidFill>
                  <a:schemeClr val="accent1">
                    <a:lumMod val="75000"/>
                  </a:schemeClr>
                </a:solidFill>
                <a:ea typeface="Times New Roman"/>
              </a:rPr>
              <a:t>местного самоуправления</a:t>
            </a:r>
            <a:endParaRPr lang="ru-RU" sz="1600" dirty="0" smtClean="0">
              <a:solidFill>
                <a:schemeClr val="accent1">
                  <a:lumMod val="75000"/>
                </a:schemeClr>
              </a:solidFill>
            </a:endParaRPr>
          </a:p>
        </p:txBody>
      </p:sp>
      <p:pic>
        <p:nvPicPr>
          <p:cNvPr id="4" name="Picture 3" descr="C:\Users\Пользователь\Desktop\Снимок copy.png"/>
          <p:cNvPicPr>
            <a:picLocks noChangeAspect="1" noChangeArrowheads="1"/>
          </p:cNvPicPr>
          <p:nvPr/>
        </p:nvPicPr>
        <p:blipFill>
          <a:blip r:embed="rId2" cstate="print"/>
          <a:srcRect/>
          <a:stretch>
            <a:fillRect/>
          </a:stretch>
        </p:blipFill>
        <p:spPr bwMode="auto">
          <a:xfrm>
            <a:off x="467544" y="116632"/>
            <a:ext cx="984203" cy="1369721"/>
          </a:xfrm>
          <a:prstGeom prst="rect">
            <a:avLst/>
          </a:prstGeom>
          <a:ln>
            <a:noFill/>
          </a:ln>
          <a:effectLst>
            <a:outerShdw blurRad="292100" dist="139700" dir="2700000" algn="tl" rotWithShape="0">
              <a:srgbClr val="333333">
                <a:alpha val="65000"/>
              </a:srgbClr>
            </a:outerShdw>
            <a:reflection blurRad="6350" stA="52000" endA="300" endPos="35000" dir="5400000" sy="-100000" algn="bl" rotWithShape="0"/>
          </a:effectLst>
        </p:spPr>
      </p:pic>
      <p:sp>
        <p:nvSpPr>
          <p:cNvPr id="5" name="Заголовок 1"/>
          <p:cNvSpPr txBox="1">
            <a:spLocks/>
          </p:cNvSpPr>
          <p:nvPr/>
        </p:nvSpPr>
        <p:spPr>
          <a:xfrm>
            <a:off x="1406544" y="404813"/>
            <a:ext cx="7553089" cy="1252727"/>
          </a:xfrm>
          <a:prstGeom prst="rect">
            <a:avLst/>
          </a:prstGeom>
        </p:spPr>
        <p:txBody>
          <a:bodyPr rIns="45720" anchor="ctr">
            <a:normAutofit fontScale="97500"/>
            <a:scene3d>
              <a:camera prst="orthographicFront"/>
              <a:lightRig rig="threePt" dir="t">
                <a:rot lat="0" lon="0" rev="4800000"/>
              </a:lightRig>
            </a:scene3d>
            <a:sp3d prstMaterial="matte">
              <a:bevelT w="50800" h="10160"/>
            </a:sp3d>
          </a:bodyPr>
          <a:lstStyle/>
          <a:p>
            <a:pPr fontAlgn="auto">
              <a:spcAft>
                <a:spcPts val="0"/>
              </a:spcAft>
              <a:defRPr/>
            </a:pPr>
            <a:r>
              <a:rPr lang="ru-RU" sz="3200" b="1" dirty="0">
                <a:solidFill>
                  <a:schemeClr val="accent1">
                    <a:satMod val="150000"/>
                  </a:schemeClr>
                </a:solidFill>
                <a:latin typeface="+mj-lt"/>
                <a:ea typeface="+mj-ea"/>
                <a:cs typeface="+mj-cs"/>
              </a:rPr>
              <a:t>Основные задачи, поставленные  Правительством Российской Федерации: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a:xfrm>
            <a:off x="611560" y="804447"/>
            <a:ext cx="8229600" cy="684408"/>
          </a:xfrm>
        </p:spPr>
        <p:txBody>
          <a:bodyPr/>
          <a:lstStyle/>
          <a:p>
            <a:pPr algn="ctr"/>
            <a:r>
              <a:rPr lang="ru-RU" sz="2800" dirty="0" smtClean="0"/>
              <a:t>Схема размещения МФЦ </a:t>
            </a:r>
            <a:br>
              <a:rPr lang="ru-RU" sz="2800" dirty="0" smtClean="0"/>
            </a:br>
            <a:r>
              <a:rPr lang="ru-RU" sz="2800" dirty="0" smtClean="0"/>
              <a:t>в Республике Карелия</a:t>
            </a:r>
          </a:p>
        </p:txBody>
      </p:sp>
      <p:sp>
        <p:nvSpPr>
          <p:cNvPr id="3" name="Объект 2"/>
          <p:cNvSpPr>
            <a:spLocks noGrp="1"/>
          </p:cNvSpPr>
          <p:nvPr>
            <p:ph idx="1"/>
          </p:nvPr>
        </p:nvSpPr>
        <p:spPr>
          <a:xfrm>
            <a:off x="762000" y="1844675"/>
            <a:ext cx="7543800" cy="4321175"/>
          </a:xfrm>
        </p:spPr>
        <p:txBody>
          <a:bodyPr>
            <a:normAutofit lnSpcReduction="10000"/>
          </a:bodyPr>
          <a:lstStyle/>
          <a:p>
            <a:pPr marL="0" indent="0" algn="just">
              <a:buNone/>
            </a:pPr>
            <a:r>
              <a:rPr lang="ru-RU" sz="2000" dirty="0" smtClean="0"/>
              <a:t>В </a:t>
            </a:r>
            <a:r>
              <a:rPr lang="ru-RU" sz="2000" dirty="0"/>
              <a:t>Республике Карелия </a:t>
            </a:r>
            <a:r>
              <a:rPr lang="ru-RU" sz="2000" dirty="0" smtClean="0"/>
              <a:t>планируется открытие 220 </a:t>
            </a:r>
            <a:r>
              <a:rPr lang="ru-RU" sz="2000" dirty="0"/>
              <a:t>окон приема населения в 19-ти многофункциональных центрах (в каждом муниципальном районе, городском округе) и 67-ми отделений (офисов) МФЦ, в </a:t>
            </a:r>
            <a:r>
              <a:rPr lang="ru-RU" sz="2000" dirty="0" err="1"/>
              <a:t>т.ч</a:t>
            </a:r>
            <a:r>
              <a:rPr lang="ru-RU" sz="2000" dirty="0"/>
              <a:t>. на базе Карельского филиала ФГУП «Почта России»:</a:t>
            </a:r>
            <a:endParaRPr lang="ru-RU" sz="2200" dirty="0" smtClean="0"/>
          </a:p>
          <a:p>
            <a:pPr algn="just"/>
            <a:r>
              <a:rPr lang="ru-RU" sz="2200" dirty="0" smtClean="0"/>
              <a:t>- </a:t>
            </a:r>
            <a:r>
              <a:rPr lang="ru-RU" sz="2200" dirty="0"/>
              <a:t>в 2013 году: центральный офис Республиканского МФЦ в </a:t>
            </a:r>
            <a:r>
              <a:rPr lang="ru-RU" sz="2200" dirty="0" err="1"/>
              <a:t>г.Петрозаводске</a:t>
            </a:r>
            <a:r>
              <a:rPr lang="ru-RU" sz="2200" dirty="0"/>
              <a:t> по адресу </a:t>
            </a:r>
            <a:r>
              <a:rPr lang="ru-RU" sz="2200" dirty="0" err="1"/>
              <a:t>ул.Калинина</a:t>
            </a:r>
            <a:r>
              <a:rPr lang="ru-RU" sz="2200" dirty="0"/>
              <a:t>, 1. Открытие центрального офиса Республиканского МФЦ планируется 01.11.2013 года;</a:t>
            </a:r>
          </a:p>
          <a:p>
            <a:pPr algn="just"/>
            <a:r>
              <a:rPr lang="ru-RU" sz="2200" dirty="0"/>
              <a:t>- в 2014 году: 2 центральных офиса Республиканского МФЦ в </a:t>
            </a:r>
            <a:r>
              <a:rPr lang="ru-RU" sz="2200" dirty="0" err="1"/>
              <a:t>г.Петрозаводске</a:t>
            </a:r>
            <a:r>
              <a:rPr lang="ru-RU" sz="2200" dirty="0"/>
              <a:t> по адресам </a:t>
            </a:r>
            <a:r>
              <a:rPr lang="ru-RU" sz="2200" dirty="0" err="1"/>
              <a:t>наб.Гюллинга</a:t>
            </a:r>
            <a:r>
              <a:rPr lang="ru-RU" sz="2200" dirty="0"/>
              <a:t>, 11 и </a:t>
            </a:r>
            <a:r>
              <a:rPr lang="ru-RU" sz="2200" dirty="0" err="1"/>
              <a:t>ул.Крылова</a:t>
            </a:r>
            <a:r>
              <a:rPr lang="ru-RU" sz="2200" dirty="0"/>
              <a:t>, 6, 16 МФЦ  в муниципальных районах, городских округах, 67  отделений (офисов) МФЦ в сельских поселениях.</a:t>
            </a:r>
          </a:p>
          <a:p>
            <a:pPr marL="0" indent="0">
              <a:buNone/>
            </a:pPr>
            <a:endParaRPr lang="ru-RU" dirty="0" smtClean="0"/>
          </a:p>
        </p:txBody>
      </p:sp>
      <p:pic>
        <p:nvPicPr>
          <p:cNvPr id="4" name="Picture 3" descr="C:\Users\Пользователь\Desktop\Снимок copy.png"/>
          <p:cNvPicPr>
            <a:picLocks noChangeAspect="1" noChangeArrowheads="1"/>
          </p:cNvPicPr>
          <p:nvPr/>
        </p:nvPicPr>
        <p:blipFill>
          <a:blip r:embed="rId2" cstate="print"/>
          <a:srcRect/>
          <a:stretch>
            <a:fillRect/>
          </a:stretch>
        </p:blipFill>
        <p:spPr bwMode="auto">
          <a:xfrm>
            <a:off x="467544" y="116632"/>
            <a:ext cx="984203" cy="1369721"/>
          </a:xfrm>
          <a:prstGeom prst="rect">
            <a:avLst/>
          </a:prstGeom>
          <a:ln>
            <a:noFill/>
          </a:ln>
          <a:effectLst>
            <a:outerShdw blurRad="292100" dist="139700" dir="2700000" algn="tl" rotWithShape="0">
              <a:srgbClr val="333333">
                <a:alpha val="65000"/>
              </a:srgbClr>
            </a:outerShdw>
            <a:reflection blurRad="6350" stA="52000" endA="300" endPos="35000" dir="5400000" sy="-100000" algn="bl" rotWithShape="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a:xfrm>
            <a:off x="611560" y="804447"/>
            <a:ext cx="8229600" cy="684408"/>
          </a:xfrm>
        </p:spPr>
        <p:txBody>
          <a:bodyPr/>
          <a:lstStyle/>
          <a:p>
            <a:pPr algn="ctr"/>
            <a:r>
              <a:rPr lang="ru-RU" sz="2400" dirty="0" smtClean="0"/>
              <a:t>Мероприятия Плана-графика </a:t>
            </a:r>
            <a:br>
              <a:rPr lang="ru-RU" sz="2400" dirty="0" smtClean="0"/>
            </a:br>
            <a:r>
              <a:rPr lang="ru-RU" sz="2400" dirty="0" smtClean="0"/>
              <a:t>создания МФЦ в Республике Карелия </a:t>
            </a:r>
          </a:p>
        </p:txBody>
      </p:sp>
      <p:pic>
        <p:nvPicPr>
          <p:cNvPr id="4" name="Picture 3" descr="C:\Users\Пользователь\Desktop\Снимок copy.png"/>
          <p:cNvPicPr>
            <a:picLocks noChangeAspect="1" noChangeArrowheads="1"/>
          </p:cNvPicPr>
          <p:nvPr/>
        </p:nvPicPr>
        <p:blipFill>
          <a:blip r:embed="rId2" cstate="print"/>
          <a:srcRect/>
          <a:stretch>
            <a:fillRect/>
          </a:stretch>
        </p:blipFill>
        <p:spPr bwMode="auto">
          <a:xfrm>
            <a:off x="467544" y="116632"/>
            <a:ext cx="984203" cy="1369721"/>
          </a:xfrm>
          <a:prstGeom prst="rect">
            <a:avLst/>
          </a:prstGeom>
          <a:ln>
            <a:noFill/>
          </a:ln>
          <a:effectLst>
            <a:outerShdw blurRad="292100" dist="139700" dir="2700000" algn="tl" rotWithShape="0">
              <a:srgbClr val="333333">
                <a:alpha val="65000"/>
              </a:srgbClr>
            </a:outerShdw>
            <a:reflection blurRad="6350" stA="52000" endA="300" endPos="35000" dir="5400000" sy="-100000" algn="bl" rotWithShape="0"/>
          </a:effectLst>
        </p:spPr>
      </p:pic>
      <p:graphicFrame>
        <p:nvGraphicFramePr>
          <p:cNvPr id="5" name="Таблица 4"/>
          <p:cNvGraphicFramePr>
            <a:graphicFrameLocks noGrp="1"/>
          </p:cNvGraphicFramePr>
          <p:nvPr>
            <p:extLst>
              <p:ext uri="{D42A27DB-BD31-4B8C-83A1-F6EECF244321}">
                <p14:modId xmlns:p14="http://schemas.microsoft.com/office/powerpoint/2010/main" val="2410792469"/>
              </p:ext>
            </p:extLst>
          </p:nvPr>
        </p:nvGraphicFramePr>
        <p:xfrm>
          <a:off x="496144" y="1988840"/>
          <a:ext cx="8136904" cy="3576005"/>
        </p:xfrm>
        <a:graphic>
          <a:graphicData uri="http://schemas.openxmlformats.org/drawingml/2006/table">
            <a:tbl>
              <a:tblPr/>
              <a:tblGrid>
                <a:gridCol w="497882"/>
                <a:gridCol w="3606574"/>
                <a:gridCol w="1440160"/>
                <a:gridCol w="1656184"/>
                <a:gridCol w="936104"/>
              </a:tblGrid>
              <a:tr h="422347">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 N </a:t>
                      </a:r>
                      <a:br>
                        <a:rPr lang="ru-RU" sz="1400" dirty="0">
                          <a:effectLst/>
                          <a:latin typeface="Arial" panose="020B0604020202020204" pitchFamily="34" charset="0"/>
                          <a:ea typeface="Times New Roman"/>
                          <a:cs typeface="Arial" panose="020B0604020202020204" pitchFamily="34" charset="0"/>
                        </a:rPr>
                      </a:br>
                      <a:r>
                        <a:rPr lang="ru-RU" sz="1400" dirty="0">
                          <a:effectLst/>
                          <a:latin typeface="Arial" panose="020B0604020202020204" pitchFamily="34" charset="0"/>
                          <a:ea typeface="Times New Roman"/>
                          <a:cs typeface="Arial" panose="020B0604020202020204" pitchFamily="34" charset="0"/>
                        </a:rPr>
                        <a:t>п/п</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       Мероприятия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Arial" panose="020B0604020202020204" pitchFamily="34" charset="0"/>
                          <a:ea typeface="Times New Roman"/>
                          <a:cs typeface="Arial" panose="020B0604020202020204" pitchFamily="34" charset="0"/>
                        </a:rPr>
                        <a:t>   Срок   </a:t>
                      </a:r>
                      <a:br>
                        <a:rPr lang="ru-RU" sz="1400">
                          <a:effectLst/>
                          <a:latin typeface="Arial" panose="020B0604020202020204" pitchFamily="34" charset="0"/>
                          <a:ea typeface="Times New Roman"/>
                          <a:cs typeface="Arial" panose="020B0604020202020204" pitchFamily="34" charset="0"/>
                        </a:rPr>
                      </a:br>
                      <a:r>
                        <a:rPr lang="ru-RU" sz="1400">
                          <a:effectLst/>
                          <a:latin typeface="Arial" panose="020B0604020202020204" pitchFamily="34" charset="0"/>
                          <a:ea typeface="Times New Roman"/>
                          <a:cs typeface="Arial" panose="020B0604020202020204" pitchFamily="34" charset="0"/>
                        </a:rPr>
                        <a:t>выполнения</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    Результат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smtClean="0">
                          <a:effectLst/>
                          <a:latin typeface="Arial" panose="020B0604020202020204" pitchFamily="34" charset="0"/>
                          <a:ea typeface="Times New Roman"/>
                          <a:cs typeface="Arial" panose="020B0604020202020204" pitchFamily="34" charset="0"/>
                        </a:rPr>
                        <a:t>Ответственный</a:t>
                      </a:r>
                      <a:endParaRPr lang="ru-RU" sz="1400" dirty="0">
                        <a:effectLst/>
                        <a:latin typeface="Arial" panose="020B0604020202020204" pitchFamily="34" charset="0"/>
                        <a:ea typeface="Times New Roman"/>
                        <a:cs typeface="Arial" panose="020B0604020202020204" pitchFamily="34" charset="0"/>
                      </a:endParaRP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933">
                <a:tc>
                  <a:txBody>
                    <a:bodyPr/>
                    <a:lstStyle/>
                    <a:p>
                      <a:pPr>
                        <a:lnSpc>
                          <a:spcPct val="115000"/>
                        </a:lnSpc>
                        <a:spcAft>
                          <a:spcPts val="0"/>
                        </a:spcAft>
                      </a:pPr>
                      <a:r>
                        <a:rPr lang="ru-RU" sz="1400">
                          <a:effectLst/>
                          <a:latin typeface="Arial" panose="020B0604020202020204" pitchFamily="34" charset="0"/>
                          <a:ea typeface="Times New Roman"/>
                          <a:cs typeface="Arial" panose="020B0604020202020204" pitchFamily="34" charset="0"/>
                        </a:rPr>
                        <a:t> 1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           2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Arial" panose="020B0604020202020204" pitchFamily="34" charset="0"/>
                          <a:ea typeface="Times New Roman"/>
                          <a:cs typeface="Arial" panose="020B0604020202020204" pitchFamily="34" charset="0"/>
                        </a:rPr>
                        <a:t>    3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Arial" panose="020B0604020202020204" pitchFamily="34" charset="0"/>
                          <a:ea typeface="Times New Roman"/>
                          <a:cs typeface="Arial" panose="020B0604020202020204" pitchFamily="34" charset="0"/>
                        </a:rPr>
                        <a:t>        4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smtClean="0">
                          <a:effectLst/>
                          <a:latin typeface="Arial" panose="020B0604020202020204" pitchFamily="34" charset="0"/>
                          <a:ea typeface="Times New Roman"/>
                          <a:cs typeface="Arial" panose="020B0604020202020204" pitchFamily="34" charset="0"/>
                        </a:rPr>
                        <a:t>    5</a:t>
                      </a:r>
                      <a:endParaRPr lang="ru-RU" sz="1400" dirty="0">
                        <a:effectLst/>
                        <a:latin typeface="Arial" panose="020B0604020202020204" pitchFamily="34" charset="0"/>
                        <a:ea typeface="Times New Roman"/>
                        <a:cs typeface="Arial" panose="020B0604020202020204" pitchFamily="34" charset="0"/>
                      </a:endParaRP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5733">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 1.</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Подготовка </a:t>
                      </a:r>
                      <a:r>
                        <a:rPr lang="ru-RU" sz="1400" dirty="0" smtClean="0">
                          <a:effectLst/>
                          <a:latin typeface="Arial" panose="020B0604020202020204" pitchFamily="34" charset="0"/>
                          <a:ea typeface="Times New Roman"/>
                          <a:cs typeface="Arial" panose="020B0604020202020204" pitchFamily="34" charset="0"/>
                        </a:rPr>
                        <a:t>предложений по </a:t>
                      </a:r>
                      <a:r>
                        <a:rPr lang="ru-RU" sz="1400" dirty="0">
                          <a:effectLst/>
                          <a:latin typeface="Arial" panose="020B0604020202020204" pitchFamily="34" charset="0"/>
                          <a:ea typeface="Times New Roman"/>
                          <a:cs typeface="Arial" panose="020B0604020202020204" pitchFamily="34" charset="0"/>
                        </a:rPr>
                        <a:t>местонахождению </a:t>
                      </a:r>
                      <a:r>
                        <a:rPr lang="ru-RU" sz="1400" dirty="0" smtClean="0">
                          <a:effectLst/>
                          <a:latin typeface="Arial" panose="020B0604020202020204" pitchFamily="34" charset="0"/>
                          <a:ea typeface="Times New Roman"/>
                          <a:cs typeface="Arial" panose="020B0604020202020204" pitchFamily="34" charset="0"/>
                        </a:rPr>
                        <a:t>МФЦ, окон </a:t>
                      </a:r>
                      <a:r>
                        <a:rPr lang="ru-RU" sz="1400" dirty="0">
                          <a:effectLst/>
                          <a:latin typeface="Arial" panose="020B0604020202020204" pitchFamily="34" charset="0"/>
                          <a:ea typeface="Times New Roman"/>
                          <a:cs typeface="Arial" panose="020B0604020202020204" pitchFamily="34" charset="0"/>
                        </a:rPr>
                        <a:t>МФЦ в </a:t>
                      </a:r>
                      <a:r>
                        <a:rPr lang="ru-RU" sz="1400" dirty="0" smtClean="0">
                          <a:effectLst/>
                          <a:latin typeface="Arial" panose="020B0604020202020204" pitchFamily="34" charset="0"/>
                          <a:ea typeface="Times New Roman"/>
                          <a:cs typeface="Arial" panose="020B0604020202020204" pitchFamily="34" charset="0"/>
                        </a:rPr>
                        <a:t>удаленных населенных </a:t>
                      </a:r>
                      <a:r>
                        <a:rPr lang="ru-RU" sz="1400" dirty="0">
                          <a:effectLst/>
                          <a:latin typeface="Arial" panose="020B0604020202020204" pitchFamily="34" charset="0"/>
                          <a:ea typeface="Times New Roman"/>
                          <a:cs typeface="Arial" panose="020B0604020202020204" pitchFamily="34" charset="0"/>
                        </a:rPr>
                        <a:t>пунктах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Arial" panose="020B0604020202020204" pitchFamily="34" charset="0"/>
                          <a:ea typeface="Times New Roman"/>
                          <a:cs typeface="Arial" panose="020B0604020202020204" pitchFamily="34" charset="0"/>
                        </a:rPr>
                        <a:t>апрель    </a:t>
                      </a:r>
                      <a:br>
                        <a:rPr lang="ru-RU" sz="1400">
                          <a:effectLst/>
                          <a:latin typeface="Arial" panose="020B0604020202020204" pitchFamily="34" charset="0"/>
                          <a:ea typeface="Times New Roman"/>
                          <a:cs typeface="Arial" panose="020B0604020202020204" pitchFamily="34" charset="0"/>
                        </a:rPr>
                      </a:br>
                      <a:r>
                        <a:rPr lang="ru-RU" sz="1400">
                          <a:effectLst/>
                          <a:latin typeface="Arial" panose="020B0604020202020204" pitchFamily="34" charset="0"/>
                          <a:ea typeface="Times New Roman"/>
                          <a:cs typeface="Arial" panose="020B0604020202020204" pitchFamily="34" charset="0"/>
                        </a:rPr>
                        <a:t>2013 года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предложения по    </a:t>
                      </a:r>
                      <a:br>
                        <a:rPr lang="ru-RU" sz="1400" dirty="0">
                          <a:effectLst/>
                          <a:latin typeface="Arial" panose="020B0604020202020204" pitchFamily="34" charset="0"/>
                          <a:ea typeface="Times New Roman"/>
                          <a:cs typeface="Arial" panose="020B0604020202020204" pitchFamily="34" charset="0"/>
                        </a:rPr>
                      </a:br>
                      <a:r>
                        <a:rPr lang="ru-RU" sz="1400" dirty="0">
                          <a:effectLst/>
                          <a:latin typeface="Arial" panose="020B0604020202020204" pitchFamily="34" charset="0"/>
                          <a:ea typeface="Times New Roman"/>
                          <a:cs typeface="Arial" panose="020B0604020202020204" pitchFamily="34" charset="0"/>
                        </a:rPr>
                        <a:t>размещению </a:t>
                      </a:r>
                      <a:r>
                        <a:rPr lang="ru-RU" sz="1400" dirty="0" smtClean="0">
                          <a:effectLst/>
                          <a:latin typeface="Arial" panose="020B0604020202020204" pitchFamily="34" charset="0"/>
                          <a:ea typeface="Times New Roman"/>
                          <a:cs typeface="Arial" panose="020B0604020202020204" pitchFamily="34" charset="0"/>
                        </a:rPr>
                        <a:t>МФЦ, окон </a:t>
                      </a:r>
                      <a:r>
                        <a:rPr lang="ru-RU" sz="1400" dirty="0">
                          <a:effectLst/>
                          <a:latin typeface="Arial" panose="020B0604020202020204" pitchFamily="34" charset="0"/>
                          <a:ea typeface="Times New Roman"/>
                          <a:cs typeface="Arial" panose="020B0604020202020204" pitchFamily="34" charset="0"/>
                        </a:rPr>
                        <a:t>МФЦ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smtClean="0">
                          <a:effectLst/>
                          <a:latin typeface="Arial" panose="020B0604020202020204" pitchFamily="34" charset="0"/>
                          <a:ea typeface="Times New Roman"/>
                          <a:cs typeface="Arial" panose="020B0604020202020204" pitchFamily="34" charset="0"/>
                        </a:rPr>
                        <a:t>ОМСУ</a:t>
                      </a:r>
                      <a:endParaRPr lang="ru-RU" sz="1400" dirty="0">
                        <a:effectLst/>
                        <a:latin typeface="Arial" panose="020B0604020202020204" pitchFamily="34" charset="0"/>
                        <a:ea typeface="Times New Roman"/>
                        <a:cs typeface="Arial" panose="020B0604020202020204" pitchFamily="34" charset="0"/>
                      </a:endParaRP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5733">
                <a:tc>
                  <a:txBody>
                    <a:bodyPr/>
                    <a:lstStyle/>
                    <a:p>
                      <a:pPr>
                        <a:lnSpc>
                          <a:spcPct val="115000"/>
                        </a:lnSpc>
                        <a:spcAft>
                          <a:spcPts val="0"/>
                        </a:spcAft>
                      </a:pPr>
                      <a:r>
                        <a:rPr lang="ru-RU" sz="1400">
                          <a:effectLst/>
                          <a:latin typeface="Arial" panose="020B0604020202020204" pitchFamily="34" charset="0"/>
                          <a:ea typeface="Times New Roman"/>
                          <a:cs typeface="Arial" panose="020B0604020202020204" pitchFamily="34" charset="0"/>
                        </a:rPr>
                        <a:t> 2.</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smtClean="0">
                          <a:effectLst/>
                          <a:latin typeface="Arial" panose="020B0604020202020204" pitchFamily="34" charset="0"/>
                          <a:ea typeface="Times New Roman"/>
                          <a:cs typeface="Arial" panose="020B0604020202020204" pitchFamily="34" charset="0"/>
                        </a:rPr>
                        <a:t>Утверждение местонахождения </a:t>
                      </a:r>
                      <a:r>
                        <a:rPr lang="ru-RU" sz="1400" dirty="0">
                          <a:effectLst/>
                          <a:latin typeface="Arial" panose="020B0604020202020204" pitchFamily="34" charset="0"/>
                          <a:ea typeface="Times New Roman"/>
                          <a:cs typeface="Arial" panose="020B0604020202020204" pitchFamily="34" charset="0"/>
                        </a:rPr>
                        <a:t>МФЦ,     </a:t>
                      </a:r>
                      <a:br>
                        <a:rPr lang="ru-RU" sz="1400" dirty="0">
                          <a:effectLst/>
                          <a:latin typeface="Arial" panose="020B0604020202020204" pitchFamily="34" charset="0"/>
                          <a:ea typeface="Times New Roman"/>
                          <a:cs typeface="Arial" panose="020B0604020202020204" pitchFamily="34" charset="0"/>
                        </a:rPr>
                      </a:br>
                      <a:r>
                        <a:rPr lang="ru-RU" sz="1400" dirty="0">
                          <a:effectLst/>
                          <a:latin typeface="Arial" panose="020B0604020202020204" pitchFamily="34" charset="0"/>
                          <a:ea typeface="Times New Roman"/>
                          <a:cs typeface="Arial" panose="020B0604020202020204" pitchFamily="34" charset="0"/>
                        </a:rPr>
                        <a:t>окон МФЦ в </a:t>
                      </a:r>
                      <a:r>
                        <a:rPr lang="ru-RU" sz="1400" dirty="0" smtClean="0">
                          <a:effectLst/>
                          <a:latin typeface="Arial" panose="020B0604020202020204" pitchFamily="34" charset="0"/>
                          <a:ea typeface="Times New Roman"/>
                          <a:cs typeface="Arial" panose="020B0604020202020204" pitchFamily="34" charset="0"/>
                        </a:rPr>
                        <a:t>удаленных населенных </a:t>
                      </a:r>
                      <a:r>
                        <a:rPr lang="ru-RU" sz="1400" dirty="0">
                          <a:effectLst/>
                          <a:latin typeface="Arial" panose="020B0604020202020204" pitchFamily="34" charset="0"/>
                          <a:ea typeface="Times New Roman"/>
                          <a:cs typeface="Arial" panose="020B0604020202020204" pitchFamily="34" charset="0"/>
                        </a:rPr>
                        <a:t>пунктах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апрель    </a:t>
                      </a:r>
                      <a:br>
                        <a:rPr lang="ru-RU" sz="1400" dirty="0">
                          <a:effectLst/>
                          <a:latin typeface="Arial" panose="020B0604020202020204" pitchFamily="34" charset="0"/>
                          <a:ea typeface="Times New Roman"/>
                          <a:cs typeface="Arial" panose="020B0604020202020204" pitchFamily="34" charset="0"/>
                        </a:rPr>
                      </a:br>
                      <a:r>
                        <a:rPr lang="ru-RU" sz="1400" dirty="0">
                          <a:effectLst/>
                          <a:latin typeface="Arial" panose="020B0604020202020204" pitchFamily="34" charset="0"/>
                          <a:ea typeface="Times New Roman"/>
                          <a:cs typeface="Arial" panose="020B0604020202020204" pitchFamily="34" charset="0"/>
                        </a:rPr>
                        <a:t>2013 года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smtClean="0">
                          <a:effectLst/>
                          <a:latin typeface="Arial" panose="020B0604020202020204" pitchFamily="34" charset="0"/>
                          <a:ea typeface="Times New Roman"/>
                          <a:cs typeface="Arial" panose="020B0604020202020204" pitchFamily="34" charset="0"/>
                        </a:rPr>
                        <a:t>Протокол согласования      </a:t>
                      </a:r>
                      <a:r>
                        <a:rPr lang="ru-RU" sz="1400" dirty="0">
                          <a:effectLst/>
                          <a:latin typeface="Arial" panose="020B0604020202020204" pitchFamily="34" charset="0"/>
                          <a:ea typeface="Times New Roman"/>
                          <a:cs typeface="Arial" panose="020B0604020202020204" pitchFamily="34" charset="0"/>
                        </a:rPr>
                        <a:t/>
                      </a:r>
                      <a:br>
                        <a:rPr lang="ru-RU" sz="1400" dirty="0">
                          <a:effectLst/>
                          <a:latin typeface="Arial" panose="020B0604020202020204" pitchFamily="34" charset="0"/>
                          <a:ea typeface="Times New Roman"/>
                          <a:cs typeface="Arial" panose="020B0604020202020204" pitchFamily="34" charset="0"/>
                        </a:rPr>
                      </a:br>
                      <a:r>
                        <a:rPr lang="ru-RU" sz="1400" dirty="0" smtClean="0">
                          <a:effectLst/>
                          <a:latin typeface="Arial" panose="020B0604020202020204" pitchFamily="34" charset="0"/>
                          <a:ea typeface="Times New Roman"/>
                          <a:cs typeface="Arial" panose="020B0604020202020204" pitchFamily="34" charset="0"/>
                        </a:rPr>
                        <a:t>местонахождения МФЦ</a:t>
                      </a:r>
                      <a:r>
                        <a:rPr lang="ru-RU" sz="1400" dirty="0">
                          <a:effectLst/>
                          <a:latin typeface="Arial" panose="020B0604020202020204" pitchFamily="34" charset="0"/>
                          <a:ea typeface="Times New Roman"/>
                          <a:cs typeface="Arial" panose="020B0604020202020204" pitchFamily="34" charset="0"/>
                        </a:rPr>
                        <a:t>, окон МФЦ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smtClean="0">
                          <a:effectLst/>
                          <a:latin typeface="Arial" panose="020B0604020202020204" pitchFamily="34" charset="0"/>
                          <a:ea typeface="Times New Roman"/>
                          <a:cs typeface="Arial" panose="020B0604020202020204" pitchFamily="34" charset="0"/>
                        </a:rPr>
                        <a:t>ОМСУ</a:t>
                      </a:r>
                      <a:endParaRPr lang="ru-RU" sz="1400" dirty="0">
                        <a:effectLst/>
                        <a:latin typeface="Arial" panose="020B0604020202020204" pitchFamily="34" charset="0"/>
                        <a:ea typeface="Times New Roman"/>
                        <a:cs typeface="Arial" panose="020B0604020202020204" pitchFamily="34" charset="0"/>
                      </a:endParaRP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7533">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 4.</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Финансирование за </a:t>
                      </a:r>
                      <a:r>
                        <a:rPr lang="ru-RU" sz="1400" dirty="0" smtClean="0">
                          <a:effectLst/>
                          <a:latin typeface="Arial" panose="020B0604020202020204" pitchFamily="34" charset="0"/>
                          <a:ea typeface="Times New Roman"/>
                          <a:cs typeface="Arial" panose="020B0604020202020204" pitchFamily="34" charset="0"/>
                        </a:rPr>
                        <a:t>счет средств бюджета     </a:t>
                      </a:r>
                      <a:r>
                        <a:rPr lang="ru-RU" sz="1400" dirty="0">
                          <a:effectLst/>
                          <a:latin typeface="Arial" panose="020B0604020202020204" pitchFamily="34" charset="0"/>
                          <a:ea typeface="Times New Roman"/>
                          <a:cs typeface="Arial" panose="020B0604020202020204" pitchFamily="34" charset="0"/>
                        </a:rPr>
                        <a:t/>
                      </a:r>
                      <a:br>
                        <a:rPr lang="ru-RU" sz="1400" dirty="0">
                          <a:effectLst/>
                          <a:latin typeface="Arial" panose="020B0604020202020204" pitchFamily="34" charset="0"/>
                          <a:ea typeface="Times New Roman"/>
                          <a:cs typeface="Arial" panose="020B0604020202020204" pitchFamily="34" charset="0"/>
                        </a:rPr>
                      </a:br>
                      <a:r>
                        <a:rPr lang="ru-RU" sz="1400" dirty="0">
                          <a:effectLst/>
                          <a:latin typeface="Arial" panose="020B0604020202020204" pitchFamily="34" charset="0"/>
                          <a:ea typeface="Times New Roman"/>
                          <a:cs typeface="Arial" panose="020B0604020202020204" pitchFamily="34" charset="0"/>
                        </a:rPr>
                        <a:t>муниципального </a:t>
                      </a:r>
                      <a:r>
                        <a:rPr lang="ru-RU" sz="1400" dirty="0" smtClean="0">
                          <a:effectLst/>
                          <a:latin typeface="Arial" panose="020B0604020202020204" pitchFamily="34" charset="0"/>
                          <a:ea typeface="Times New Roman"/>
                          <a:cs typeface="Arial" panose="020B0604020202020204" pitchFamily="34" charset="0"/>
                        </a:rPr>
                        <a:t>района, городского </a:t>
                      </a:r>
                      <a:r>
                        <a:rPr lang="ru-RU" sz="1400" dirty="0">
                          <a:effectLst/>
                          <a:latin typeface="Arial" panose="020B0604020202020204" pitchFamily="34" charset="0"/>
                          <a:ea typeface="Times New Roman"/>
                          <a:cs typeface="Arial" panose="020B0604020202020204" pitchFamily="34" charset="0"/>
                        </a:rPr>
                        <a:t>округа </a:t>
                      </a:r>
                      <a:r>
                        <a:rPr lang="ru-RU" sz="1400" dirty="0" smtClean="0">
                          <a:effectLst/>
                          <a:latin typeface="Arial" panose="020B0604020202020204" pitchFamily="34" charset="0"/>
                          <a:ea typeface="Times New Roman"/>
                          <a:cs typeface="Arial" panose="020B0604020202020204" pitchFamily="34" charset="0"/>
                        </a:rPr>
                        <a:t>мероприятий </a:t>
                      </a:r>
                      <a:r>
                        <a:rPr lang="ru-RU" sz="1400" dirty="0">
                          <a:effectLst/>
                          <a:latin typeface="Arial" panose="020B0604020202020204" pitchFamily="34" charset="0"/>
                          <a:ea typeface="Times New Roman"/>
                          <a:cs typeface="Arial" panose="020B0604020202020204" pitchFamily="34" charset="0"/>
                        </a:rPr>
                        <a:t>по </a:t>
                      </a:r>
                      <a:r>
                        <a:rPr lang="ru-RU" sz="1400" dirty="0" smtClean="0">
                          <a:effectLst/>
                          <a:latin typeface="Arial" panose="020B0604020202020204" pitchFamily="34" charset="0"/>
                          <a:ea typeface="Times New Roman"/>
                          <a:cs typeface="Arial" panose="020B0604020202020204" pitchFamily="34" charset="0"/>
                        </a:rPr>
                        <a:t>подготовке помещений </a:t>
                      </a:r>
                      <a:r>
                        <a:rPr lang="ru-RU" sz="1400" dirty="0">
                          <a:effectLst/>
                          <a:latin typeface="Arial" panose="020B0604020202020204" pitchFamily="34" charset="0"/>
                          <a:ea typeface="Times New Roman"/>
                          <a:cs typeface="Arial" panose="020B0604020202020204" pitchFamily="34" charset="0"/>
                        </a:rPr>
                        <a:t>МФЦ и </a:t>
                      </a:r>
                      <a:r>
                        <a:rPr lang="ru-RU" sz="1400" dirty="0" smtClean="0">
                          <a:effectLst/>
                          <a:latin typeface="Arial" panose="020B0604020202020204" pitchFamily="34" charset="0"/>
                          <a:ea typeface="Times New Roman"/>
                          <a:cs typeface="Arial" panose="020B0604020202020204" pitchFamily="34" charset="0"/>
                        </a:rPr>
                        <a:t>их дальнейшей </a:t>
                      </a:r>
                      <a:r>
                        <a:rPr lang="ru-RU" sz="1400" dirty="0">
                          <a:effectLst/>
                          <a:latin typeface="Arial" panose="020B0604020202020204" pitchFamily="34" charset="0"/>
                          <a:ea typeface="Times New Roman"/>
                          <a:cs typeface="Arial" panose="020B0604020202020204" pitchFamily="34" charset="0"/>
                        </a:rPr>
                        <a:t>эксплуатации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Arial" panose="020B0604020202020204" pitchFamily="34" charset="0"/>
                          <a:ea typeface="Times New Roman"/>
                          <a:cs typeface="Arial" panose="020B0604020202020204" pitchFamily="34" charset="0"/>
                        </a:rPr>
                        <a:t>декабрь   </a:t>
                      </a:r>
                      <a:br>
                        <a:rPr lang="ru-RU" sz="1400">
                          <a:effectLst/>
                          <a:latin typeface="Arial" panose="020B0604020202020204" pitchFamily="34" charset="0"/>
                          <a:ea typeface="Times New Roman"/>
                          <a:cs typeface="Arial" panose="020B0604020202020204" pitchFamily="34" charset="0"/>
                        </a:rPr>
                      </a:br>
                      <a:r>
                        <a:rPr lang="ru-RU" sz="1400">
                          <a:effectLst/>
                          <a:latin typeface="Arial" panose="020B0604020202020204" pitchFamily="34" charset="0"/>
                          <a:ea typeface="Times New Roman"/>
                          <a:cs typeface="Arial" panose="020B0604020202020204" pitchFamily="34" charset="0"/>
                        </a:rPr>
                        <a:t>2013 года </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Arial" panose="020B0604020202020204" pitchFamily="34" charset="0"/>
                          <a:ea typeface="Times New Roman"/>
                          <a:cs typeface="Arial" panose="020B0604020202020204" pitchFamily="34" charset="0"/>
                        </a:rPr>
                        <a:t>выписка из бюджета</a:t>
                      </a:r>
                      <a:br>
                        <a:rPr lang="ru-RU" sz="1400" dirty="0">
                          <a:effectLst/>
                          <a:latin typeface="Arial" panose="020B0604020202020204" pitchFamily="34" charset="0"/>
                          <a:ea typeface="Times New Roman"/>
                          <a:cs typeface="Arial" panose="020B0604020202020204" pitchFamily="34" charset="0"/>
                        </a:rPr>
                      </a:br>
                      <a:r>
                        <a:rPr lang="ru-RU" sz="1400" dirty="0">
                          <a:effectLst/>
                          <a:latin typeface="Arial" panose="020B0604020202020204" pitchFamily="34" charset="0"/>
                          <a:ea typeface="Times New Roman"/>
                          <a:cs typeface="Arial" panose="020B0604020202020204" pitchFamily="34" charset="0"/>
                        </a:rPr>
                        <a:t>муниципального    </a:t>
                      </a:r>
                      <a:br>
                        <a:rPr lang="ru-RU" sz="1400" dirty="0">
                          <a:effectLst/>
                          <a:latin typeface="Arial" panose="020B0604020202020204" pitchFamily="34" charset="0"/>
                          <a:ea typeface="Times New Roman"/>
                          <a:cs typeface="Arial" panose="020B0604020202020204" pitchFamily="34" charset="0"/>
                        </a:rPr>
                      </a:br>
                      <a:r>
                        <a:rPr lang="ru-RU" sz="1400" dirty="0">
                          <a:effectLst/>
                          <a:latin typeface="Arial" panose="020B0604020202020204" pitchFamily="34" charset="0"/>
                          <a:ea typeface="Times New Roman"/>
                          <a:cs typeface="Arial" panose="020B0604020202020204" pitchFamily="34" charset="0"/>
                        </a:rPr>
                        <a:t>района, городского</a:t>
                      </a:r>
                      <a:br>
                        <a:rPr lang="ru-RU" sz="1400" dirty="0">
                          <a:effectLst/>
                          <a:latin typeface="Arial" panose="020B0604020202020204" pitchFamily="34" charset="0"/>
                          <a:ea typeface="Times New Roman"/>
                          <a:cs typeface="Arial" panose="020B0604020202020204" pitchFamily="34" charset="0"/>
                        </a:rPr>
                      </a:br>
                      <a:r>
                        <a:rPr lang="ru-RU" sz="1400" dirty="0">
                          <a:effectLst/>
                          <a:latin typeface="Arial" panose="020B0604020202020204" pitchFamily="34" charset="0"/>
                          <a:ea typeface="Times New Roman"/>
                          <a:cs typeface="Arial" panose="020B0604020202020204" pitchFamily="34" charset="0"/>
                        </a:rPr>
                        <a:t>округа на 2014 год</a:t>
                      </a: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smtClean="0">
                          <a:effectLst/>
                          <a:latin typeface="Arial" panose="020B0604020202020204" pitchFamily="34" charset="0"/>
                          <a:ea typeface="Times New Roman"/>
                          <a:cs typeface="Arial" panose="020B0604020202020204" pitchFamily="34" charset="0"/>
                        </a:rPr>
                        <a:t>ОМСУ</a:t>
                      </a:r>
                      <a:endParaRPr lang="ru-RU" sz="1400" dirty="0">
                        <a:effectLst/>
                        <a:latin typeface="Arial" panose="020B0604020202020204" pitchFamily="34" charset="0"/>
                        <a:ea typeface="Times New Roman"/>
                        <a:cs typeface="Arial" panose="020B0604020202020204" pitchFamily="34" charset="0"/>
                      </a:endParaRPr>
                    </a:p>
                  </a:txBody>
                  <a:tcPr marL="39112" marR="39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04582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a:xfrm>
            <a:off x="457200" y="274638"/>
            <a:ext cx="8229600" cy="1211262"/>
          </a:xfrm>
        </p:spPr>
        <p:txBody>
          <a:bodyPr/>
          <a:lstStyle/>
          <a:p>
            <a:pPr algn="ctr"/>
            <a:r>
              <a:rPr lang="ru-RU" sz="3200" dirty="0" smtClean="0"/>
              <a:t>Проект решения</a:t>
            </a:r>
            <a:br>
              <a:rPr lang="ru-RU" sz="3200" dirty="0" smtClean="0"/>
            </a:br>
            <a:r>
              <a:rPr lang="ru-RU" sz="3200" dirty="0" smtClean="0"/>
              <a:t>одобрить:</a:t>
            </a:r>
          </a:p>
        </p:txBody>
      </p:sp>
      <p:sp>
        <p:nvSpPr>
          <p:cNvPr id="3" name="Объект 2"/>
          <p:cNvSpPr>
            <a:spLocks noGrp="1"/>
          </p:cNvSpPr>
          <p:nvPr>
            <p:ph idx="1"/>
          </p:nvPr>
        </p:nvSpPr>
        <p:spPr>
          <a:xfrm>
            <a:off x="762000" y="1844675"/>
            <a:ext cx="7543800" cy="4321175"/>
          </a:xfrm>
        </p:spPr>
        <p:txBody>
          <a:bodyPr>
            <a:normAutofit/>
          </a:bodyPr>
          <a:lstStyle/>
          <a:p>
            <a:pPr algn="just"/>
            <a:r>
              <a:rPr lang="ru-RU" dirty="0"/>
              <a:t>П</a:t>
            </a:r>
            <a:r>
              <a:rPr lang="ru-RU" dirty="0" smtClean="0"/>
              <a:t>еречень </a:t>
            </a:r>
            <a:r>
              <a:rPr lang="ru-RU" dirty="0"/>
              <a:t>государственных услуг, предоставление которых организуется в центральном офисе Республиканского многофункционального центра предоставления государственных и муниципальных услуг  (г.Петрозаводск, </a:t>
            </a:r>
            <a:r>
              <a:rPr lang="ru-RU" dirty="0" err="1"/>
              <a:t>ул.Калинина</a:t>
            </a:r>
            <a:r>
              <a:rPr lang="ru-RU" dirty="0"/>
              <a:t>, 1) в 4-м квартале 2013 года</a:t>
            </a:r>
            <a:endParaRPr lang="ru-RU" dirty="0" smtClean="0"/>
          </a:p>
          <a:p>
            <a:pPr algn="just"/>
            <a:r>
              <a:rPr lang="ru-RU" dirty="0" smtClean="0"/>
              <a:t>План-график </a:t>
            </a:r>
            <a:r>
              <a:rPr lang="ru-RU" dirty="0"/>
              <a:t>мероприятий по созданию центральных офисов Республиканского многофункционального центра предоставления государственных и муниципальных услуг в 2013 - 2014 годах</a:t>
            </a:r>
            <a:r>
              <a:rPr lang="ru-RU" dirty="0" smtClean="0"/>
              <a:t> </a:t>
            </a:r>
          </a:p>
          <a:p>
            <a:endParaRPr lang="ru-RU" dirty="0" smtClean="0"/>
          </a:p>
        </p:txBody>
      </p:sp>
      <p:pic>
        <p:nvPicPr>
          <p:cNvPr id="4" name="Picture 3" descr="C:\Users\Пользователь\Desktop\Снимок copy.png"/>
          <p:cNvPicPr>
            <a:picLocks noChangeAspect="1" noChangeArrowheads="1"/>
          </p:cNvPicPr>
          <p:nvPr/>
        </p:nvPicPr>
        <p:blipFill>
          <a:blip r:embed="rId2" cstate="print"/>
          <a:srcRect/>
          <a:stretch>
            <a:fillRect/>
          </a:stretch>
        </p:blipFill>
        <p:spPr bwMode="auto">
          <a:xfrm>
            <a:off x="467544" y="116632"/>
            <a:ext cx="984203" cy="1369721"/>
          </a:xfrm>
          <a:prstGeom prst="rect">
            <a:avLst/>
          </a:prstGeom>
          <a:ln>
            <a:noFill/>
          </a:ln>
          <a:effectLst>
            <a:outerShdw blurRad="292100" dist="139700" dir="2700000" algn="tl" rotWithShape="0">
              <a:srgbClr val="333333">
                <a:alpha val="65000"/>
              </a:srgbClr>
            </a:outerShdw>
            <a:reflection blurRad="6350" stA="52000" endA="300" endPos="35000" dir="5400000" sy="-100000" algn="bl" rotWithShape="0"/>
          </a:effectLst>
        </p:spPr>
      </p:pic>
    </p:spTree>
    <p:extLst>
      <p:ext uri="{BB962C8B-B14F-4D97-AF65-F5344CB8AC3E}">
        <p14:creationId xmlns:p14="http://schemas.microsoft.com/office/powerpoint/2010/main" val="37809878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a:xfrm>
            <a:off x="457200" y="274638"/>
            <a:ext cx="8229600" cy="1211262"/>
          </a:xfrm>
        </p:spPr>
        <p:txBody>
          <a:bodyPr/>
          <a:lstStyle/>
          <a:p>
            <a:pPr algn="ctr"/>
            <a:r>
              <a:rPr lang="ru-RU" sz="3200" dirty="0" smtClean="0"/>
              <a:t>Проект решения</a:t>
            </a:r>
            <a:br>
              <a:rPr lang="ru-RU" sz="3200" dirty="0" smtClean="0"/>
            </a:br>
            <a:r>
              <a:rPr lang="ru-RU" sz="3200" dirty="0" smtClean="0"/>
              <a:t>одобрить:</a:t>
            </a:r>
          </a:p>
        </p:txBody>
      </p:sp>
      <p:sp>
        <p:nvSpPr>
          <p:cNvPr id="3" name="Объект 2"/>
          <p:cNvSpPr>
            <a:spLocks noGrp="1"/>
          </p:cNvSpPr>
          <p:nvPr>
            <p:ph idx="1"/>
          </p:nvPr>
        </p:nvSpPr>
        <p:spPr>
          <a:xfrm>
            <a:off x="762000" y="1844675"/>
            <a:ext cx="7543800" cy="4321175"/>
          </a:xfrm>
        </p:spPr>
        <p:txBody>
          <a:bodyPr>
            <a:normAutofit fontScale="92500" lnSpcReduction="10000"/>
          </a:bodyPr>
          <a:lstStyle/>
          <a:p>
            <a:pPr algn="just"/>
            <a:r>
              <a:rPr lang="ru-RU" dirty="0"/>
              <a:t>П</a:t>
            </a:r>
            <a:r>
              <a:rPr lang="ru-RU" dirty="0" smtClean="0"/>
              <a:t>рограмму  </a:t>
            </a:r>
            <a:r>
              <a:rPr lang="ru-RU" dirty="0"/>
              <a:t>информационного сопровождения деятельности территориальных органов федеральной исполнительной власти, государственных внебюджетных фондов в Республике Карелия, исполнительных органов государственной власти Республики Карелия, органов местного самоуправления по  организации предоставления государственных и муниципальных услуг по  принципу </a:t>
            </a:r>
            <a:r>
              <a:rPr lang="ru-RU" dirty="0" smtClean="0"/>
              <a:t>«одного окна»</a:t>
            </a:r>
          </a:p>
          <a:p>
            <a:pPr algn="just"/>
            <a:r>
              <a:rPr lang="ru-RU" dirty="0" smtClean="0"/>
              <a:t>Порядок </a:t>
            </a:r>
            <a:r>
              <a:rPr lang="ru-RU" dirty="0"/>
              <a:t>организации административных процедур по приему документов на предоставление государственных (муниципальных) услуг, выдачи результатов предоставления государственных (муниципальных) услуг в МФЦ</a:t>
            </a:r>
            <a:endParaRPr lang="ru-RU" dirty="0" smtClean="0"/>
          </a:p>
        </p:txBody>
      </p:sp>
      <p:pic>
        <p:nvPicPr>
          <p:cNvPr id="4" name="Picture 3" descr="C:\Users\Пользователь\Desktop\Снимок copy.png"/>
          <p:cNvPicPr>
            <a:picLocks noChangeAspect="1" noChangeArrowheads="1"/>
          </p:cNvPicPr>
          <p:nvPr/>
        </p:nvPicPr>
        <p:blipFill>
          <a:blip r:embed="rId2" cstate="print"/>
          <a:srcRect/>
          <a:stretch>
            <a:fillRect/>
          </a:stretch>
        </p:blipFill>
        <p:spPr bwMode="auto">
          <a:xfrm>
            <a:off x="467544" y="116632"/>
            <a:ext cx="984203" cy="1369721"/>
          </a:xfrm>
          <a:prstGeom prst="rect">
            <a:avLst/>
          </a:prstGeom>
          <a:ln>
            <a:noFill/>
          </a:ln>
          <a:effectLst>
            <a:outerShdw blurRad="292100" dist="139700" dir="2700000" algn="tl" rotWithShape="0">
              <a:srgbClr val="333333">
                <a:alpha val="65000"/>
              </a:srgbClr>
            </a:outerShdw>
            <a:reflection blurRad="6350" stA="52000" endA="300" endPos="35000" dir="5400000" sy="-100000" algn="bl" rotWithShape="0"/>
          </a:effectLst>
        </p:spPr>
      </p:pic>
    </p:spTree>
    <p:extLst>
      <p:ext uri="{BB962C8B-B14F-4D97-AF65-F5344CB8AC3E}">
        <p14:creationId xmlns:p14="http://schemas.microsoft.com/office/powerpoint/2010/main" val="1249506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a:xfrm>
            <a:off x="457200" y="274638"/>
            <a:ext cx="8229600" cy="1211262"/>
          </a:xfrm>
        </p:spPr>
        <p:txBody>
          <a:bodyPr/>
          <a:lstStyle/>
          <a:p>
            <a:pPr algn="ctr"/>
            <a:r>
              <a:rPr lang="ru-RU" sz="3200" dirty="0" smtClean="0"/>
              <a:t>Проект решения</a:t>
            </a:r>
            <a:br>
              <a:rPr lang="ru-RU" sz="3200" dirty="0" smtClean="0"/>
            </a:br>
            <a:endParaRPr lang="ru-RU" sz="3200" dirty="0" smtClean="0"/>
          </a:p>
        </p:txBody>
      </p:sp>
      <p:sp>
        <p:nvSpPr>
          <p:cNvPr id="3" name="Объект 2"/>
          <p:cNvSpPr>
            <a:spLocks noGrp="1"/>
          </p:cNvSpPr>
          <p:nvPr>
            <p:ph idx="1"/>
          </p:nvPr>
        </p:nvSpPr>
        <p:spPr>
          <a:xfrm>
            <a:off x="762000" y="1412777"/>
            <a:ext cx="7543800" cy="4753074"/>
          </a:xfrm>
        </p:spPr>
        <p:txBody>
          <a:bodyPr>
            <a:normAutofit fontScale="70000" lnSpcReduction="20000"/>
          </a:bodyPr>
          <a:lstStyle/>
          <a:p>
            <a:pPr marL="0" indent="0" algn="just">
              <a:buNone/>
            </a:pPr>
            <a:r>
              <a:rPr lang="ru-RU" dirty="0"/>
              <a:t>Отметить неудовлетворительное исполнение рядом органов местного самоуправления в Республике Карелия плана-графика организации предоставления государственных и муниципальных услуг по принципу «одного окна», утвержденного распоряжением Правительства Республики Карелия от 02.04.2013 № </a:t>
            </a:r>
            <a:r>
              <a:rPr lang="ru-RU" dirty="0" smtClean="0"/>
              <a:t>170р-П.</a:t>
            </a:r>
            <a:endParaRPr lang="ru-RU" dirty="0"/>
          </a:p>
          <a:p>
            <a:pPr marL="0" indent="0" algn="just">
              <a:buNone/>
            </a:pPr>
            <a:r>
              <a:rPr lang="ru-RU" dirty="0" smtClean="0"/>
              <a:t>Администрациям </a:t>
            </a:r>
            <a:r>
              <a:rPr lang="ru-RU" dirty="0"/>
              <a:t>муниципальных районов, городских округов, на территории которых в соответствии со Схемой размещения МФЦ в Республике Карелия </a:t>
            </a:r>
            <a:r>
              <a:rPr lang="ru-RU" dirty="0" smtClean="0"/>
              <a:t>создаются </a:t>
            </a:r>
            <a:r>
              <a:rPr lang="ru-RU" dirty="0"/>
              <a:t>филиалы Республиканского </a:t>
            </a:r>
            <a:r>
              <a:rPr lang="ru-RU" dirty="0" smtClean="0"/>
              <a:t>МФЦ, рекомендовать:</a:t>
            </a:r>
          </a:p>
          <a:p>
            <a:pPr marL="0" indent="0" algn="just">
              <a:buNone/>
            </a:pPr>
            <a:endParaRPr lang="ru-RU" dirty="0"/>
          </a:p>
          <a:p>
            <a:pPr algn="just"/>
            <a:r>
              <a:rPr lang="ru-RU" dirty="0" smtClean="0"/>
              <a:t>до </a:t>
            </a:r>
            <a:r>
              <a:rPr lang="ru-RU" dirty="0"/>
              <a:t>конца текущего года обеспечить разработку проектно-сметной документации строительно-монтажных работ в помещениях филиала Республиканского МФЦ;</a:t>
            </a:r>
          </a:p>
          <a:p>
            <a:pPr algn="just"/>
            <a:r>
              <a:rPr lang="ru-RU" dirty="0" smtClean="0"/>
              <a:t>направить </a:t>
            </a:r>
            <a:r>
              <a:rPr lang="ru-RU" dirty="0"/>
              <a:t>в Государственный комитет Республики Карелия по развитию информационно-коммуникационных технологий выписку из бюджета муниципального района, городского округа на 2014 год, предусматривающую финансирование за счет средств бюджета муниципального района, городского округа мероприятий по подготовке помещений для размещения филиалов Республиканского МФЦ.</a:t>
            </a:r>
          </a:p>
          <a:p>
            <a:pPr marL="0" indent="0" algn="r">
              <a:buNone/>
            </a:pPr>
            <a:r>
              <a:rPr lang="ru-RU" dirty="0"/>
              <a:t>Срок - до 15 декабря 2013 года</a:t>
            </a:r>
          </a:p>
        </p:txBody>
      </p:sp>
      <p:pic>
        <p:nvPicPr>
          <p:cNvPr id="4" name="Picture 3" descr="C:\Users\Пользователь\Desktop\Снимок copy.png"/>
          <p:cNvPicPr>
            <a:picLocks noChangeAspect="1" noChangeArrowheads="1"/>
          </p:cNvPicPr>
          <p:nvPr/>
        </p:nvPicPr>
        <p:blipFill>
          <a:blip r:embed="rId2" cstate="print"/>
          <a:srcRect/>
          <a:stretch>
            <a:fillRect/>
          </a:stretch>
        </p:blipFill>
        <p:spPr bwMode="auto">
          <a:xfrm>
            <a:off x="467544" y="116632"/>
            <a:ext cx="984203" cy="1369721"/>
          </a:xfrm>
          <a:prstGeom prst="rect">
            <a:avLst/>
          </a:prstGeom>
          <a:ln>
            <a:noFill/>
          </a:ln>
          <a:effectLst>
            <a:outerShdw blurRad="292100" dist="139700" dir="2700000" algn="tl" rotWithShape="0">
              <a:srgbClr val="333333">
                <a:alpha val="65000"/>
              </a:srgbClr>
            </a:outerShdw>
            <a:reflection blurRad="6350" stA="52000" endA="300" endPos="35000" dir="5400000" sy="-100000" algn="bl" rotWithShape="0"/>
          </a:effectLst>
        </p:spPr>
      </p:pic>
    </p:spTree>
    <p:extLst>
      <p:ext uri="{BB962C8B-B14F-4D97-AF65-F5344CB8AC3E}">
        <p14:creationId xmlns:p14="http://schemas.microsoft.com/office/powerpoint/2010/main" val="41593006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a:xfrm>
            <a:off x="457200" y="274638"/>
            <a:ext cx="8229600" cy="1211262"/>
          </a:xfrm>
        </p:spPr>
        <p:txBody>
          <a:bodyPr/>
          <a:lstStyle/>
          <a:p>
            <a:pPr algn="ctr"/>
            <a:r>
              <a:rPr lang="ru-RU" sz="3200" dirty="0" smtClean="0"/>
              <a:t>Проект решения</a:t>
            </a:r>
            <a:br>
              <a:rPr lang="ru-RU" sz="3200" dirty="0" smtClean="0"/>
            </a:br>
            <a:endParaRPr lang="ru-RU" sz="3200" dirty="0" smtClean="0"/>
          </a:p>
        </p:txBody>
      </p:sp>
      <p:sp>
        <p:nvSpPr>
          <p:cNvPr id="3" name="Объект 2"/>
          <p:cNvSpPr>
            <a:spLocks noGrp="1"/>
          </p:cNvSpPr>
          <p:nvPr>
            <p:ph idx="1"/>
          </p:nvPr>
        </p:nvSpPr>
        <p:spPr>
          <a:xfrm>
            <a:off x="762000" y="1486353"/>
            <a:ext cx="7543800" cy="4679497"/>
          </a:xfrm>
        </p:spPr>
        <p:txBody>
          <a:bodyPr>
            <a:noAutofit/>
          </a:bodyPr>
          <a:lstStyle/>
          <a:p>
            <a:pPr marL="0" indent="630238" algn="just">
              <a:buNone/>
            </a:pPr>
            <a:r>
              <a:rPr lang="ru-RU" sz="1600" dirty="0"/>
              <a:t>Управлению федеральной антимонопольной службы по Республике Карелия, Управлению федеральной службы судебных приставов по Республике Карелия  рекомендовать, Министерству здравоохранения и социального развития Республики Карелия, Министерству по природопользованию и экологии Республики Карелия, Министерству труда и занятости Республики Карелия, Министерству экономического развития Республики Карелия </a:t>
            </a:r>
            <a:r>
              <a:rPr lang="ru-RU" sz="1600" dirty="0" smtClean="0"/>
              <a:t>направить </a:t>
            </a:r>
            <a:r>
              <a:rPr lang="ru-RU" sz="1600" dirty="0"/>
              <a:t>в ГБУ РК «Многофункциональный центр предоставления государственных и муниципальных услуг Республики Карелия»:</a:t>
            </a:r>
          </a:p>
          <a:p>
            <a:pPr marL="0" indent="0" algn="just">
              <a:buNone/>
            </a:pPr>
            <a:r>
              <a:rPr lang="ru-RU" sz="1600" dirty="0"/>
              <a:t>- административные регламенты по государственным услугам, предоставление которых организуется в центральном офисе Республиканского многофункционального центра предоставления государственных и муниципальных услуг  (г.Петрозаводск, </a:t>
            </a:r>
            <a:r>
              <a:rPr lang="ru-RU" sz="1600" dirty="0" err="1"/>
              <a:t>ул.Калинина</a:t>
            </a:r>
            <a:r>
              <a:rPr lang="ru-RU" sz="1600" dirty="0"/>
              <a:t>, 1) в 4-м квартале 2013 года;</a:t>
            </a:r>
          </a:p>
          <a:p>
            <a:pPr marL="0" indent="0" algn="just">
              <a:buNone/>
            </a:pPr>
            <a:r>
              <a:rPr lang="ru-RU" sz="1600" dirty="0"/>
              <a:t>- инструкции с приложениями для универсальных специалистов МФЦ по государственным услугам, предоставление которых организуется в центральном офисе Республиканского многофункционального центра предоставления государственных и муниципальных услуг  (г.Петрозаводск, </a:t>
            </a:r>
            <a:r>
              <a:rPr lang="ru-RU" sz="1600" dirty="0" err="1"/>
              <a:t>ул.Калинина</a:t>
            </a:r>
            <a:r>
              <a:rPr lang="ru-RU" sz="1600" dirty="0"/>
              <a:t>, 1) в 4-м квартале 2013 года, в соответствии с Порядком организации административных процедур по приему документов на предоставление государственных (муниципальных) услуг, выдачи результатов предоставления государственных (муниципальных) услуг в МФЦ.</a:t>
            </a:r>
          </a:p>
          <a:p>
            <a:pPr marL="0" indent="0" algn="r">
              <a:buNone/>
            </a:pPr>
            <a:r>
              <a:rPr lang="ru-RU" sz="1600" dirty="0"/>
              <a:t>Срок - до 15 октября 2013 года </a:t>
            </a:r>
          </a:p>
        </p:txBody>
      </p:sp>
      <p:pic>
        <p:nvPicPr>
          <p:cNvPr id="4" name="Picture 3" descr="C:\Users\Пользователь\Desktop\Снимок copy.png"/>
          <p:cNvPicPr>
            <a:picLocks noChangeAspect="1" noChangeArrowheads="1"/>
          </p:cNvPicPr>
          <p:nvPr/>
        </p:nvPicPr>
        <p:blipFill>
          <a:blip r:embed="rId2" cstate="print"/>
          <a:srcRect/>
          <a:stretch>
            <a:fillRect/>
          </a:stretch>
        </p:blipFill>
        <p:spPr bwMode="auto">
          <a:xfrm>
            <a:off x="467544" y="116632"/>
            <a:ext cx="984203" cy="1369721"/>
          </a:xfrm>
          <a:prstGeom prst="rect">
            <a:avLst/>
          </a:prstGeom>
          <a:ln>
            <a:noFill/>
          </a:ln>
          <a:effectLst>
            <a:outerShdw blurRad="292100" dist="139700" dir="2700000" algn="tl" rotWithShape="0">
              <a:srgbClr val="333333">
                <a:alpha val="65000"/>
              </a:srgbClr>
            </a:outerShdw>
            <a:reflection blurRad="6350" stA="52000" endA="300" endPos="35000" dir="5400000" sy="-100000" algn="bl" rotWithShape="0"/>
          </a:effectLst>
        </p:spPr>
      </p:pic>
    </p:spTree>
    <p:extLst>
      <p:ext uri="{BB962C8B-B14F-4D97-AF65-F5344CB8AC3E}">
        <p14:creationId xmlns:p14="http://schemas.microsoft.com/office/powerpoint/2010/main" val="1424133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Пользователь\Desktop\Снимок copy.png"/>
          <p:cNvPicPr>
            <a:picLocks noChangeAspect="1" noChangeArrowheads="1"/>
          </p:cNvPicPr>
          <p:nvPr/>
        </p:nvPicPr>
        <p:blipFill>
          <a:blip r:embed="rId2" cstate="print"/>
          <a:srcRect/>
          <a:stretch>
            <a:fillRect/>
          </a:stretch>
        </p:blipFill>
        <p:spPr bwMode="auto">
          <a:xfrm>
            <a:off x="467544" y="116632"/>
            <a:ext cx="984203" cy="1369721"/>
          </a:xfrm>
          <a:prstGeom prst="rect">
            <a:avLst/>
          </a:prstGeom>
          <a:ln>
            <a:noFill/>
          </a:ln>
          <a:effectLst>
            <a:outerShdw blurRad="292100" dist="139700" dir="2700000" algn="tl" rotWithShape="0">
              <a:srgbClr val="333333">
                <a:alpha val="65000"/>
              </a:srgbClr>
            </a:outerShdw>
            <a:reflection blurRad="6350" stA="52000" endA="300" endPos="35000" dir="5400000" sy="-100000" algn="bl" rotWithShape="0"/>
          </a:effectLst>
        </p:spPr>
      </p:pic>
      <p:sp>
        <p:nvSpPr>
          <p:cNvPr id="5" name="Объект 4"/>
          <p:cNvSpPr>
            <a:spLocks noGrp="1"/>
          </p:cNvSpPr>
          <p:nvPr>
            <p:ph idx="1"/>
          </p:nvPr>
        </p:nvSpPr>
        <p:spPr/>
        <p:txBody>
          <a:bodyPr/>
          <a:lstStyle/>
          <a:p>
            <a:pPr marL="0" indent="0" algn="ctr">
              <a:buNone/>
            </a:pPr>
            <a:r>
              <a:rPr lang="ru-RU" b="1" dirty="0" smtClean="0"/>
              <a:t>СПАСИБО ЗА ВНИМАНИЕ</a:t>
            </a:r>
            <a:endParaRPr lang="ru-RU"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237</TotalTime>
  <Words>796</Words>
  <Application>Microsoft Office PowerPoint</Application>
  <PresentationFormat>Экран (4:3)</PresentationFormat>
  <Paragraphs>62</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NewsPrint</vt:lpstr>
      <vt:lpstr>Государственный комитет Республики Карелия  по развитию информационно-коммуникационных технологий </vt:lpstr>
      <vt:lpstr>Презентация PowerPoint</vt:lpstr>
      <vt:lpstr>Схема размещения МФЦ  в Республике Карелия</vt:lpstr>
      <vt:lpstr>Мероприятия Плана-графика  создания МФЦ в Республике Карелия </vt:lpstr>
      <vt:lpstr>Проект решения одобрить:</vt:lpstr>
      <vt:lpstr>Проект решения одобрить:</vt:lpstr>
      <vt:lpstr>Проект решения </vt:lpstr>
      <vt:lpstr>Проект решения </vt:lpstr>
      <vt:lpstr>Презентация PowerPoint</vt:lpstr>
    </vt:vector>
  </TitlesOfParts>
  <Company>Госкомитет РК по развитию ИКТ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Организация предоставления государственных и муниципальных услуг по принципу «одного окна» на территории Республики Карелия</dc:title>
  <dc:creator>AKononenko</dc:creator>
  <cp:lastModifiedBy>DMalinov</cp:lastModifiedBy>
  <cp:revision>33</cp:revision>
  <dcterms:created xsi:type="dcterms:W3CDTF">2013-02-25T13:01:11Z</dcterms:created>
  <dcterms:modified xsi:type="dcterms:W3CDTF">2013-09-24T07:33:19Z</dcterms:modified>
</cp:coreProperties>
</file>