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72" r:id="rId3"/>
    <p:sldId id="273" r:id="rId4"/>
    <p:sldId id="295" r:id="rId5"/>
    <p:sldId id="274" r:id="rId6"/>
    <p:sldId id="277" r:id="rId7"/>
    <p:sldId id="280" r:id="rId8"/>
    <p:sldId id="291" r:id="rId9"/>
    <p:sldId id="296" r:id="rId10"/>
    <p:sldId id="286" r:id="rId11"/>
    <p:sldId id="287" r:id="rId12"/>
    <p:sldId id="282" r:id="rId13"/>
    <p:sldId id="281" r:id="rId14"/>
    <p:sldId id="278" r:id="rId15"/>
    <p:sldId id="294" r:id="rId16"/>
    <p:sldId id="289" r:id="rId17"/>
    <p:sldId id="297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47" autoAdjust="0"/>
    <p:restoredTop sz="94628" autoAdjust="0"/>
  </p:normalViewPr>
  <p:slideViewPr>
    <p:cSldViewPr>
      <p:cViewPr>
        <p:scale>
          <a:sx n="102" d="100"/>
          <a:sy n="102" d="100"/>
        </p:scale>
        <p:origin x="-84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25110-DFC9-41CD-B9D9-83BA7725DB1B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B684C-C18B-4970-8AF5-9059660531E3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06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7747A-E869-4068-BC78-CAC9F397DA71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F4BAC-A61F-4317-9996-8A4FA7A7102F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932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F66A5-DC60-4A94-9C60-5CA16B4A4553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EA18D-37B0-4EF7-ABB9-9E58583BCD22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664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25110-DFC9-41CD-B9D9-83BA7725DB1B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B684C-C18B-4970-8AF5-9059660531E3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531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FC06C-EC7F-4ED7-A89A-63FC29621FDA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422C9-85B1-419E-858B-3EA301502FC5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975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F563D-BF96-43C3-956C-5A60963AEB0B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C4EFC-34E9-451F-90BA-0397D1DCCD58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913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F2AE2-A67A-4A87-9F45-EA3D39097575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F0CD2-2E38-419A-AEF7-D3C09EE3D934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009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>
            <a:off x="7588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2"/>
          <p:cNvCxnSpPr/>
          <p:nvPr/>
        </p:nvCxnSpPr>
        <p:spPr>
          <a:xfrm>
            <a:off x="46450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EB112-0843-444B-BC8B-35EA4473FC91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76B80-7083-4666-BB64-C11DF184AA77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1993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2010C-7C62-4AF3-87B4-25FC995DC82F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DB6AF-8E26-4492-B4E4-A3BE22DAEAFC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5404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5C1D3-BC08-4549-8BC2-1B782F15B941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E6FB3-2EDC-4EC6-887E-04A0DD132D56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3956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9"/>
          <p:cNvCxnSpPr/>
          <p:nvPr/>
        </p:nvCxnSpPr>
        <p:spPr>
          <a:xfrm rot="5400000">
            <a:off x="1677194" y="2515394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8C98D-005D-4B74-BD33-7BFC87B129F0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3EFAE-BAD4-49A3-AA4D-DF01B55F8B38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08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FC06C-EC7F-4ED7-A89A-63FC29621FDA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422C9-85B1-419E-858B-3EA301502FC5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8638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36FC6-A3E2-4993-81CA-1E118C7C974E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29590-A54B-4672-B841-FE7BCB8C1705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3984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7747A-E869-4068-BC78-CAC9F397DA71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F4BAC-A61F-4317-9996-8A4FA7A7102F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1657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F66A5-DC60-4A94-9C60-5CA16B4A4553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EA18D-37B0-4EF7-ABB9-9E58583BCD22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842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F563D-BF96-43C3-956C-5A60963AEB0B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C4EFC-34E9-451F-90BA-0397D1DCCD58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251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F2AE2-A67A-4A87-9F45-EA3D39097575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F0CD2-2E38-419A-AEF7-D3C09EE3D934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031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>
            <a:off x="7588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2"/>
          <p:cNvCxnSpPr/>
          <p:nvPr/>
        </p:nvCxnSpPr>
        <p:spPr>
          <a:xfrm>
            <a:off x="46450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EB112-0843-444B-BC8B-35EA4473FC91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76B80-7083-4666-BB64-C11DF184AA77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67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2010C-7C62-4AF3-87B4-25FC995DC82F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DB6AF-8E26-4492-B4E4-A3BE22DAEAFC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160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5C1D3-BC08-4549-8BC2-1B782F15B941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E6FB3-2EDC-4EC6-887E-04A0DD132D56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20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9"/>
          <p:cNvCxnSpPr/>
          <p:nvPr/>
        </p:nvCxnSpPr>
        <p:spPr>
          <a:xfrm rot="5400000">
            <a:off x="1677194" y="2515394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8C98D-005D-4B74-BD33-7BFC87B129F0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3EFAE-BAD4-49A3-AA4D-DF01B55F8B38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88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36FC6-A3E2-4993-81CA-1E118C7C974E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29590-A54B-4672-B841-FE7BCB8C1705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15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4572000"/>
            <a:ext cx="6781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0" y="685800"/>
            <a:ext cx="7543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CE0BBD-5119-4672-B079-02C37C9B5B83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0" y="6208713"/>
            <a:ext cx="4873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8013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40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BD82C76D-429D-460F-9AF4-7A0331BD8E92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875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403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4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3725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3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4572000"/>
            <a:ext cx="6781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0" y="685800"/>
            <a:ext cx="7543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CE0BBD-5119-4672-B079-02C37C9B5B83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27.06.2014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0" y="6208713"/>
            <a:ext cx="4873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8013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40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BD82C76D-429D-460F-9AF4-7A0331BD8E92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875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47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4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3725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3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ata.ulgov.ru/opendata/7303002440-cultureheritagebuildings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://data.ulgov.ru/opendata/7303014573-libraryulyanovs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ata.ulgov.ru/opendata/7325057605-kindergardensulyanovsk" TargetMode="External"/><Relationship Id="rId5" Type="http://schemas.openxmlformats.org/officeDocument/2006/relationships/hyperlink" Target="http://data.ulgov.ru/opendata/7325000951-sportschool" TargetMode="External"/><Relationship Id="rId4" Type="http://schemas.openxmlformats.org/officeDocument/2006/relationships/hyperlink" Target="http://data.ulgov.ru/opendata/7302011562-science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opendata.gosmonitor.ru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211262"/>
          </a:xfrm>
        </p:spPr>
        <p:txBody>
          <a:bodyPr/>
          <a:lstStyle/>
          <a:p>
            <a:pPr algn="r">
              <a:spcBef>
                <a:spcPct val="2000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Государственный комитет Республики Карелия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 развитию информационно-коммуникационных технологий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700808"/>
            <a:ext cx="7272808" cy="4465637"/>
          </a:xfrm>
        </p:spPr>
        <p:txBody>
          <a:bodyPr>
            <a:normAutofit/>
          </a:bodyPr>
          <a:lstStyle/>
          <a:p>
            <a:pPr marL="0" indent="0" algn="r">
              <a:buFont typeface="Arial" charset="0"/>
              <a:buNone/>
            </a:pPr>
            <a:r>
              <a:rPr lang="ru-RU" b="1" i="1" dirty="0" smtClean="0"/>
              <a:t>О размещении информации о деятельности органов исполнительной власти и органов местного самоуправления Республики Карелия в сети «Интернет» в форме открытых</a:t>
            </a:r>
          </a:p>
          <a:p>
            <a:pPr marL="0" indent="0" algn="r">
              <a:buFont typeface="Arial" charset="0"/>
              <a:buNone/>
            </a:pPr>
            <a:endParaRPr lang="ru-RU" b="1" i="1" dirty="0"/>
          </a:p>
          <a:p>
            <a:pPr marL="0" indent="0" algn="r">
              <a:buFont typeface="Arial" charset="0"/>
              <a:buNone/>
            </a:pPr>
            <a:endParaRPr lang="ru-RU" b="1" i="1" dirty="0" smtClean="0"/>
          </a:p>
          <a:p>
            <a:pPr marL="0" indent="0" algn="r">
              <a:buFont typeface="Arial" charset="0"/>
              <a:buNone/>
            </a:pPr>
            <a:endParaRPr lang="ru-RU" b="1" dirty="0" smtClean="0"/>
          </a:p>
          <a:p>
            <a:pPr marL="0" indent="0" algn="r">
              <a:buFont typeface="Arial" charset="0"/>
              <a:buNone/>
            </a:pPr>
            <a:r>
              <a:rPr lang="ru-RU" dirty="0" err="1" smtClean="0"/>
              <a:t>И.о</a:t>
            </a:r>
            <a:r>
              <a:rPr lang="ru-RU" dirty="0" smtClean="0"/>
              <a:t>. председателя Комитета </a:t>
            </a:r>
          </a:p>
          <a:p>
            <a:pPr marL="0" indent="0" algn="r">
              <a:buFont typeface="Arial" charset="0"/>
              <a:buNone/>
            </a:pPr>
            <a:r>
              <a:rPr lang="ru-RU" dirty="0" smtClean="0"/>
              <a:t>Сергей Адамович Жданович </a:t>
            </a:r>
          </a:p>
          <a:p>
            <a:pPr marL="0" indent="0"/>
            <a:endParaRPr lang="ru-RU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7124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000" b="1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>Примеры </a:t>
            </a:r>
            <a:r>
              <a:rPr lang="ru-RU" sz="2000" b="1" dirty="0" smtClean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> иных  открытых  данных </a:t>
            </a:r>
            <a:endParaRPr lang="ru-RU" sz="2000" b="1" dirty="0" smtClean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486352"/>
            <a:ext cx="7543800" cy="5111001"/>
          </a:xfrm>
        </p:spPr>
        <p:txBody>
          <a:bodyPr>
            <a:normAutofit/>
          </a:bodyPr>
          <a:lstStyle/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 smtClean="0"/>
              <a:t>1. Библиотеки города Ульяновска</a:t>
            </a: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dirty="0" smtClean="0">
                <a:hlinkClick r:id="rId2"/>
              </a:rPr>
              <a:t>http://data.ulgov.ru/opendata/7303014573-libraryulyanovsk</a:t>
            </a:r>
            <a:endParaRPr lang="ru-RU" sz="1800" dirty="0" smtClean="0"/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 smtClean="0"/>
              <a:t>2. Объекты культурного </a:t>
            </a:r>
            <a:r>
              <a:rPr lang="ru-RU" sz="1800" dirty="0"/>
              <a:t>наследия Ульяновской </a:t>
            </a:r>
            <a:r>
              <a:rPr lang="ru-RU" sz="1800" dirty="0" smtClean="0"/>
              <a:t>области</a:t>
            </a: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dirty="0">
                <a:hlinkClick r:id="rId3"/>
              </a:rPr>
              <a:t>http://</a:t>
            </a:r>
            <a:r>
              <a:rPr lang="en-US" sz="1800" dirty="0" smtClean="0">
                <a:hlinkClick r:id="rId3"/>
              </a:rPr>
              <a:t>data.ulgov.ru/opendata/7303002440-cultureheritagebuildings</a:t>
            </a:r>
            <a:endParaRPr lang="ru-RU" sz="1800" dirty="0" smtClean="0"/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 smtClean="0"/>
              <a:t>3. Предприятия </a:t>
            </a:r>
            <a:r>
              <a:rPr lang="ru-RU" sz="1800" dirty="0"/>
              <a:t>научной отрасли города </a:t>
            </a:r>
            <a:r>
              <a:rPr lang="ru-RU" sz="1800" dirty="0" smtClean="0"/>
              <a:t>Димитровграда</a:t>
            </a: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dirty="0">
                <a:hlinkClick r:id="rId4"/>
              </a:rPr>
              <a:t>http://</a:t>
            </a:r>
            <a:r>
              <a:rPr lang="en-US" sz="1800" dirty="0" smtClean="0">
                <a:hlinkClick r:id="rId4"/>
              </a:rPr>
              <a:t>data.ulgov.ru/opendata/7302011562-science</a:t>
            </a:r>
            <a:endParaRPr lang="ru-RU" sz="1800" dirty="0" smtClean="0"/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 smtClean="0"/>
              <a:t>4. Спортивные </a:t>
            </a:r>
            <a:r>
              <a:rPr lang="ru-RU" sz="1800" dirty="0"/>
              <a:t>школы Ульяновской </a:t>
            </a:r>
            <a:r>
              <a:rPr lang="ru-RU" sz="1800" dirty="0" smtClean="0"/>
              <a:t>области</a:t>
            </a: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dirty="0">
                <a:hlinkClick r:id="rId5"/>
              </a:rPr>
              <a:t>http://</a:t>
            </a:r>
            <a:r>
              <a:rPr lang="en-US" sz="1800" dirty="0" smtClean="0">
                <a:hlinkClick r:id="rId5"/>
              </a:rPr>
              <a:t>data.ulgov.ru/opendata/7325000951-sportschool</a:t>
            </a:r>
            <a:endParaRPr lang="ru-RU" sz="1800" dirty="0" smtClean="0"/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 smtClean="0"/>
              <a:t>5. </a:t>
            </a:r>
            <a:r>
              <a:rPr lang="ru-RU" sz="1800" dirty="0"/>
              <a:t>Детские сады, г. Ульяновск</a:t>
            </a: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1800" dirty="0">
                <a:hlinkClick r:id="rId6"/>
              </a:rPr>
              <a:t>http://data.ulgov.ru/opendata/7325057605-kindergardensulyanovsk</a:t>
            </a:r>
            <a:endParaRPr lang="ru-RU" sz="1800" dirty="0"/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800" dirty="0" smtClean="0"/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800" dirty="0"/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800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7543" y="116631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9436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539552" y="340435"/>
            <a:ext cx="8229600" cy="922114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000" b="1" dirty="0" smtClean="0">
                <a:ea typeface="Calibri"/>
                <a:cs typeface="Calibri"/>
              </a:rPr>
              <a:t> </a:t>
            </a:r>
            <a:r>
              <a:rPr lang="ru-RU" sz="2000" dirty="0">
                <a:ea typeface="Calibri"/>
                <a:cs typeface="Calibri"/>
              </a:rPr>
              <a:t>Порядок  </a:t>
            </a:r>
            <a:r>
              <a:rPr lang="ru-RU" sz="2000" dirty="0" smtClean="0">
                <a:ea typeface="Calibri"/>
                <a:cs typeface="Calibri"/>
              </a:rPr>
              <a:t>  размещения   общедоступной</a:t>
            </a:r>
            <a:br>
              <a:rPr lang="ru-RU" sz="2000" dirty="0" smtClean="0">
                <a:ea typeface="Calibri"/>
                <a:cs typeface="Calibri"/>
              </a:rPr>
            </a:br>
            <a:r>
              <a:rPr lang="ru-RU" sz="2000" dirty="0" smtClean="0">
                <a:ea typeface="Calibri"/>
                <a:cs typeface="Calibri"/>
              </a:rPr>
              <a:t> информации   в   форме   открытых   данных   на   сайте</a:t>
            </a:r>
            <a:endParaRPr lang="ru-RU" sz="20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268761"/>
            <a:ext cx="7272807" cy="4897090"/>
          </a:xfrm>
        </p:spPr>
        <p:txBody>
          <a:bodyPr>
            <a:normAutofit/>
          </a:bodyPr>
          <a:lstStyle/>
          <a:p>
            <a:pPr marL="615950" indent="-3429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600" b="1" dirty="0" smtClean="0">
                <a:ea typeface="Calibri"/>
                <a:cs typeface="Calibri"/>
              </a:rPr>
              <a:t>Специальная страница </a:t>
            </a:r>
            <a:r>
              <a:rPr lang="ru-RU" sz="1600" dirty="0" smtClean="0">
                <a:ea typeface="Calibri"/>
                <a:cs typeface="Calibri"/>
              </a:rPr>
              <a:t>должна иметь собственное наименование </a:t>
            </a:r>
            <a:r>
              <a:rPr lang="ru-RU" sz="1600" b="1" dirty="0" smtClean="0">
                <a:ea typeface="Calibri"/>
                <a:cs typeface="Calibri"/>
              </a:rPr>
              <a:t>«Открытые данные»</a:t>
            </a:r>
          </a:p>
          <a:p>
            <a:pPr marL="615950" indent="-3429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600" dirty="0" smtClean="0">
                <a:ea typeface="Calibri"/>
                <a:cs typeface="Calibri"/>
              </a:rPr>
              <a:t>На главной странице сайта должна располагаться гиперссылка, обеспечивающая доступ на специальную страницу</a:t>
            </a:r>
          </a:p>
          <a:p>
            <a:pPr marL="615950" indent="-3429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600" dirty="0" smtClean="0">
                <a:ea typeface="Calibri"/>
                <a:cs typeface="Calibri"/>
              </a:rPr>
              <a:t>Специальная страница должна иметь гиперссылку на каталог метаданных</a:t>
            </a:r>
          </a:p>
          <a:p>
            <a:pPr marL="615950" indent="-3429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600" b="1" dirty="0" smtClean="0">
                <a:ea typeface="Calibri"/>
                <a:cs typeface="Calibri"/>
              </a:rPr>
              <a:t>Реестр открытых данных </a:t>
            </a:r>
            <a:r>
              <a:rPr lang="ru-RU" sz="1600" dirty="0" smtClean="0">
                <a:ea typeface="Calibri"/>
                <a:cs typeface="Calibri"/>
              </a:rPr>
              <a:t>должен содержать гиперссылки на страницы наборов открытых данных</a:t>
            </a:r>
          </a:p>
          <a:p>
            <a:pPr marL="615950" indent="-3429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600" b="1" dirty="0" smtClean="0">
                <a:ea typeface="Calibri"/>
                <a:cs typeface="Calibri"/>
              </a:rPr>
              <a:t>Паспорт набора </a:t>
            </a:r>
            <a:r>
              <a:rPr lang="ru-RU" sz="1600" dirty="0" smtClean="0">
                <a:ea typeface="Calibri"/>
                <a:cs typeface="Calibri"/>
              </a:rPr>
              <a:t>должен сдержать гиперссылку на содержание набора открытых данных </a:t>
            </a:r>
          </a:p>
          <a:p>
            <a:pPr marL="61595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1600" dirty="0">
              <a:ea typeface="Calibri"/>
              <a:cs typeface="Calibri"/>
            </a:endParaRPr>
          </a:p>
          <a:p>
            <a:pPr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b="1" dirty="0" smtClean="0"/>
              <a:t>На специальной странице необходимо разместить информацию для Пользователя следующего содержания:</a:t>
            </a:r>
          </a:p>
          <a:p>
            <a:r>
              <a:rPr lang="ru-RU" sz="1600" dirty="0"/>
              <a:t>Использовать открытые данные только в законных целях</a:t>
            </a:r>
          </a:p>
          <a:p>
            <a:r>
              <a:rPr lang="ru-RU" sz="1600" dirty="0"/>
              <a:t>Не искажать данные при их использовании</a:t>
            </a:r>
          </a:p>
          <a:p>
            <a:r>
              <a:rPr lang="ru-RU" sz="1600" dirty="0"/>
              <a:t>Сохранять ссылку на источник информации (</a:t>
            </a:r>
            <a:r>
              <a:rPr lang="ru-RU" sz="1600" b="1" dirty="0"/>
              <a:t>открытая лицензия</a:t>
            </a:r>
            <a:r>
              <a:rPr lang="ru-RU" sz="1600" dirty="0" smtClean="0"/>
              <a:t>)</a:t>
            </a:r>
            <a:endParaRPr lang="ru-RU" sz="1600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00812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67542" y="548680"/>
            <a:ext cx="8280922" cy="108012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r>
              <a:rPr lang="ru-RU" sz="2400" dirty="0" smtClean="0">
                <a:ea typeface="Calibri"/>
                <a:cs typeface="Calibri"/>
              </a:rPr>
              <a:t/>
            </a:r>
            <a:br>
              <a:rPr lang="ru-RU" sz="2400" dirty="0" smtClean="0">
                <a:ea typeface="Calibri"/>
                <a:cs typeface="Calibri"/>
              </a:rPr>
            </a:br>
            <a:r>
              <a:rPr lang="ru-RU" sz="2400" dirty="0">
                <a:ea typeface="Calibri"/>
                <a:cs typeface="Calibri"/>
              </a:rPr>
              <a:t/>
            </a:r>
            <a:br>
              <a:rPr lang="ru-RU" sz="2400" dirty="0">
                <a:ea typeface="Calibri"/>
                <a:cs typeface="Calibri"/>
              </a:rPr>
            </a:br>
            <a:r>
              <a:rPr lang="ru-RU" sz="2400" dirty="0" smtClean="0">
                <a:ea typeface="Calibri"/>
                <a:cs typeface="Calibri"/>
              </a:rPr>
              <a:t>Пример общедоступных данных</a:t>
            </a:r>
            <a:br>
              <a:rPr lang="ru-RU" sz="2400" dirty="0" smtClean="0">
                <a:ea typeface="Calibri"/>
                <a:cs typeface="Calibri"/>
              </a:rPr>
            </a:br>
            <a:r>
              <a:rPr lang="ru-RU" sz="1200" dirty="0" smtClean="0"/>
              <a:t>(Распоряжение </a:t>
            </a:r>
            <a:r>
              <a:rPr lang="ru-RU" sz="1200" dirty="0"/>
              <a:t>Правительства РФ от 10 июля 2013 №1187 </a:t>
            </a:r>
            <a:r>
              <a:rPr lang="ru-RU" sz="1200" dirty="0" smtClean="0"/>
              <a:t>«</a:t>
            </a:r>
            <a:r>
              <a:rPr lang="ru-RU" sz="1200" dirty="0"/>
              <a:t>О перечнях </a:t>
            </a:r>
            <a:r>
              <a:rPr lang="ru-RU" sz="1200" dirty="0" smtClean="0"/>
              <a:t>общедоступной</a:t>
            </a:r>
            <a:br>
              <a:rPr lang="ru-RU" sz="1200" dirty="0" smtClean="0"/>
            </a:br>
            <a:r>
              <a:rPr lang="ru-RU" sz="1200" dirty="0" smtClean="0"/>
              <a:t> </a:t>
            </a:r>
            <a:r>
              <a:rPr lang="ru-RU" sz="1200" dirty="0"/>
              <a:t>информации, </a:t>
            </a:r>
            <a:r>
              <a:rPr lang="ru-RU" sz="1200" dirty="0" smtClean="0"/>
              <a:t>размещаемой  </a:t>
            </a:r>
            <a:r>
              <a:rPr lang="ru-RU" sz="1200" dirty="0"/>
              <a:t>в сети «Интернет» в форме открытых данных</a:t>
            </a:r>
            <a:r>
              <a:rPr lang="ru-RU" sz="1200" dirty="0" smtClean="0"/>
              <a:t>»)</a:t>
            </a:r>
            <a:r>
              <a:rPr lang="ru-RU" sz="1200" dirty="0"/>
              <a:t/>
            </a:r>
            <a:br>
              <a:rPr lang="ru-RU" sz="1200" dirty="0"/>
            </a:br>
            <a:endParaRPr lang="ru-RU" sz="1200" dirty="0">
              <a:ea typeface="Calibri"/>
              <a:cs typeface="Calibri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700808"/>
            <a:ext cx="7543800" cy="4464497"/>
          </a:xfrm>
        </p:spPr>
        <p:txBody>
          <a:bodyPr>
            <a:normAutofit fontScale="25000" lnSpcReduction="20000"/>
          </a:bodyPr>
          <a:lstStyle/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 smtClean="0">
                <a:ea typeface="Times New Roman"/>
                <a:cs typeface="Times New Roman"/>
              </a:rPr>
              <a:t>1.   Наименования </a:t>
            </a:r>
            <a:r>
              <a:rPr lang="ru-RU" sz="4200" dirty="0">
                <a:ea typeface="Times New Roman"/>
                <a:cs typeface="Times New Roman"/>
              </a:rPr>
              <a:t>органов записи актов гражданского состояния Смоленской </a:t>
            </a:r>
            <a:r>
              <a:rPr lang="ru-RU" sz="4200" dirty="0" smtClean="0">
                <a:ea typeface="Times New Roman"/>
                <a:cs typeface="Times New Roman"/>
              </a:rPr>
              <a:t>области</a:t>
            </a:r>
            <a:endParaRPr lang="ru-RU" sz="4200" dirty="0">
              <a:ea typeface="Times New Roman"/>
              <a:cs typeface="Times New Roman"/>
            </a:endParaRP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 smtClean="0">
                <a:ea typeface="Times New Roman"/>
                <a:cs typeface="Times New Roman"/>
              </a:rPr>
              <a:t>2.   Центры </a:t>
            </a:r>
            <a:r>
              <a:rPr lang="ru-RU" sz="4200" dirty="0">
                <a:ea typeface="Times New Roman"/>
                <a:cs typeface="Times New Roman"/>
              </a:rPr>
              <a:t>занятости </a:t>
            </a:r>
            <a:r>
              <a:rPr lang="ru-RU" sz="4200" dirty="0" smtClean="0">
                <a:ea typeface="Times New Roman"/>
                <a:cs typeface="Times New Roman"/>
              </a:rPr>
              <a:t>населения</a:t>
            </a:r>
            <a:endParaRPr lang="ru-RU" sz="4200" dirty="0">
              <a:ea typeface="Calibri"/>
              <a:cs typeface="Times New Roman"/>
            </a:endParaRP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 smtClean="0">
                <a:ea typeface="Times New Roman"/>
                <a:cs typeface="Times New Roman"/>
              </a:rPr>
              <a:t>3.   Наименование </a:t>
            </a:r>
            <a:r>
              <a:rPr lang="ru-RU" sz="4200" dirty="0">
                <a:ea typeface="Times New Roman"/>
                <a:cs typeface="Times New Roman"/>
              </a:rPr>
              <a:t>ОИВ, осуществляющего полномочия в области  контроля за соблюдением  ОМСУ законодательства о </a:t>
            </a:r>
            <a:r>
              <a:rPr lang="ru-RU" sz="4200" dirty="0" smtClean="0">
                <a:ea typeface="Times New Roman"/>
                <a:cs typeface="Times New Roman"/>
              </a:rPr>
              <a:t>      </a:t>
            </a: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 smtClean="0">
                <a:ea typeface="Times New Roman"/>
                <a:cs typeface="Times New Roman"/>
              </a:rPr>
              <a:t>      градостроительной деятельности</a:t>
            </a:r>
            <a:endParaRPr lang="ru-RU" sz="4200" dirty="0">
              <a:ea typeface="Calibri"/>
              <a:cs typeface="Times New Roman"/>
            </a:endParaRP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 smtClean="0">
                <a:ea typeface="Times New Roman"/>
                <a:cs typeface="Times New Roman"/>
              </a:rPr>
              <a:t>4.   Наименования </a:t>
            </a:r>
            <a:r>
              <a:rPr lang="ru-RU" sz="4200" dirty="0">
                <a:ea typeface="Times New Roman"/>
                <a:cs typeface="Times New Roman"/>
              </a:rPr>
              <a:t>органов исполнительной власти субъектов Российской Федерации, осуществляющих полномочия </a:t>
            </a:r>
            <a:r>
              <a:rPr lang="ru-RU" sz="4200" dirty="0" smtClean="0">
                <a:ea typeface="Times New Roman"/>
                <a:cs typeface="Times New Roman"/>
              </a:rPr>
              <a:t>в</a:t>
            </a: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 smtClean="0">
                <a:ea typeface="Times New Roman"/>
                <a:cs typeface="Times New Roman"/>
              </a:rPr>
              <a:t>      области </a:t>
            </a:r>
            <a:r>
              <a:rPr lang="ru-RU" sz="4200" dirty="0">
                <a:ea typeface="Times New Roman"/>
                <a:cs typeface="Times New Roman"/>
              </a:rPr>
              <a:t>государственной экспертизы проектной документации, государственной экспертизы результатов инженерных </a:t>
            </a:r>
            <a:r>
              <a:rPr lang="ru-RU" sz="4200" dirty="0" smtClean="0">
                <a:ea typeface="Times New Roman"/>
                <a:cs typeface="Times New Roman"/>
              </a:rPr>
              <a:t> </a:t>
            </a: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 smtClean="0">
                <a:ea typeface="Times New Roman"/>
                <a:cs typeface="Times New Roman"/>
              </a:rPr>
              <a:t>      изысканий</a:t>
            </a:r>
            <a:endParaRPr lang="ru-RU" sz="4200" dirty="0">
              <a:ea typeface="Calibri"/>
              <a:cs typeface="Times New Roman"/>
            </a:endParaRP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 smtClean="0">
                <a:ea typeface="Times New Roman"/>
                <a:cs typeface="Times New Roman"/>
              </a:rPr>
              <a:t>5.  Наименования </a:t>
            </a:r>
            <a:r>
              <a:rPr lang="ru-RU" sz="4200" dirty="0">
                <a:ea typeface="Times New Roman"/>
                <a:cs typeface="Times New Roman"/>
              </a:rPr>
              <a:t>ОИВ субъектов РФ, осуществляющих полномочия в области проведения государственной </a:t>
            </a:r>
            <a:endParaRPr lang="ru-RU" sz="4200" dirty="0" smtClean="0">
              <a:ea typeface="Times New Roman"/>
              <a:cs typeface="Times New Roman"/>
            </a:endParaRP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>
                <a:ea typeface="Times New Roman"/>
                <a:cs typeface="Times New Roman"/>
              </a:rPr>
              <a:t> </a:t>
            </a:r>
            <a:r>
              <a:rPr lang="ru-RU" sz="4200" dirty="0" smtClean="0">
                <a:ea typeface="Times New Roman"/>
                <a:cs typeface="Times New Roman"/>
              </a:rPr>
              <a:t>    экологической    экспертизы</a:t>
            </a: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 smtClean="0">
                <a:ea typeface="Times New Roman"/>
                <a:cs typeface="Times New Roman"/>
              </a:rPr>
              <a:t>6.   Государственный </a:t>
            </a:r>
            <a:r>
              <a:rPr lang="ru-RU" sz="4200" dirty="0">
                <a:ea typeface="Times New Roman"/>
                <a:cs typeface="Times New Roman"/>
              </a:rPr>
              <a:t>лесной реестр Смоленской </a:t>
            </a:r>
            <a:r>
              <a:rPr lang="ru-RU" sz="4200" dirty="0" smtClean="0">
                <a:ea typeface="Times New Roman"/>
                <a:cs typeface="Times New Roman"/>
              </a:rPr>
              <a:t>области</a:t>
            </a:r>
            <a:endParaRPr lang="ru-RU" sz="4200" dirty="0">
              <a:ea typeface="Calibri"/>
              <a:cs typeface="Times New Roman"/>
            </a:endParaRP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>
                <a:ea typeface="Times New Roman"/>
                <a:cs typeface="Times New Roman"/>
              </a:rPr>
              <a:t>7. </a:t>
            </a:r>
            <a:r>
              <a:rPr lang="ru-RU" sz="4200" dirty="0" smtClean="0">
                <a:ea typeface="Times New Roman"/>
                <a:cs typeface="Times New Roman"/>
              </a:rPr>
              <a:t>  </a:t>
            </a:r>
            <a:r>
              <a:rPr lang="ru-RU" sz="4200" dirty="0">
                <a:ea typeface="Times New Roman"/>
                <a:cs typeface="Times New Roman"/>
              </a:rPr>
              <a:t>Государственный </a:t>
            </a:r>
            <a:r>
              <a:rPr lang="ru-RU" sz="4200" dirty="0" smtClean="0">
                <a:ea typeface="Times New Roman"/>
                <a:cs typeface="Times New Roman"/>
              </a:rPr>
              <a:t>охот хозяйственный реестр </a:t>
            </a:r>
            <a:endParaRPr lang="ru-RU" sz="4200" dirty="0">
              <a:ea typeface="Calibri"/>
              <a:cs typeface="Times New Roman"/>
            </a:endParaRP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 smtClean="0">
                <a:ea typeface="Times New Roman"/>
                <a:cs typeface="Times New Roman"/>
              </a:rPr>
              <a:t>8.   Наименования </a:t>
            </a:r>
            <a:r>
              <a:rPr lang="ru-RU" sz="4200" dirty="0">
                <a:ea typeface="Times New Roman"/>
                <a:cs typeface="Times New Roman"/>
              </a:rPr>
              <a:t>органов исполнительной власти субъектов Российской Федерации, осуществляющих полномочия в </a:t>
            </a:r>
            <a:r>
              <a:rPr lang="ru-RU" sz="4200" dirty="0" smtClean="0">
                <a:ea typeface="Times New Roman"/>
                <a:cs typeface="Times New Roman"/>
              </a:rPr>
              <a:t> </a:t>
            </a: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 smtClean="0">
                <a:ea typeface="Times New Roman"/>
                <a:cs typeface="Times New Roman"/>
              </a:rPr>
              <a:t>      области  </a:t>
            </a:r>
            <a:r>
              <a:rPr lang="ru-RU" sz="4200" dirty="0">
                <a:ea typeface="Times New Roman"/>
                <a:cs typeface="Times New Roman"/>
              </a:rPr>
              <a:t>охраны и использования объектов лесного хозяйства и животного мира </a:t>
            </a:r>
            <a:endParaRPr lang="ru-RU" sz="4200" dirty="0">
              <a:ea typeface="Calibri"/>
              <a:cs typeface="Times New Roman"/>
            </a:endParaRP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>
                <a:ea typeface="Times New Roman"/>
                <a:cs typeface="Times New Roman"/>
              </a:rPr>
              <a:t>9.  </a:t>
            </a:r>
            <a:r>
              <a:rPr lang="ru-RU" sz="4200" dirty="0" smtClean="0">
                <a:ea typeface="Times New Roman"/>
                <a:cs typeface="Times New Roman"/>
              </a:rPr>
              <a:t>  Информация </a:t>
            </a:r>
            <a:r>
              <a:rPr lang="ru-RU" sz="4200" dirty="0">
                <a:ea typeface="Times New Roman"/>
                <a:cs typeface="Times New Roman"/>
              </a:rPr>
              <a:t>о государственной экологической экспертизе</a:t>
            </a: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 smtClean="0">
                <a:ea typeface="Times New Roman"/>
                <a:cs typeface="Times New Roman"/>
              </a:rPr>
              <a:t>10.   Наименования </a:t>
            </a:r>
            <a:r>
              <a:rPr lang="ru-RU" sz="4200" dirty="0">
                <a:ea typeface="Times New Roman"/>
                <a:cs typeface="Times New Roman"/>
              </a:rPr>
              <a:t>органов исполнительной власти субъектов Российской Федерации, осуществляющих переданные </a:t>
            </a:r>
            <a:endParaRPr lang="ru-RU" sz="4200" dirty="0" smtClean="0">
              <a:ea typeface="Times New Roman"/>
              <a:cs typeface="Times New Roman"/>
            </a:endParaRP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 smtClean="0">
                <a:ea typeface="Times New Roman"/>
                <a:cs typeface="Times New Roman"/>
              </a:rPr>
              <a:t>        полномочия  </a:t>
            </a:r>
            <a:r>
              <a:rPr lang="ru-RU" sz="4200" dirty="0">
                <a:ea typeface="Times New Roman"/>
                <a:cs typeface="Times New Roman"/>
              </a:rPr>
              <a:t>Российской Федерации в области образования</a:t>
            </a: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>
                <a:ea typeface="Times New Roman"/>
                <a:cs typeface="Times New Roman"/>
              </a:rPr>
              <a:t>11. </a:t>
            </a:r>
            <a:r>
              <a:rPr lang="ru-RU" sz="4200" dirty="0" smtClean="0">
                <a:ea typeface="Times New Roman"/>
                <a:cs typeface="Times New Roman"/>
              </a:rPr>
              <a:t>  Реестр </a:t>
            </a:r>
            <a:r>
              <a:rPr lang="ru-RU" sz="4200" dirty="0">
                <a:ea typeface="Times New Roman"/>
                <a:cs typeface="Times New Roman"/>
              </a:rPr>
              <a:t>аккредитованных образовательных учреждений, расположенных на территории Смоленской области</a:t>
            </a:r>
            <a:endParaRPr lang="ru-RU" sz="4200" dirty="0">
              <a:ea typeface="Calibri"/>
              <a:cs typeface="Times New Roman"/>
            </a:endParaRP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>
                <a:ea typeface="Times New Roman"/>
                <a:cs typeface="Times New Roman"/>
              </a:rPr>
              <a:t>12. </a:t>
            </a:r>
            <a:r>
              <a:rPr lang="ru-RU" sz="4200" dirty="0" smtClean="0">
                <a:ea typeface="Times New Roman"/>
                <a:cs typeface="Times New Roman"/>
              </a:rPr>
              <a:t>  Реестр </a:t>
            </a:r>
            <a:r>
              <a:rPr lang="ru-RU" sz="4200" dirty="0">
                <a:ea typeface="Times New Roman"/>
                <a:cs typeface="Times New Roman"/>
              </a:rPr>
              <a:t>лицензий на право осуществления образовательной деятельности, выданных Департаментом Смоленской </a:t>
            </a:r>
            <a:endParaRPr lang="ru-RU" sz="4200" dirty="0" smtClean="0">
              <a:ea typeface="Times New Roman"/>
              <a:cs typeface="Times New Roman"/>
            </a:endParaRP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>
                <a:ea typeface="Times New Roman"/>
                <a:cs typeface="Times New Roman"/>
              </a:rPr>
              <a:t> </a:t>
            </a:r>
            <a:r>
              <a:rPr lang="ru-RU" sz="4200" dirty="0" smtClean="0">
                <a:ea typeface="Times New Roman"/>
                <a:cs typeface="Times New Roman"/>
              </a:rPr>
              <a:t>       области       </a:t>
            </a:r>
            <a:r>
              <a:rPr lang="ru-RU" sz="4200" dirty="0">
                <a:ea typeface="Times New Roman"/>
                <a:cs typeface="Times New Roman"/>
              </a:rPr>
              <a:t>по  образованию, науке и делам молодёжи</a:t>
            </a:r>
            <a:endParaRPr lang="ru-RU" sz="4200" dirty="0">
              <a:ea typeface="Calibri"/>
              <a:cs typeface="Times New Roman"/>
            </a:endParaRP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>
                <a:ea typeface="Times New Roman"/>
                <a:cs typeface="Times New Roman"/>
              </a:rPr>
              <a:t>13.  Наименования ОИВ субъекта РФ осуществляющих полномочия в области охраны здоровья граждан</a:t>
            </a:r>
            <a:endParaRPr lang="ru-RU" sz="4200" dirty="0">
              <a:ea typeface="Calibri"/>
              <a:cs typeface="Times New Roman"/>
            </a:endParaRP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>
                <a:ea typeface="Times New Roman"/>
                <a:cs typeface="Times New Roman"/>
              </a:rPr>
              <a:t>14.  Единый реестр лицензий на фармацевтическую деятельность</a:t>
            </a:r>
            <a:endParaRPr lang="ru-RU" sz="4200" dirty="0">
              <a:ea typeface="Calibri"/>
              <a:cs typeface="Times New Roman"/>
            </a:endParaRP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 smtClean="0">
                <a:ea typeface="Times New Roman"/>
                <a:cs typeface="Times New Roman"/>
              </a:rPr>
              <a:t>15.  Единый </a:t>
            </a:r>
            <a:r>
              <a:rPr lang="ru-RU" sz="4200" dirty="0">
                <a:ea typeface="Times New Roman"/>
                <a:cs typeface="Times New Roman"/>
              </a:rPr>
              <a:t>реестр лицензий на медицинскую </a:t>
            </a:r>
            <a:r>
              <a:rPr lang="ru-RU" sz="4200" dirty="0" smtClean="0">
                <a:ea typeface="Times New Roman"/>
                <a:cs typeface="Times New Roman"/>
              </a:rPr>
              <a:t>деятельность</a:t>
            </a:r>
          </a:p>
          <a:p>
            <a:pPr marL="182563" indent="-182563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4200" dirty="0" smtClean="0">
                <a:ea typeface="Calibri"/>
                <a:cs typeface="Times New Roman"/>
              </a:rPr>
              <a:t>16.  </a:t>
            </a:r>
            <a:r>
              <a:rPr lang="ru-RU" sz="4200" dirty="0" smtClean="0">
                <a:ea typeface="Times New Roman"/>
                <a:cs typeface="Times New Roman"/>
              </a:rPr>
              <a:t>Единый </a:t>
            </a:r>
            <a:r>
              <a:rPr lang="ru-RU" sz="4200" dirty="0">
                <a:ea typeface="Times New Roman"/>
                <a:cs typeface="Times New Roman"/>
              </a:rPr>
              <a:t>реестр лицензий на деятельность по обороту наркотических средств</a:t>
            </a:r>
          </a:p>
          <a:p>
            <a:pPr marL="0" indent="0">
              <a:buNone/>
            </a:pPr>
            <a:endParaRPr lang="ru-RU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3" y="116631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47010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400" dirty="0" smtClean="0">
                <a:solidFill>
                  <a:prstClr val="black"/>
                </a:solidFill>
              </a:rPr>
              <a:t> </a:t>
            </a:r>
            <a:r>
              <a:rPr lang="ru-RU" sz="2400" dirty="0"/>
              <a:t>Паспорт  набора</a:t>
            </a:r>
            <a:endParaRPr lang="ru-RU" sz="24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700213"/>
            <a:ext cx="7543800" cy="4465637"/>
          </a:xfrm>
        </p:spPr>
        <p:txBody>
          <a:bodyPr>
            <a:normAutofit/>
          </a:bodyPr>
          <a:lstStyle/>
          <a:p>
            <a:pPr marL="0" lvl="0" indent="0" fontAlgn="auto">
              <a:spcAft>
                <a:spcPts val="0"/>
              </a:spcAft>
              <a:buClrTx/>
              <a:buNone/>
            </a:pPr>
            <a:endParaRPr lang="ru-RU" b="1" dirty="0" smtClean="0">
              <a:solidFill>
                <a:prstClr val="black"/>
              </a:solidFill>
              <a:latin typeface="Calibri"/>
            </a:endParaRPr>
          </a:p>
          <a:p>
            <a:pPr marL="0" indent="0" algn="r">
              <a:buFont typeface="Arial" charset="0"/>
              <a:buNone/>
            </a:pPr>
            <a:endParaRPr lang="ru-RU" b="1" i="1" dirty="0" smtClean="0"/>
          </a:p>
          <a:p>
            <a:pPr marL="0" indent="0" algn="r">
              <a:buFont typeface="Arial" charset="0"/>
              <a:buNone/>
            </a:pPr>
            <a:endParaRPr lang="ru-RU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73320"/>
            <a:ext cx="7956376" cy="5155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9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400" dirty="0" smtClean="0"/>
              <a:t>Пример открытых   данных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700213"/>
            <a:ext cx="7543800" cy="4465637"/>
          </a:xfrm>
        </p:spPr>
        <p:txBody>
          <a:bodyPr>
            <a:normAutofit/>
          </a:bodyPr>
          <a:lstStyle/>
          <a:p>
            <a:pPr marL="0" lvl="0" indent="0" fontAlgn="auto">
              <a:spcAft>
                <a:spcPts val="0"/>
              </a:spcAft>
              <a:buClrTx/>
              <a:buNone/>
            </a:pPr>
            <a:endParaRPr lang="ru-RU" b="1" dirty="0" smtClean="0">
              <a:solidFill>
                <a:prstClr val="black"/>
              </a:solidFill>
              <a:latin typeface="Calibri"/>
            </a:endParaRPr>
          </a:p>
          <a:p>
            <a:pPr marL="0" indent="0" algn="r">
              <a:buFont typeface="Arial" charset="0"/>
              <a:buNone/>
            </a:pPr>
            <a:endParaRPr lang="ru-RU" b="1" i="1" dirty="0" smtClean="0"/>
          </a:p>
          <a:p>
            <a:pPr marL="0" indent="0" algn="r">
              <a:buFont typeface="Arial" charset="0"/>
              <a:buNone/>
            </a:pPr>
            <a:endParaRPr lang="ru-RU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038" y="1486353"/>
            <a:ext cx="7161410" cy="4538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163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83496" y="311141"/>
            <a:ext cx="8229600" cy="706090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400" dirty="0" smtClean="0">
                <a:ea typeface="Calibri"/>
                <a:cs typeface="Calibri"/>
              </a:rPr>
              <a:t>     Комплекс     мер</a:t>
            </a:r>
            <a:endParaRPr lang="ru-RU" sz="2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268761"/>
            <a:ext cx="7848872" cy="4896544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  <a:t>Определить </a:t>
            </a:r>
            <a:r>
              <a:rPr lang="ru-RU" sz="1600" dirty="0">
                <a:solidFill>
                  <a:srgbClr val="000000"/>
                </a:solidFill>
                <a:ea typeface="Calibri"/>
                <a:cs typeface="Times New Roman"/>
              </a:rPr>
              <a:t>ответственного  </a:t>
            </a:r>
            <a: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  <a:t>сотрудника, отвечающего за размещение и обновление наборов открытых данных.</a:t>
            </a:r>
          </a:p>
          <a:p>
            <a:pPr algn="just"/>
            <a: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  <a:t>Определить перечень и установить периодичность предоставления  информации</a:t>
            </a:r>
            <a:r>
              <a:rPr lang="ru-RU" sz="1600" dirty="0">
                <a:solidFill>
                  <a:srgbClr val="000000"/>
                </a:solidFill>
                <a:ea typeface="Calibri"/>
                <a:cs typeface="Times New Roman"/>
              </a:rPr>
              <a:t>,</a:t>
            </a:r>
            <a:r>
              <a:rPr lang="ru-RU" sz="1600" dirty="0"/>
              <a:t> </a:t>
            </a:r>
            <a:r>
              <a:rPr lang="ru-RU" sz="1600" dirty="0">
                <a:solidFill>
                  <a:srgbClr val="000000"/>
                </a:solidFill>
                <a:ea typeface="Calibri"/>
                <a:cs typeface="Times New Roman"/>
              </a:rPr>
              <a:t>подлежащей размещению в сети «Интернет» в форме открытых </a:t>
            </a:r>
            <a: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  <a:t>данных. </a:t>
            </a:r>
          </a:p>
          <a:p>
            <a:pPr algn="just"/>
            <a: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  <a:t>В соответствии с методическими рекомендациями Минэкономразвития РФ  </a:t>
            </a:r>
            <a:r>
              <a:rPr lang="en-US" sz="1600" dirty="0" smtClean="0">
                <a:solidFill>
                  <a:srgbClr val="000000"/>
                </a:solidFill>
                <a:ea typeface="Calibri"/>
                <a:cs typeface="Times New Roman"/>
                <a:hlinkClick r:id="rId2"/>
              </a:rPr>
              <a:t>http</a:t>
            </a:r>
            <a:r>
              <a:rPr lang="en-US" sz="1600" dirty="0">
                <a:solidFill>
                  <a:srgbClr val="000000"/>
                </a:solidFill>
                <a:ea typeface="Calibri"/>
                <a:cs typeface="Times New Roman"/>
                <a:hlinkClick r:id="rId2"/>
              </a:rPr>
              <a:t>://opendata.gosmonitor.ru</a:t>
            </a:r>
            <a:r>
              <a:rPr lang="en-US" sz="1600" dirty="0" smtClean="0">
                <a:solidFill>
                  <a:srgbClr val="000000"/>
                </a:solidFill>
                <a:ea typeface="Calibri"/>
                <a:cs typeface="Times New Roman"/>
                <a:hlinkClick r:id="rId2"/>
              </a:rPr>
              <a:t>/</a:t>
            </a:r>
            <a:r>
              <a:rPr lang="ru-RU" sz="1600" dirty="0" smtClean="0">
                <a:solidFill>
                  <a:srgbClr val="000000"/>
                </a:solidFill>
                <a:ea typeface="Calibri"/>
                <a:cs typeface="Times New Roman"/>
              </a:rPr>
              <a:t> ,  заполнить паспорт набора.</a:t>
            </a:r>
          </a:p>
          <a:p>
            <a:pPr lvl="0" algn="just"/>
            <a:r>
              <a:rPr lang="ru-RU" sz="1600" dirty="0">
                <a:solidFill>
                  <a:srgbClr val="000000"/>
                </a:solidFill>
                <a:ea typeface="Calibri"/>
              </a:rPr>
              <a:t>Органам исполнительной власти и местного самоуправления Республики Карелия, имеющим собственные сайты, провести работы по созданию  специальной страницы «Открытые данные»: конвертированию  набора данных в машиночитаемый формат, публикации его, проверки на доступность. С целью формирования реестра направить в виде файла запись об опубликованном наборе, выгруженную из реестра наборов данных в Государственный комитет Республики Карелия по развитию информационно-коммуникационных технологий</a:t>
            </a:r>
            <a:r>
              <a:rPr lang="ru-RU" sz="1600" dirty="0" smtClean="0">
                <a:solidFill>
                  <a:srgbClr val="000000"/>
                </a:solidFill>
                <a:ea typeface="Calibri"/>
              </a:rPr>
              <a:t>.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ea typeface="Calibri"/>
              </a:rPr>
              <a:t>Органам исполнительной власти Республики Карелия, не имеющим собственных сайтов, направить в адрес Комитета наборы и  паспорта открытых данных</a:t>
            </a:r>
            <a:r>
              <a:rPr lang="ru-RU" sz="1600" dirty="0" smtClean="0">
                <a:solidFill>
                  <a:srgbClr val="000000"/>
                </a:solidFill>
                <a:ea typeface="Calibri"/>
              </a:rPr>
              <a:t>.</a:t>
            </a:r>
          </a:p>
          <a:p>
            <a:pPr lvl="0" algn="just"/>
            <a:r>
              <a:rPr lang="ru-RU" sz="1600" dirty="0">
                <a:solidFill>
                  <a:srgbClr val="000000"/>
                </a:solidFill>
                <a:ea typeface="Calibri"/>
              </a:rPr>
              <a:t>Органам местного самоуправления Республики Карелия, не  имеющим собственных сайтов направить наборы и  паспорта открытых данных в адрес органа местного самоуправления, на территории которого расположено соответствующее муниципальное образование</a:t>
            </a:r>
            <a:r>
              <a:rPr lang="ru-RU" sz="1600" dirty="0" smtClean="0">
                <a:solidFill>
                  <a:srgbClr val="000000"/>
                </a:solidFill>
                <a:ea typeface="Calibri"/>
              </a:rPr>
              <a:t>.</a:t>
            </a:r>
            <a:endParaRPr lang="ru-RU" sz="1600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827" y="687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1819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6853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400" dirty="0">
                <a:solidFill>
                  <a:prstClr val="black"/>
                </a:solidFill>
                <a:ea typeface="Calibri"/>
                <a:cs typeface="Times New Roman"/>
              </a:rPr>
              <a:t>Предложения в проект решения</a:t>
            </a:r>
            <a:endParaRPr lang="ru-RU" sz="24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692697"/>
            <a:ext cx="7272808" cy="5688632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900" b="1" i="1" dirty="0" smtClean="0">
                <a:solidFill>
                  <a:schemeClr val="tx1"/>
                </a:solidFill>
                <a:ea typeface="Calibri"/>
                <a:cs typeface="Times New Roman"/>
              </a:rPr>
              <a:t>      </a:t>
            </a:r>
            <a:r>
              <a:rPr lang="ru-RU" sz="3500" b="1" i="1" dirty="0" smtClean="0">
                <a:solidFill>
                  <a:schemeClr val="tx1"/>
                </a:solidFill>
                <a:ea typeface="Calibri"/>
                <a:cs typeface="Times New Roman"/>
              </a:rPr>
              <a:t>Государственному комитету РК по развитию ИКТ</a:t>
            </a:r>
          </a:p>
          <a:p>
            <a:pPr algn="just"/>
            <a:r>
              <a:rPr lang="ru-RU" sz="3400" dirty="0" smtClean="0"/>
              <a:t>Подготовить </a:t>
            </a:r>
            <a:r>
              <a:rPr lang="ru-RU" sz="3400" dirty="0"/>
              <a:t>проект постановления Правительства Республики Карелия о внесении изменений в постановление Правительства Республики Карелия от 25 мая 2009 года № 107-П «Об Официальном интернет-портале Республики Карелия» в части определения ответственности органов исполнительной власти Республики Карелия и органов местного самоуправления в Республики Карелия за сбор и формирование открытых данных;</a:t>
            </a:r>
          </a:p>
          <a:p>
            <a:pPr marL="0" indent="0">
              <a:buNone/>
            </a:pPr>
            <a:endParaRPr lang="ru-RU" sz="3400" dirty="0"/>
          </a:p>
          <a:p>
            <a:pPr marL="0" indent="0">
              <a:buNone/>
            </a:pPr>
            <a:r>
              <a:rPr lang="ru-RU" sz="3400" dirty="0"/>
              <a:t>Срок – до 15 августа 2014 года</a:t>
            </a:r>
          </a:p>
          <a:p>
            <a:endParaRPr lang="ru-RU" sz="3400" dirty="0"/>
          </a:p>
          <a:p>
            <a:r>
              <a:rPr lang="ru-RU" sz="3400" dirty="0" smtClean="0"/>
              <a:t>На </a:t>
            </a:r>
            <a:r>
              <a:rPr lang="ru-RU" sz="3400" dirty="0"/>
              <a:t>«Главной» странице Официального интернет-портала Республики Карелия создать раздел «Открытые данные».</a:t>
            </a:r>
          </a:p>
          <a:p>
            <a:endParaRPr lang="ru-RU" sz="3400" dirty="0"/>
          </a:p>
          <a:p>
            <a:pPr marL="0" indent="0">
              <a:buNone/>
            </a:pPr>
            <a:r>
              <a:rPr lang="ru-RU" sz="3400" dirty="0"/>
              <a:t>Срок – до 15 августа 2014 </a:t>
            </a:r>
            <a:r>
              <a:rPr lang="ru-RU" sz="3400" dirty="0" smtClean="0"/>
              <a:t>года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900" b="1" i="1" dirty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ru-RU" sz="3400" b="1" i="1" dirty="0">
                <a:solidFill>
                  <a:schemeClr val="tx1"/>
                </a:solidFill>
                <a:ea typeface="Calibri"/>
                <a:cs typeface="Times New Roman"/>
              </a:rPr>
              <a:t>Органам исполнительной власти и органам местного самоуправления РК</a:t>
            </a:r>
            <a:endParaRPr lang="ru-RU" sz="3400" dirty="0"/>
          </a:p>
          <a:p>
            <a:pPr marL="0" indent="0">
              <a:buNone/>
            </a:pPr>
            <a:r>
              <a:rPr lang="ru-RU" sz="2800" dirty="0"/>
              <a:t> </a:t>
            </a:r>
            <a:endParaRPr lang="ru-RU" sz="2800" dirty="0" smtClean="0"/>
          </a:p>
          <a:p>
            <a:pPr algn="just"/>
            <a:r>
              <a:rPr lang="ru-RU" sz="3400" dirty="0" smtClean="0"/>
              <a:t>Определить </a:t>
            </a:r>
            <a:r>
              <a:rPr lang="ru-RU" sz="3400" dirty="0"/>
              <a:t>перечень информации, размещаемой в форме открытых данных;</a:t>
            </a:r>
          </a:p>
          <a:p>
            <a:pPr algn="just"/>
            <a:r>
              <a:rPr lang="ru-RU" sz="3400" dirty="0" smtClean="0"/>
              <a:t>Представить </a:t>
            </a:r>
            <a:r>
              <a:rPr lang="ru-RU" sz="3400" dirty="0"/>
              <a:t>информацию для размещения на  Официальном интернет-портале Республики Карелия и на Портале открытых данных Российской Федерации в соответствии с постановлением Правительства Российской Федерации от 10 июля 2013года № 583 « Об обеспечении доступа к общедоступной информации о деятельности органов власти в сети «Интернет» в форме открытых данных» в адрес Государственного комитета Республики Карелия по развитию информационно-коммуникационных технологий</a:t>
            </a:r>
            <a:r>
              <a:rPr lang="ru-RU" sz="3400" b="1" dirty="0"/>
              <a:t>.</a:t>
            </a:r>
            <a:r>
              <a:rPr lang="ru-RU" sz="3400" dirty="0"/>
              <a:t> </a:t>
            </a:r>
          </a:p>
          <a:p>
            <a:pPr marL="0" indent="0">
              <a:buNone/>
            </a:pPr>
            <a:endParaRPr lang="ru-RU" sz="3400" dirty="0"/>
          </a:p>
          <a:p>
            <a:pPr marL="0" indent="0">
              <a:buNone/>
            </a:pPr>
            <a:r>
              <a:rPr lang="ru-RU" sz="3400" dirty="0"/>
              <a:t>  Срок – до 15 августа 2014 года </a:t>
            </a:r>
          </a:p>
          <a:p>
            <a:endParaRPr lang="ru-RU" sz="2800" dirty="0"/>
          </a:p>
          <a:p>
            <a:pPr marL="0" indent="0">
              <a:buNone/>
            </a:pPr>
            <a:r>
              <a:rPr lang="ru-RU" sz="3400" b="1" i="1" dirty="0" smtClean="0">
                <a:solidFill>
                  <a:schemeClr val="tx1"/>
                </a:solidFill>
                <a:ea typeface="Calibri"/>
                <a:cs typeface="Times New Roman"/>
              </a:rPr>
              <a:t>Рекомендовать органам </a:t>
            </a:r>
            <a:r>
              <a:rPr lang="ru-RU" sz="3400" b="1" i="1" dirty="0">
                <a:solidFill>
                  <a:schemeClr val="tx1"/>
                </a:solidFill>
                <a:ea typeface="Calibri"/>
                <a:cs typeface="Times New Roman"/>
              </a:rPr>
              <a:t>местного самоуправления РК</a:t>
            </a:r>
            <a:endParaRPr lang="ru-RU" sz="3400" dirty="0"/>
          </a:p>
          <a:p>
            <a:pPr marL="0" indent="0">
              <a:buNone/>
            </a:pPr>
            <a:r>
              <a:rPr lang="ru-RU" sz="2800" dirty="0"/>
              <a:t>	</a:t>
            </a:r>
          </a:p>
          <a:p>
            <a:pPr algn="just"/>
            <a:r>
              <a:rPr lang="ru-RU" sz="3400" dirty="0" smtClean="0"/>
              <a:t>Определить </a:t>
            </a:r>
            <a:r>
              <a:rPr lang="ru-RU" sz="3400" dirty="0"/>
              <a:t>перечень информации, размещаемой в форме открытых данных;</a:t>
            </a:r>
          </a:p>
          <a:p>
            <a:pPr algn="just"/>
            <a:r>
              <a:rPr lang="ru-RU" sz="3400" dirty="0" smtClean="0"/>
              <a:t>Представить </a:t>
            </a:r>
            <a:r>
              <a:rPr lang="ru-RU" sz="3400" dirty="0"/>
              <a:t>информацию для размещения на  Официальном интернет-портале Республики Карелия и на Портале открытых данных Российской Федерации в соответствии с постановлением Правительства Российской Федерации от 10 июля 2013г. № 583 « Об обеспечении доступа к общедоступной информации о деятельности органов власти в сети «Интернет» в форме открытых данных» в адрес Государственного комитета Республики Карелия по развитию информационно-коммуникационных технологий</a:t>
            </a:r>
            <a:r>
              <a:rPr lang="ru-RU" sz="3400" b="1" dirty="0"/>
              <a:t>.</a:t>
            </a:r>
            <a:r>
              <a:rPr lang="ru-RU" sz="3400" dirty="0"/>
              <a:t> </a:t>
            </a:r>
          </a:p>
          <a:p>
            <a:pPr marL="0" indent="0">
              <a:buNone/>
            </a:pPr>
            <a:r>
              <a:rPr lang="ru-RU" sz="3400" dirty="0"/>
              <a:t> </a:t>
            </a:r>
          </a:p>
          <a:p>
            <a:pPr marL="0" indent="0">
              <a:buNone/>
            </a:pPr>
            <a:r>
              <a:rPr lang="ru-RU" sz="3400" dirty="0"/>
              <a:t>  Срок – до 15 августа 2014 года </a:t>
            </a:r>
            <a:endParaRPr lang="ru-RU" sz="3400" dirty="0" smtClean="0">
              <a:ea typeface="Calibri"/>
              <a:cs typeface="Times New Roman"/>
            </a:endParaRPr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665" y="116631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16283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СПАСИБО ЗА ВНИМАНИЕ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2417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1262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400" dirty="0" smtClean="0"/>
              <a:t>Что такое открытые данные</a:t>
            </a:r>
            <a:endParaRPr lang="ru-RU" sz="24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700213"/>
            <a:ext cx="7543800" cy="4465637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 </a:t>
            </a:r>
            <a:r>
              <a:rPr lang="ru-RU" sz="1800" b="1" i="1" dirty="0"/>
              <a:t>Открытые </a:t>
            </a:r>
            <a:r>
              <a:rPr lang="ru-RU" sz="1800" b="1" i="1" dirty="0" smtClean="0"/>
              <a:t>данные - это </a:t>
            </a:r>
            <a:r>
              <a:rPr lang="ru-RU" sz="1800" b="1" i="1" dirty="0"/>
              <a:t>информация, размещенная в сети </a:t>
            </a:r>
            <a:r>
              <a:rPr lang="ru-RU" sz="1800" b="1" i="1" dirty="0" smtClean="0"/>
              <a:t>«Интернет» </a:t>
            </a:r>
            <a:r>
              <a:rPr lang="ru-RU" sz="1800" b="1" i="1" dirty="0"/>
              <a:t>в виде массивов данных в формате, </a:t>
            </a:r>
            <a:r>
              <a:rPr lang="ru-RU" sz="1800" b="1" i="1" dirty="0" smtClean="0"/>
              <a:t>который обеспечивает  </a:t>
            </a:r>
            <a:r>
              <a:rPr lang="ru-RU" sz="1800" b="1" i="1" dirty="0"/>
              <a:t>их автоматическую обработку для повторного использования без предварительного изменения человеком (машиночитаемый формат), </a:t>
            </a:r>
            <a:r>
              <a:rPr lang="ru-RU" sz="1800" b="1" i="1" dirty="0" smtClean="0"/>
              <a:t> и на </a:t>
            </a:r>
            <a:r>
              <a:rPr lang="ru-RU" sz="1800" b="1" i="1" dirty="0"/>
              <a:t>условиях ее свободного (бесплатного</a:t>
            </a:r>
            <a:r>
              <a:rPr lang="ru-RU" sz="1800" b="1" i="1" dirty="0" smtClean="0"/>
              <a:t>) использования 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>
              <a:buNone/>
            </a:pPr>
            <a:endParaRPr lang="ru-RU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9523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400" dirty="0" smtClean="0"/>
              <a:t>Основные принципы открытых данных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700213"/>
            <a:ext cx="7543800" cy="4465637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ru-RU" dirty="0"/>
          </a:p>
          <a:p>
            <a:pPr lvl="0"/>
            <a:r>
              <a:rPr lang="ru-RU" dirty="0"/>
              <a:t>полнота; </a:t>
            </a:r>
          </a:p>
          <a:p>
            <a:pPr lvl="0"/>
            <a:r>
              <a:rPr lang="ru-RU" dirty="0"/>
              <a:t>актуальность; </a:t>
            </a:r>
          </a:p>
          <a:p>
            <a:pPr lvl="0"/>
            <a:r>
              <a:rPr lang="ru-RU" dirty="0"/>
              <a:t>пригодность к машинной обработке; </a:t>
            </a:r>
          </a:p>
          <a:p>
            <a:pPr lvl="0"/>
            <a:r>
              <a:rPr lang="ru-RU" dirty="0"/>
              <a:t>отсутствие дискриминации по доступу; </a:t>
            </a:r>
          </a:p>
          <a:p>
            <a:pPr lvl="0"/>
            <a:r>
              <a:rPr lang="ru-RU" dirty="0"/>
              <a:t>отсутствие </a:t>
            </a:r>
            <a:r>
              <a:rPr lang="ru-RU" dirty="0" err="1"/>
              <a:t>проприетарных</a:t>
            </a:r>
            <a:r>
              <a:rPr lang="ru-RU" dirty="0"/>
              <a:t> форматов; </a:t>
            </a:r>
            <a:endParaRPr lang="ru-RU" dirty="0" smtClean="0"/>
          </a:p>
          <a:p>
            <a:pPr lvl="0"/>
            <a:r>
              <a:rPr lang="ru-RU" dirty="0" smtClean="0"/>
              <a:t>лицензионная </a:t>
            </a:r>
            <a:r>
              <a:rPr lang="ru-RU" dirty="0" smtClean="0"/>
              <a:t>чистота</a:t>
            </a:r>
            <a:r>
              <a:rPr lang="en-US" dirty="0" smtClean="0"/>
              <a:t>;</a:t>
            </a:r>
          </a:p>
          <a:p>
            <a:pPr marL="0" lvl="0" indent="0">
              <a:buNone/>
            </a:pPr>
            <a:endParaRPr lang="ru-RU" dirty="0"/>
          </a:p>
          <a:p>
            <a:pPr marL="0" lvl="0" indent="0" fontAlgn="auto">
              <a:spcAft>
                <a:spcPts val="0"/>
              </a:spcAft>
              <a:buClrTx/>
              <a:buNone/>
            </a:pPr>
            <a:endParaRPr lang="ru-RU" b="1" dirty="0" smtClean="0">
              <a:solidFill>
                <a:prstClr val="black"/>
              </a:solidFill>
              <a:latin typeface="Calibri"/>
            </a:endParaRPr>
          </a:p>
          <a:p>
            <a:pPr marL="0" indent="0" algn="r">
              <a:buFont typeface="Arial" charset="0"/>
              <a:buNone/>
            </a:pPr>
            <a:endParaRPr lang="ru-RU" b="1" i="1" dirty="0" smtClean="0"/>
          </a:p>
          <a:p>
            <a:pPr marL="0" indent="0" algn="r">
              <a:buFont typeface="Arial" charset="0"/>
              <a:buNone/>
            </a:pPr>
            <a:endParaRPr lang="ru-RU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584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1262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400" dirty="0" smtClean="0"/>
              <a:t>Нормативные  документы</a:t>
            </a:r>
            <a:br>
              <a:rPr lang="ru-RU" sz="2400" dirty="0" smtClean="0"/>
            </a:br>
            <a:endParaRPr lang="ru-RU" sz="24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512519"/>
            <a:ext cx="7776864" cy="4678951"/>
          </a:xfrm>
        </p:spPr>
        <p:txBody>
          <a:bodyPr>
            <a:noAutofit/>
          </a:bodyPr>
          <a:lstStyle/>
          <a:p>
            <a:pPr algn="just"/>
            <a:r>
              <a:rPr lang="ru-RU" sz="1500" dirty="0"/>
              <a:t>Федеральный закон от </a:t>
            </a:r>
            <a:r>
              <a:rPr lang="ru-RU" sz="1500" dirty="0" smtClean="0"/>
              <a:t>9 февраля 2009 г.  </a:t>
            </a:r>
            <a:r>
              <a:rPr lang="ru-RU" sz="1500" dirty="0"/>
              <a:t>№8-ФЗ «Об обеспечении доступа к информации о деятельности государственных органов и органов местного самоуправления</a:t>
            </a:r>
            <a:r>
              <a:rPr lang="ru-RU" sz="1500" dirty="0" smtClean="0"/>
              <a:t>».</a:t>
            </a:r>
            <a:endParaRPr lang="ru-RU" sz="1500" dirty="0"/>
          </a:p>
          <a:p>
            <a:pPr algn="just"/>
            <a:r>
              <a:rPr lang="ru-RU" sz="1500" dirty="0">
                <a:solidFill>
                  <a:prstClr val="black"/>
                </a:solidFill>
              </a:rPr>
              <a:t>Федеральный закон от 7 июня </a:t>
            </a:r>
            <a:r>
              <a:rPr lang="ru-RU" sz="1500" dirty="0" smtClean="0">
                <a:solidFill>
                  <a:prstClr val="black"/>
                </a:solidFill>
              </a:rPr>
              <a:t>2013 г. </a:t>
            </a:r>
            <a:r>
              <a:rPr lang="ru-RU" sz="1500" dirty="0"/>
              <a:t>№ 112-ФЗ  «О внесении изменений в Федеральный закон «Об информации, информационных технологиях и о защите информации» Федеральный закон  от </a:t>
            </a:r>
            <a:r>
              <a:rPr lang="ru-RU" sz="1500" dirty="0" smtClean="0"/>
              <a:t>27 июля 2006 г.  </a:t>
            </a:r>
            <a:r>
              <a:rPr lang="ru-RU" sz="1500" dirty="0"/>
              <a:t>№149-ФЗ </a:t>
            </a:r>
            <a:r>
              <a:rPr lang="ru-RU" sz="1500" dirty="0" smtClean="0"/>
              <a:t>«Об </a:t>
            </a:r>
            <a:r>
              <a:rPr lang="ru-RU" sz="1500" dirty="0"/>
              <a:t>информации, информационных технологиях и о защите </a:t>
            </a:r>
            <a:r>
              <a:rPr lang="ru-RU" sz="1500" dirty="0" smtClean="0"/>
              <a:t>информации».</a:t>
            </a:r>
          </a:p>
          <a:p>
            <a:pPr algn="just"/>
            <a:r>
              <a:rPr lang="ru-RU" sz="1500" dirty="0" smtClean="0"/>
              <a:t>Указ </a:t>
            </a:r>
            <a:r>
              <a:rPr lang="ru-RU" sz="1500" dirty="0"/>
              <a:t>Президента Российской Федерации от 7 мая </a:t>
            </a:r>
            <a:r>
              <a:rPr lang="ru-RU" sz="1500" dirty="0" smtClean="0"/>
              <a:t>2012 г</a:t>
            </a:r>
            <a:r>
              <a:rPr lang="ru-RU" sz="1500" dirty="0"/>
              <a:t>. № 601 "Об основных направлениях совершенствования системы государственного управления" </a:t>
            </a:r>
          </a:p>
          <a:p>
            <a:pPr algn="just"/>
            <a:r>
              <a:rPr lang="ru-RU" sz="1500" dirty="0" smtClean="0"/>
              <a:t>Постановление </a:t>
            </a:r>
            <a:r>
              <a:rPr lang="ru-RU" sz="1500" dirty="0"/>
              <a:t>Правительства РФ от 10 июля </a:t>
            </a:r>
            <a:r>
              <a:rPr lang="ru-RU" sz="1500" dirty="0" smtClean="0"/>
              <a:t>2013 г. № 583 </a:t>
            </a:r>
            <a:r>
              <a:rPr lang="ru-RU" sz="1500" dirty="0"/>
              <a:t>«Об обеспечении доступа к общедоступной информации о деятельности органов власти в сети «Интернет» в форме открытых данных</a:t>
            </a:r>
            <a:r>
              <a:rPr lang="ru-RU" sz="1500" dirty="0" smtClean="0"/>
              <a:t>».</a:t>
            </a:r>
            <a:endParaRPr lang="ru-RU" sz="1500" dirty="0"/>
          </a:p>
          <a:p>
            <a:pPr algn="just"/>
            <a:r>
              <a:rPr lang="ru-RU" sz="1500" dirty="0"/>
              <a:t>Распоряжение Правительства РФ от 10 июля 2013 </a:t>
            </a:r>
            <a:r>
              <a:rPr lang="ru-RU" sz="1500" dirty="0" smtClean="0"/>
              <a:t>г. № 1187 </a:t>
            </a:r>
            <a:r>
              <a:rPr lang="ru-RU" sz="1500" dirty="0"/>
              <a:t>«О перечнях общедоступной информации, размещаемой в сети «Интернет» в форме открытых </a:t>
            </a:r>
            <a:r>
              <a:rPr lang="ru-RU" sz="1500" dirty="0" smtClean="0"/>
              <a:t>данных».</a:t>
            </a:r>
          </a:p>
          <a:p>
            <a:pPr algn="just"/>
            <a:r>
              <a:rPr lang="ru-RU" sz="1500" dirty="0">
                <a:solidFill>
                  <a:prstClr val="black"/>
                </a:solidFill>
              </a:rPr>
              <a:t>Требования к технологическим, программным и лингвистическим средствам, необходимым для размещения информации государственными органами и органами местного самоуправления в сети "Интернет" в форме открытых данных, а также для обеспечения ее использования, определены приказом </a:t>
            </a:r>
            <a:r>
              <a:rPr lang="ru-RU" sz="1500" dirty="0" err="1">
                <a:solidFill>
                  <a:prstClr val="black"/>
                </a:solidFill>
              </a:rPr>
              <a:t>Минкомсвязи</a:t>
            </a:r>
            <a:r>
              <a:rPr lang="ru-RU" sz="1500" dirty="0">
                <a:solidFill>
                  <a:prstClr val="black"/>
                </a:solidFill>
              </a:rPr>
              <a:t> России от </a:t>
            </a:r>
            <a:r>
              <a:rPr lang="ru-RU" sz="1500" dirty="0" smtClean="0">
                <a:solidFill>
                  <a:prstClr val="black"/>
                </a:solidFill>
              </a:rPr>
              <a:t>27 июня 2013 г. № 149.</a:t>
            </a:r>
            <a:endParaRPr lang="ru-RU" sz="1500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6742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1262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400" dirty="0"/>
              <a:t>Технологическая инфраструктура</a:t>
            </a:r>
            <a:endParaRPr lang="ru-RU" sz="24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700213"/>
            <a:ext cx="6912768" cy="4465637"/>
          </a:xfrm>
        </p:spPr>
        <p:txBody>
          <a:bodyPr>
            <a:normAutofit/>
          </a:bodyPr>
          <a:lstStyle/>
          <a:p>
            <a:pPr marL="0" lvl="0" indent="0" algn="ctr" fontAlgn="auto">
              <a:spcAft>
                <a:spcPts val="0"/>
              </a:spcAft>
              <a:buClrTx/>
              <a:buNone/>
            </a:pPr>
            <a:r>
              <a:rPr lang="ru-RU" sz="2000" i="1" dirty="0">
                <a:solidFill>
                  <a:prstClr val="black"/>
                </a:solidFill>
              </a:rPr>
              <a:t>Обязательные способы публикации открытых </a:t>
            </a:r>
            <a:r>
              <a:rPr lang="ru-RU" sz="2000" i="1" dirty="0" smtClean="0">
                <a:solidFill>
                  <a:prstClr val="black"/>
                </a:solidFill>
              </a:rPr>
              <a:t>данных</a:t>
            </a:r>
          </a:p>
          <a:p>
            <a:pPr marL="0" lvl="0" indent="0" fontAlgn="auto">
              <a:spcAft>
                <a:spcPts val="0"/>
              </a:spcAft>
              <a:buClrTx/>
              <a:buNone/>
            </a:pPr>
            <a:endParaRPr lang="ru-RU" dirty="0">
              <a:solidFill>
                <a:prstClr val="black"/>
              </a:solidFill>
            </a:endParaRPr>
          </a:p>
          <a:p>
            <a:pPr marL="342900" lvl="0" indent="-342900" algn="just" fontAlgn="auto"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</a:rPr>
              <a:t>через раздел </a:t>
            </a:r>
            <a:r>
              <a:rPr lang="ru-RU" sz="1800" dirty="0">
                <a:solidFill>
                  <a:schemeClr val="tx1"/>
                </a:solidFill>
              </a:rPr>
              <a:t>открытых данных на официальном сайте государственного (муниципального) органа в сети «Интернет» </a:t>
            </a:r>
            <a:endParaRPr lang="ru-RU" sz="1800" dirty="0" smtClean="0">
              <a:solidFill>
                <a:schemeClr val="tx1"/>
              </a:solidFill>
            </a:endParaRPr>
          </a:p>
          <a:p>
            <a:pPr marL="0" lvl="0" indent="0" algn="just" fontAlgn="auto">
              <a:spcAft>
                <a:spcPts val="0"/>
              </a:spcAft>
              <a:buClrTx/>
              <a:buNone/>
            </a:pPr>
            <a:endParaRPr lang="ru-RU" sz="1800" dirty="0" smtClean="0">
              <a:solidFill>
                <a:schemeClr val="tx1"/>
              </a:solidFill>
            </a:endParaRPr>
          </a:p>
          <a:p>
            <a:pPr marL="342900" lvl="0" indent="-342900" algn="just" fontAlgn="auto"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через портал открытых </a:t>
            </a:r>
            <a:r>
              <a:rPr lang="ru-RU" sz="1800" dirty="0">
                <a:solidFill>
                  <a:schemeClr val="tx1"/>
                </a:solidFill>
              </a:rPr>
              <a:t>данных государственного (муниципального) органа в сети «Интернет</a:t>
            </a:r>
            <a:r>
              <a:rPr lang="ru-RU" sz="1800" dirty="0" smtClean="0">
                <a:solidFill>
                  <a:schemeClr val="tx1"/>
                </a:solidFill>
              </a:rPr>
              <a:t>»</a:t>
            </a:r>
          </a:p>
          <a:p>
            <a:pPr marL="0" lvl="0" indent="0" algn="just" fontAlgn="auto">
              <a:spcAft>
                <a:spcPts val="0"/>
              </a:spcAft>
              <a:buClrTx/>
              <a:buNone/>
            </a:pPr>
            <a:endParaRPr lang="ru-RU" sz="1800" dirty="0">
              <a:solidFill>
                <a:prstClr val="black"/>
              </a:solidFill>
            </a:endParaRPr>
          </a:p>
          <a:p>
            <a:pPr marL="342900" indent="-342900" algn="just" fontAlgn="auto"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smtClean="0">
                <a:solidFill>
                  <a:prstClr val="black"/>
                </a:solidFill>
              </a:rPr>
              <a:t>через портал  </a:t>
            </a:r>
            <a:r>
              <a:rPr lang="ru-RU" sz="1800" dirty="0">
                <a:solidFill>
                  <a:prstClr val="black"/>
                </a:solidFill>
              </a:rPr>
              <a:t>открытых данных Российской </a:t>
            </a:r>
            <a:r>
              <a:rPr lang="ru-RU" sz="1800" dirty="0" smtClean="0">
                <a:solidFill>
                  <a:prstClr val="black"/>
                </a:solidFill>
              </a:rPr>
              <a:t>Федерации </a:t>
            </a:r>
            <a:r>
              <a:rPr lang="ru-RU" sz="1800" dirty="0">
                <a:solidFill>
                  <a:schemeClr val="tx1"/>
                </a:solidFill>
              </a:rPr>
              <a:t>сети «Интернет»</a:t>
            </a:r>
          </a:p>
          <a:p>
            <a:pPr marL="0" indent="0" algn="r">
              <a:buFont typeface="Arial" charset="0"/>
              <a:buNone/>
            </a:pPr>
            <a:endParaRPr lang="ru-RU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53051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800" dirty="0" smtClean="0">
                <a:ea typeface="Calibri"/>
                <a:cs typeface="Times New Roman"/>
              </a:rPr>
              <a:t>Пример открытых данных</a:t>
            </a:r>
            <a:endParaRPr lang="ru-RU" sz="28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700213"/>
            <a:ext cx="7543800" cy="4465637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800" dirty="0" smtClean="0">
                <a:ea typeface="Calibri"/>
                <a:cs typeface="Times New Roman"/>
              </a:rPr>
              <a:t>Министерство экономического развития Российской Федерации   </a:t>
            </a:r>
            <a:r>
              <a:rPr lang="en-US" sz="3800" dirty="0" smtClean="0"/>
              <a:t>www.economy.gov.ru/opendata/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800" dirty="0" smtClean="0"/>
              <a:t>Министерство связи и массовых коммуникаций Российской Федерации </a:t>
            </a:r>
            <a:r>
              <a:rPr lang="en-US" sz="3800" dirty="0" smtClean="0"/>
              <a:t>minsvyaz.ru/</a:t>
            </a:r>
            <a:r>
              <a:rPr lang="en-US" sz="3800" dirty="0" err="1" smtClean="0"/>
              <a:t>ru</a:t>
            </a:r>
            <a:r>
              <a:rPr lang="en-US" sz="3800" dirty="0" smtClean="0"/>
              <a:t>/</a:t>
            </a:r>
            <a:r>
              <a:rPr lang="en-US" sz="3800" dirty="0" err="1" smtClean="0"/>
              <a:t>opendata</a:t>
            </a:r>
            <a:r>
              <a:rPr lang="en-US" sz="3800" dirty="0" smtClean="0"/>
              <a:t>/</a:t>
            </a:r>
            <a:endParaRPr lang="ru-RU" sz="3800" dirty="0" smtClean="0">
              <a:ea typeface="Calibri"/>
              <a:cs typeface="Times New Roman"/>
            </a:endParaRPr>
          </a:p>
          <a:p>
            <a:r>
              <a:rPr lang="ru-RU" sz="3800" dirty="0" smtClean="0"/>
              <a:t>Открытые данные. Ульяновская область  </a:t>
            </a:r>
            <a:r>
              <a:rPr lang="en-US" sz="3800" dirty="0" smtClean="0"/>
              <a:t>data.ulgov.ru</a:t>
            </a:r>
            <a:endParaRPr lang="ru-RU" sz="3800" dirty="0" smtClean="0"/>
          </a:p>
          <a:p>
            <a:pPr marL="0" indent="0">
              <a:buNone/>
            </a:pPr>
            <a:endParaRPr lang="ru-RU" sz="3800" dirty="0" smtClean="0"/>
          </a:p>
          <a:p>
            <a:r>
              <a:rPr lang="ru-RU" sz="3800" dirty="0" smtClean="0">
                <a:ea typeface="Calibri"/>
                <a:cs typeface="Times New Roman"/>
              </a:rPr>
              <a:t>Портал открытых данных Смоленской области</a:t>
            </a:r>
          </a:p>
          <a:p>
            <a:pPr marL="0" indent="0">
              <a:buNone/>
            </a:pPr>
            <a:r>
              <a:rPr lang="ru-RU" sz="3800" dirty="0" smtClean="0">
                <a:ea typeface="Calibri"/>
                <a:cs typeface="Times New Roman"/>
              </a:rPr>
              <a:t>     </a:t>
            </a:r>
            <a:r>
              <a:rPr lang="en-US" sz="3800" dirty="0" smtClean="0">
                <a:ea typeface="Calibri"/>
                <a:cs typeface="Times New Roman"/>
              </a:rPr>
              <a:t>http://opendata.admin-smolensk.ru</a:t>
            </a:r>
            <a:endParaRPr lang="ru-RU" sz="3800" dirty="0" smtClean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sz="3800" dirty="0">
              <a:cs typeface="Times New Roman"/>
            </a:endParaRPr>
          </a:p>
          <a:p>
            <a:r>
              <a:rPr lang="ru-RU" sz="3800" dirty="0" smtClean="0">
                <a:cs typeface="Times New Roman"/>
              </a:rPr>
              <a:t>Портал открытых данных Правительства Москвы  </a:t>
            </a:r>
            <a:r>
              <a:rPr lang="en-US" sz="3800" dirty="0" smtClean="0">
                <a:cs typeface="Times New Roman"/>
              </a:rPr>
              <a:t>http</a:t>
            </a:r>
            <a:r>
              <a:rPr lang="en-US" sz="3800" dirty="0">
                <a:cs typeface="Times New Roman"/>
              </a:rPr>
              <a:t>://</a:t>
            </a:r>
            <a:r>
              <a:rPr lang="en-US" sz="3800" dirty="0" smtClean="0">
                <a:cs typeface="Times New Roman"/>
              </a:rPr>
              <a:t>data.mos.ru</a:t>
            </a:r>
            <a:endParaRPr lang="ru-RU" sz="3800" dirty="0" smtClean="0">
              <a:cs typeface="Times New Roman"/>
            </a:endParaRPr>
          </a:p>
          <a:p>
            <a:pPr marL="0" indent="0">
              <a:buNone/>
            </a:pPr>
            <a:endParaRPr lang="ru-RU" sz="3600" dirty="0">
              <a:cs typeface="Times New Roman"/>
            </a:endParaRPr>
          </a:p>
          <a:p>
            <a:pPr marL="0" indent="0">
              <a:buNone/>
            </a:pPr>
            <a:endParaRPr lang="ru-RU" sz="3600" dirty="0">
              <a:cs typeface="Times New Roman"/>
            </a:endParaRPr>
          </a:p>
          <a:p>
            <a:pPr marL="0" lvl="0" indent="0" algn="r">
              <a:lnSpc>
                <a:spcPct val="115000"/>
              </a:lnSpc>
              <a:buNone/>
            </a:pPr>
            <a:r>
              <a:rPr lang="ru-RU" sz="3300" b="1" dirty="0">
                <a:solidFill>
                  <a:srgbClr val="000000"/>
                </a:solidFill>
                <a:latin typeface="Cambria"/>
              </a:rPr>
              <a:t>Эталонные   наборы   </a:t>
            </a:r>
            <a:r>
              <a:rPr lang="en-US" sz="3300" b="1" dirty="0">
                <a:solidFill>
                  <a:prstClr val="black"/>
                </a:solidFill>
              </a:rPr>
              <a:t>Data.gov.ru</a:t>
            </a:r>
            <a:r>
              <a:rPr lang="ru-RU" sz="3300" b="1" dirty="0">
                <a:solidFill>
                  <a:prstClr val="black"/>
                </a:solidFill>
              </a:rPr>
              <a:t> </a:t>
            </a:r>
            <a:r>
              <a:rPr lang="ru-RU" sz="3300" b="1" dirty="0">
                <a:solidFill>
                  <a:srgbClr val="000000"/>
                </a:solidFill>
                <a:latin typeface="Cambria"/>
              </a:rPr>
              <a:t> в разделе Методические рекомендации по ссылке </a:t>
            </a:r>
            <a:r>
              <a:rPr lang="en-US" sz="3300" b="1" dirty="0">
                <a:solidFill>
                  <a:srgbClr val="000000"/>
                </a:solidFill>
                <a:latin typeface="Cambria"/>
              </a:rPr>
              <a:t>http://opendata.gosmonitor.ru/</a:t>
            </a:r>
            <a:endParaRPr lang="ru-RU" sz="3300" b="1" dirty="0">
              <a:solidFill>
                <a:prstClr val="black"/>
              </a:solidFill>
            </a:endParaRPr>
          </a:p>
          <a:p>
            <a:endParaRPr lang="ru-RU" sz="3300" dirty="0"/>
          </a:p>
          <a:p>
            <a:pPr marL="0" indent="0">
              <a:buNone/>
            </a:pPr>
            <a:endParaRPr lang="ru-RU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3" y="116631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89901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400" dirty="0" smtClean="0">
                <a:solidFill>
                  <a:prstClr val="black"/>
                </a:solidFill>
                <a:ea typeface="Calibri"/>
                <a:cs typeface="Times New Roman"/>
              </a:rPr>
              <a:t>Карелия Официальная</a:t>
            </a:r>
            <a:endParaRPr lang="ru-RU" sz="20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80728"/>
            <a:ext cx="8280920" cy="518457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300" b="1" dirty="0" smtClean="0"/>
              <a:t>Главная / Электронное Правительство / Открытые </a:t>
            </a:r>
            <a:r>
              <a:rPr lang="ru-RU" sz="1300" b="1" dirty="0" smtClean="0"/>
              <a:t>данные  </a:t>
            </a:r>
            <a:endParaRPr lang="ru-RU" sz="1100" dirty="0"/>
          </a:p>
          <a:p>
            <a:pPr marL="0" indent="0">
              <a:buNone/>
            </a:pPr>
            <a:r>
              <a:rPr lang="ru-RU" sz="1100" b="1" dirty="0" smtClean="0">
                <a:solidFill>
                  <a:srgbClr val="C00000"/>
                </a:solidFill>
              </a:rPr>
              <a:t>Министерство здравоохранения и социального развития Республики Карелия (наборов данных – 4):</a:t>
            </a:r>
            <a:endParaRPr lang="ru-RU" sz="1100" b="1" dirty="0">
              <a:solidFill>
                <a:srgbClr val="C00000"/>
              </a:solidFill>
            </a:endParaRPr>
          </a:p>
          <a:p>
            <a:r>
              <a:rPr lang="ru-RU" sz="1100" b="1" dirty="0"/>
              <a:t>Реестр лицензий на медицинскую </a:t>
            </a:r>
            <a:r>
              <a:rPr lang="ru-RU" sz="1100" b="1" dirty="0" smtClean="0"/>
              <a:t>деятельность</a:t>
            </a:r>
            <a:r>
              <a:rPr lang="ru-RU" sz="1100" b="1" dirty="0"/>
              <a:t>;</a:t>
            </a:r>
            <a:endParaRPr lang="ru-RU" sz="1100" b="1" dirty="0"/>
          </a:p>
          <a:p>
            <a:r>
              <a:rPr lang="ru-RU" sz="1100" b="1" dirty="0"/>
              <a:t>Реестр лицензий на фармацевтическую </a:t>
            </a:r>
            <a:r>
              <a:rPr lang="ru-RU" sz="1100" b="1" dirty="0" smtClean="0"/>
              <a:t>деятельность</a:t>
            </a:r>
            <a:r>
              <a:rPr lang="ru-RU" sz="1100" b="1" dirty="0"/>
              <a:t>;</a:t>
            </a:r>
            <a:endParaRPr lang="ru-RU" sz="1100" b="1" dirty="0"/>
          </a:p>
          <a:p>
            <a:r>
              <a:rPr lang="ru-RU" sz="1100" b="1" dirty="0"/>
              <a:t>Реестр </a:t>
            </a:r>
            <a:r>
              <a:rPr lang="ru-RU" sz="1100" b="1" dirty="0" smtClean="0"/>
              <a:t>лицензией </a:t>
            </a:r>
            <a:r>
              <a:rPr lang="ru-RU" sz="1100" b="1" dirty="0"/>
              <a:t>на деятельность по обороту наркотических средств, психотропных веществ и их </a:t>
            </a:r>
            <a:r>
              <a:rPr lang="ru-RU" sz="1100" b="1" dirty="0" err="1"/>
              <a:t>прекурсоров</a:t>
            </a:r>
            <a:r>
              <a:rPr lang="ru-RU" sz="1100" b="1" dirty="0"/>
              <a:t>, культивированию </a:t>
            </a:r>
            <a:r>
              <a:rPr lang="ru-RU" sz="1100" b="1" dirty="0" err="1" smtClean="0"/>
              <a:t>наркосодержащих</a:t>
            </a:r>
            <a:r>
              <a:rPr lang="ru-RU" sz="1100" b="1" dirty="0" smtClean="0"/>
              <a:t> </a:t>
            </a:r>
            <a:r>
              <a:rPr lang="ru-RU" sz="1100" b="1" dirty="0" smtClean="0"/>
              <a:t>растений</a:t>
            </a:r>
            <a:r>
              <a:rPr lang="ru-RU" sz="1100" b="1" dirty="0"/>
              <a:t>;</a:t>
            </a:r>
            <a:endParaRPr lang="ru-RU" sz="1100" b="1" dirty="0"/>
          </a:p>
          <a:p>
            <a:r>
              <a:rPr lang="ru-RU" sz="1100" b="1" dirty="0"/>
              <a:t>Реестр зарегистрированных цен производителей на лекарственные средства, включенные в перечень жизненно необходимых и важнейших лекарственных </a:t>
            </a:r>
            <a:r>
              <a:rPr lang="ru-RU" sz="1100" b="1" dirty="0" smtClean="0"/>
              <a:t>средств.</a:t>
            </a:r>
            <a:endParaRPr lang="ru-RU" sz="1100" b="1" dirty="0"/>
          </a:p>
          <a:p>
            <a:pPr marL="0" indent="0">
              <a:buNone/>
            </a:pPr>
            <a:r>
              <a:rPr lang="ru-RU" sz="1100" b="1" dirty="0" smtClean="0">
                <a:solidFill>
                  <a:srgbClr val="C00000"/>
                </a:solidFill>
              </a:rPr>
              <a:t>Министерство труда и занятости Республики Карелия (наборов данных -2):</a:t>
            </a:r>
            <a:endParaRPr lang="ru-RU" sz="1100" b="1" dirty="0">
              <a:solidFill>
                <a:srgbClr val="C00000"/>
              </a:solidFill>
            </a:endParaRPr>
          </a:p>
          <a:p>
            <a:r>
              <a:rPr lang="ru-RU" sz="1100" b="1" dirty="0"/>
              <a:t>Перечень подразделений государственной службы занятости населения Республики </a:t>
            </a:r>
            <a:r>
              <a:rPr lang="ru-RU" sz="1100" b="1" dirty="0" smtClean="0"/>
              <a:t>Карелия</a:t>
            </a:r>
            <a:r>
              <a:rPr lang="ru-RU" sz="1100" b="1" dirty="0"/>
              <a:t>;</a:t>
            </a:r>
            <a:endParaRPr lang="ru-RU" sz="1100" b="1" dirty="0"/>
          </a:p>
          <a:p>
            <a:r>
              <a:rPr lang="ru-RU" sz="1100" b="1" dirty="0"/>
              <a:t>Показатели государственной статистической отчетности подразделений государственной службы занятости населения Республики </a:t>
            </a:r>
            <a:r>
              <a:rPr lang="ru-RU" sz="1100" b="1" dirty="0" smtClean="0"/>
              <a:t>Карелия.</a:t>
            </a:r>
            <a:endParaRPr lang="ru-RU" sz="1100" b="1" dirty="0"/>
          </a:p>
          <a:p>
            <a:pPr marL="0" indent="0">
              <a:buNone/>
            </a:pPr>
            <a:r>
              <a:rPr lang="ru-RU" sz="1100" b="1" dirty="0">
                <a:solidFill>
                  <a:srgbClr val="C00000"/>
                </a:solidFill>
              </a:rPr>
              <a:t>Управление записи актов гражданского состояния Республики Карелия (наборов данных 1): </a:t>
            </a:r>
          </a:p>
          <a:p>
            <a:r>
              <a:rPr lang="ru-RU" sz="1100" b="1" dirty="0"/>
              <a:t>Перечень отделов записи актов гражданского состояния на территории Республики </a:t>
            </a:r>
            <a:r>
              <a:rPr lang="ru-RU" sz="1100" b="1" dirty="0" smtClean="0"/>
              <a:t>Карелия.</a:t>
            </a:r>
            <a:endParaRPr lang="ru-RU" sz="1100" b="1" dirty="0"/>
          </a:p>
          <a:p>
            <a:pPr marL="0" indent="0">
              <a:buNone/>
            </a:pPr>
            <a:r>
              <a:rPr lang="ru-RU" sz="1100" b="1" dirty="0" smtClean="0">
                <a:solidFill>
                  <a:srgbClr val="C00000"/>
                </a:solidFill>
              </a:rPr>
              <a:t>Министерство </a:t>
            </a:r>
            <a:r>
              <a:rPr lang="ru-RU" sz="1100" b="1" dirty="0">
                <a:solidFill>
                  <a:srgbClr val="C00000"/>
                </a:solidFill>
              </a:rPr>
              <a:t>культуры Республики Карелия (наборов данных – 13):</a:t>
            </a:r>
          </a:p>
          <a:p>
            <a:r>
              <a:rPr lang="ru-RU" sz="1100" b="1" dirty="0" smtClean="0"/>
              <a:t>Перечень государственных услуг Министерства культуры Республики Карелия;</a:t>
            </a:r>
          </a:p>
          <a:p>
            <a:r>
              <a:rPr lang="ru-RU" sz="1100" b="1" dirty="0"/>
              <a:t>Перечень контрольно-надзорных функций Министерства культуры Республики </a:t>
            </a:r>
            <a:r>
              <a:rPr lang="ru-RU" sz="1100" b="1" dirty="0" smtClean="0"/>
              <a:t>Карелия;</a:t>
            </a:r>
          </a:p>
          <a:p>
            <a:r>
              <a:rPr lang="ru-RU" sz="1100" b="1" dirty="0"/>
              <a:t>Перечень нормативных-правовых актов, определяющих полномочия, задачи и функции Министерства культуры Республики </a:t>
            </a:r>
            <a:r>
              <a:rPr lang="ru-RU" sz="1100" b="1" dirty="0" smtClean="0"/>
              <a:t>Карелия;</a:t>
            </a:r>
          </a:p>
          <a:p>
            <a:r>
              <a:rPr lang="ru-RU" sz="1100" b="1" dirty="0"/>
              <a:t>Перечень государственных учреждений, подведомственных Министерству культуры Республики </a:t>
            </a:r>
            <a:r>
              <a:rPr lang="ru-RU" sz="1100" b="1" dirty="0" smtClean="0"/>
              <a:t>Карелия;</a:t>
            </a:r>
          </a:p>
          <a:p>
            <a:r>
              <a:rPr lang="ru-RU" sz="1100" b="1" dirty="0"/>
              <a:t>Плановые показатели государственной программы Республики Карелия «Культура Республики Карелия</a:t>
            </a:r>
            <a:r>
              <a:rPr lang="ru-RU" sz="1100" b="1" dirty="0" smtClean="0"/>
              <a:t>»;</a:t>
            </a:r>
          </a:p>
          <a:p>
            <a:r>
              <a:rPr lang="ru-RU" sz="1100" b="1" dirty="0"/>
              <a:t>Годовой план проведения Министерством культуры Республики Карелия проверок в целях контроля исполнения подведомственными учреждениями государственных </a:t>
            </a:r>
            <a:r>
              <a:rPr lang="ru-RU" sz="1100" b="1" dirty="0" smtClean="0"/>
              <a:t>заданий;</a:t>
            </a:r>
          </a:p>
          <a:p>
            <a:r>
              <a:rPr lang="ru-RU" sz="1100" b="1" dirty="0"/>
              <a:t>Перечень работ, оказываемых населению подведомственными Министерству культуры Республики Карелия </a:t>
            </a:r>
            <a:r>
              <a:rPr lang="ru-RU" sz="1100" b="1" dirty="0" smtClean="0"/>
              <a:t>учреждениями;</a:t>
            </a:r>
          </a:p>
          <a:p>
            <a:r>
              <a:rPr lang="ru-RU" sz="1100" b="1" dirty="0"/>
              <a:t>Перечень общих требований, предъявляемых к кандидатам, участвующим в конкурсах на замещение вакантных должностей государственной гражданской </a:t>
            </a:r>
            <a:r>
              <a:rPr lang="ru-RU" sz="1100" b="1" dirty="0" smtClean="0"/>
              <a:t>службы;</a:t>
            </a:r>
          </a:p>
          <a:p>
            <a:r>
              <a:rPr lang="ru-RU" sz="1100" b="1" dirty="0"/>
              <a:t>Перечень услуг, оказываемых населению подведомственными Министерству культуры Республики Карелия </a:t>
            </a:r>
            <a:r>
              <a:rPr lang="ru-RU" sz="1100" b="1" dirty="0" smtClean="0"/>
              <a:t>учреждениями;</a:t>
            </a:r>
          </a:p>
          <a:p>
            <a:r>
              <a:rPr lang="ru-RU" sz="1100" b="1" dirty="0"/>
              <a:t>Учреждения сети: муниципальные библиотеки, музеи, архивы, МОУ ДОД, культурно-досуговые учреждения (перечни</a:t>
            </a:r>
            <a:r>
              <a:rPr lang="ru-RU" sz="1100" b="1" dirty="0" smtClean="0"/>
              <a:t>);</a:t>
            </a:r>
          </a:p>
          <a:p>
            <a:r>
              <a:rPr lang="ru-RU" sz="1100" b="1" dirty="0"/>
              <a:t>Структура Министерства культуры Республики </a:t>
            </a:r>
            <a:r>
              <a:rPr lang="ru-RU" sz="1100" b="1" dirty="0" smtClean="0"/>
              <a:t>Карелия;</a:t>
            </a:r>
          </a:p>
          <a:p>
            <a:r>
              <a:rPr lang="ru-RU" sz="1100" b="1" dirty="0"/>
              <a:t>Перечень функций Министерства культуры Республики </a:t>
            </a:r>
            <a:r>
              <a:rPr lang="ru-RU" sz="1100" b="1" dirty="0" smtClean="0"/>
              <a:t>Карелия;</a:t>
            </a:r>
          </a:p>
          <a:p>
            <a:r>
              <a:rPr lang="ru-RU" sz="1100" b="1" dirty="0"/>
              <a:t>Электронные ресурсы Министерства культуры Республики </a:t>
            </a:r>
            <a:r>
              <a:rPr lang="ru-RU" sz="1100" b="1" dirty="0" smtClean="0"/>
              <a:t>Карелия.</a:t>
            </a:r>
            <a:endParaRPr lang="ru-RU" sz="1100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4890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400" dirty="0" smtClean="0">
                <a:solidFill>
                  <a:prstClr val="black"/>
                </a:solidFill>
                <a:ea typeface="Calibri"/>
                <a:cs typeface="Times New Roman"/>
              </a:rPr>
              <a:t>Карелия Официальная</a:t>
            </a:r>
            <a:endParaRPr lang="ru-RU" sz="20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80728"/>
            <a:ext cx="8136904" cy="5184576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300" b="1" dirty="0" smtClean="0"/>
              <a:t>                                             </a:t>
            </a:r>
            <a:endParaRPr lang="ru-RU" sz="1300" b="1" dirty="0" smtClean="0"/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300" b="1" dirty="0"/>
              <a:t> </a:t>
            </a:r>
            <a:r>
              <a:rPr lang="ru-RU" sz="1300" b="1" dirty="0" smtClean="0"/>
              <a:t>                                              </a:t>
            </a:r>
            <a:r>
              <a:rPr lang="ru-RU" sz="1300" b="1" dirty="0" smtClean="0"/>
              <a:t>Главная / Электронное Правительство / Открытые </a:t>
            </a:r>
            <a:r>
              <a:rPr lang="ru-RU" sz="1300" b="1" dirty="0" smtClean="0"/>
              <a:t>данные </a:t>
            </a:r>
            <a:endParaRPr lang="ru-RU" sz="1300" b="1" dirty="0" smtClean="0"/>
          </a:p>
          <a:p>
            <a:pPr marL="0" indent="0">
              <a:buNone/>
            </a:pPr>
            <a:r>
              <a:rPr lang="ru-RU" sz="1100" b="1" dirty="0" smtClean="0">
                <a:solidFill>
                  <a:srgbClr val="C00000"/>
                </a:solidFill>
              </a:rPr>
              <a:t>Петрозаводский городской округ (наборов данных – 4):</a:t>
            </a:r>
            <a:endParaRPr lang="ru-RU" sz="1100" b="1" dirty="0">
              <a:solidFill>
                <a:srgbClr val="C00000"/>
              </a:solidFill>
            </a:endParaRPr>
          </a:p>
          <a:p>
            <a:r>
              <a:rPr lang="ru-RU" sz="1100" b="1" dirty="0"/>
              <a:t>Памятные и юбилейные даты Петрозаводского городского округа, </a:t>
            </a:r>
          </a:p>
          <a:p>
            <a:r>
              <a:rPr lang="ru-RU" sz="1100" b="1" dirty="0"/>
              <a:t>График проведения личного приема руководителями Администрации Петрозаводского городского округа,</a:t>
            </a:r>
          </a:p>
          <a:p>
            <a:r>
              <a:rPr lang="ru-RU" sz="1100" b="1" dirty="0"/>
              <a:t>План проведения ярмарок на территории Петрозаводского городского округа, </a:t>
            </a:r>
          </a:p>
          <a:p>
            <a:r>
              <a:rPr lang="ru-RU" sz="1100" b="1" dirty="0"/>
              <a:t>Список почетных граждан</a:t>
            </a:r>
            <a:r>
              <a:rPr lang="ru-RU" sz="1100" b="1" dirty="0" smtClean="0"/>
              <a:t>.</a:t>
            </a:r>
          </a:p>
          <a:p>
            <a:pPr marL="0" indent="0">
              <a:buNone/>
            </a:pPr>
            <a:r>
              <a:rPr lang="ru-RU" sz="1100" b="1" dirty="0" smtClean="0">
                <a:solidFill>
                  <a:srgbClr val="C00000"/>
                </a:solidFill>
              </a:rPr>
              <a:t>Беломорский муниципальный район (наборов данных – 1):</a:t>
            </a:r>
            <a:endParaRPr lang="ru-RU" sz="1100" b="1" dirty="0">
              <a:solidFill>
                <a:srgbClr val="C00000"/>
              </a:solidFill>
            </a:endParaRPr>
          </a:p>
          <a:p>
            <a:r>
              <a:rPr lang="ru-RU" sz="1100" b="1" dirty="0" smtClean="0"/>
              <a:t>Перечень </a:t>
            </a:r>
            <a:r>
              <a:rPr lang="ru-RU" sz="1100" b="1" dirty="0"/>
              <a:t>муниципальных учреждений, учредителем которых является администрация муниципального образования «Беломорский муниципальный район</a:t>
            </a:r>
            <a:r>
              <a:rPr lang="ru-RU" sz="1100" b="1" dirty="0" smtClean="0"/>
              <a:t>»</a:t>
            </a:r>
          </a:p>
          <a:p>
            <a:pPr marL="0" indent="0">
              <a:buNone/>
            </a:pPr>
            <a:r>
              <a:rPr lang="ru-RU" sz="1100" b="1" dirty="0" smtClean="0">
                <a:solidFill>
                  <a:srgbClr val="C00000"/>
                </a:solidFill>
              </a:rPr>
              <a:t>Сортавальский муниципальный район (наборов данных – 4):</a:t>
            </a:r>
            <a:endParaRPr lang="ru-RU" sz="1100" b="1" dirty="0">
              <a:solidFill>
                <a:srgbClr val="C00000"/>
              </a:solidFill>
            </a:endParaRPr>
          </a:p>
          <a:p>
            <a:r>
              <a:rPr lang="ru-RU" sz="1100" b="1" dirty="0" smtClean="0"/>
              <a:t>Городские </a:t>
            </a:r>
            <a:r>
              <a:rPr lang="ru-RU" sz="1100" b="1" dirty="0"/>
              <a:t>и сельские поселения Сортавальского муниципального района, </a:t>
            </a:r>
          </a:p>
          <a:p>
            <a:r>
              <a:rPr lang="ru-RU" sz="1100" b="1" dirty="0"/>
              <a:t>Муниципальные унитарные предприятия Сортавальского района, </a:t>
            </a:r>
          </a:p>
          <a:p>
            <a:r>
              <a:rPr lang="ru-RU" sz="1100" b="1" dirty="0"/>
              <a:t>Образовательные учреждения Сортавальского муниципального района, </a:t>
            </a:r>
          </a:p>
          <a:p>
            <a:r>
              <a:rPr lang="ru-RU" sz="1100" b="1" dirty="0"/>
              <a:t>Учреждения, подведомственные отделу культуры и спорта.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1100" dirty="0"/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1100" b="1" dirty="0" smtClean="0"/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1100" b="1" dirty="0"/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1100" b="1" dirty="0" smtClean="0"/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1100" b="1" dirty="0"/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1100" b="1" dirty="0" smtClean="0"/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1100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7807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000" dirty="0"/>
              <a:t>Состав общедоступной информации,</a:t>
            </a:r>
            <a:br>
              <a:rPr lang="ru-RU" sz="2000" dirty="0"/>
            </a:br>
            <a:r>
              <a:rPr lang="ru-RU" sz="2000" dirty="0"/>
              <a:t> размещаемой в форме открытых </a:t>
            </a:r>
            <a:r>
              <a:rPr lang="ru-RU" sz="2000" dirty="0" smtClean="0"/>
              <a:t>данных</a:t>
            </a:r>
            <a:endParaRPr lang="ru-RU" sz="20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412776"/>
            <a:ext cx="7543800" cy="5256584"/>
          </a:xfrm>
        </p:spPr>
        <p:txBody>
          <a:bodyPr>
            <a:normAutofit/>
          </a:bodyPr>
          <a:lstStyle/>
          <a:p>
            <a:pPr marL="342900" lvl="0" indent="-342900" algn="just" fontAlgn="auto"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prstClr val="black"/>
                </a:solidFill>
              </a:rPr>
              <a:t>Обязательному отнесению к общедоступной информации, размещаемой государственными органами и органами местного самоуправления в сети «Интернет» в форме открытых данных, подлежит информация, включённая в Перечень, утверждённый Распоряжением Правительства </a:t>
            </a:r>
            <a:r>
              <a:rPr lang="ru-RU" sz="1800" dirty="0">
                <a:solidFill>
                  <a:prstClr val="black"/>
                </a:solidFill>
              </a:rPr>
              <a:t>РФ  </a:t>
            </a:r>
            <a:r>
              <a:rPr lang="ru-RU" sz="1800" dirty="0" smtClean="0">
                <a:solidFill>
                  <a:prstClr val="black"/>
                </a:solidFill>
              </a:rPr>
              <a:t>от 10 июля 2013 года №1187</a:t>
            </a:r>
          </a:p>
          <a:p>
            <a:pPr marL="342900" lvl="0" indent="-342900" algn="just" fontAlgn="auto"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</a:rPr>
              <a:t>Реализация указов Президента РФ от 7 мая 2012 года №№ 596-606</a:t>
            </a:r>
          </a:p>
          <a:p>
            <a:pPr marL="342900" lvl="0" indent="-342900" algn="just" fontAlgn="auto"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prstClr val="black"/>
                </a:solidFill>
              </a:rPr>
              <a:t>Иная информация о деятельности органов исполнительной власти и органов местного самоуправления</a:t>
            </a:r>
          </a:p>
          <a:p>
            <a:pPr marL="0" lvl="0" indent="0" fontAlgn="auto">
              <a:spcAft>
                <a:spcPts val="0"/>
              </a:spcAft>
              <a:buClrTx/>
              <a:buNone/>
            </a:pPr>
            <a:endParaRPr lang="ru-RU" sz="1800" dirty="0" smtClean="0">
              <a:solidFill>
                <a:prstClr val="black"/>
              </a:solidFill>
            </a:endParaRPr>
          </a:p>
          <a:p>
            <a:pPr marL="0" lvl="0" indent="0" algn="ctr" fontAlgn="auto">
              <a:spcAft>
                <a:spcPts val="0"/>
              </a:spcAft>
              <a:buClrTx/>
              <a:buNone/>
            </a:pPr>
            <a:r>
              <a:rPr lang="ru-RU" sz="1800" dirty="0" smtClean="0">
                <a:solidFill>
                  <a:srgbClr val="262626"/>
                </a:solidFill>
                <a:latin typeface="Impact"/>
              </a:rPr>
              <a:t>Поэтапное опубликование информации, </a:t>
            </a:r>
            <a:r>
              <a:rPr lang="ru-RU" sz="1800" b="1" dirty="0">
                <a:solidFill>
                  <a:prstClr val="black"/>
                </a:solidFill>
              </a:rPr>
              <a:t/>
            </a:r>
            <a:br>
              <a:rPr lang="ru-RU" sz="1800" b="1" dirty="0">
                <a:solidFill>
                  <a:prstClr val="black"/>
                </a:solidFill>
              </a:rPr>
            </a:br>
            <a:r>
              <a:rPr lang="ru-RU" sz="1800" dirty="0" smtClean="0">
                <a:solidFill>
                  <a:srgbClr val="262626"/>
                </a:solidFill>
                <a:latin typeface="Impact"/>
              </a:rPr>
              <a:t>с учётом факторов</a:t>
            </a:r>
            <a:endParaRPr lang="ru-RU" sz="1800" b="1" dirty="0" smtClean="0">
              <a:solidFill>
                <a:prstClr val="black"/>
              </a:solidFill>
            </a:endParaRPr>
          </a:p>
          <a:p>
            <a:pPr marL="342900" lvl="0" indent="-342900" fontAlgn="auto"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prstClr val="black"/>
                </a:solidFill>
              </a:rPr>
              <a:t>Востребованность</a:t>
            </a:r>
            <a:endParaRPr lang="ru-RU" sz="1800" dirty="0">
              <a:solidFill>
                <a:prstClr val="black"/>
              </a:solidFill>
            </a:endParaRPr>
          </a:p>
          <a:p>
            <a:pPr marL="342900" lvl="0" indent="-342900" fontAlgn="auto"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prstClr val="black"/>
                </a:solidFill>
              </a:rPr>
              <a:t>Степень готовности </a:t>
            </a:r>
          </a:p>
          <a:p>
            <a:pPr marL="342900" lvl="0" indent="-342900" fontAlgn="auto"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prstClr val="black"/>
                </a:solidFill>
              </a:rPr>
              <a:t>Затраты на публикацию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1800" dirty="0" smtClean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3" y="116630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3570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1881</TotalTime>
  <Words>1518</Words>
  <Application>Microsoft Office PowerPoint</Application>
  <PresentationFormat>Экран (4:3)</PresentationFormat>
  <Paragraphs>183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NewsPrint</vt:lpstr>
      <vt:lpstr>1_NewsPrint</vt:lpstr>
      <vt:lpstr>Государственный комитет Республики Карелия  по развитию информационно-коммуникационных технологий </vt:lpstr>
      <vt:lpstr>Что такое открытые данные</vt:lpstr>
      <vt:lpstr>Основные принципы открытых данных</vt:lpstr>
      <vt:lpstr>Нормативные  документы </vt:lpstr>
      <vt:lpstr>Технологическая инфраструктура</vt:lpstr>
      <vt:lpstr>Пример открытых данных</vt:lpstr>
      <vt:lpstr>Карелия Официальная</vt:lpstr>
      <vt:lpstr>Карелия Официальная</vt:lpstr>
      <vt:lpstr>Состав общедоступной информации,  размещаемой в форме открытых данных</vt:lpstr>
      <vt:lpstr>Примеры  иных  открытых  данных </vt:lpstr>
      <vt:lpstr> Порядок    размещения   общедоступной  информации   в   форме   открытых   данных   на   сайте</vt:lpstr>
      <vt:lpstr>  Пример общедоступных данных (Распоряжение Правительства РФ от 10 июля 2013 №1187 «О перечнях общедоступной  информации, размещаемой  в сети «Интернет» в форме открытых данных») </vt:lpstr>
      <vt:lpstr> Паспорт  набора</vt:lpstr>
      <vt:lpstr>Пример открытых   данных</vt:lpstr>
      <vt:lpstr>     Комплекс     мер</vt:lpstr>
      <vt:lpstr>Предложения в проект решения</vt:lpstr>
      <vt:lpstr>Презентация PowerPoint</vt:lpstr>
    </vt:vector>
  </TitlesOfParts>
  <Company>Госкомитет РК по развитию ИКТ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no name</dc:creator>
  <cp:lastModifiedBy>no name</cp:lastModifiedBy>
  <cp:revision>117</cp:revision>
  <dcterms:created xsi:type="dcterms:W3CDTF">2014-06-18T07:22:09Z</dcterms:created>
  <dcterms:modified xsi:type="dcterms:W3CDTF">2014-06-27T10:26:09Z</dcterms:modified>
</cp:coreProperties>
</file>