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60" r:id="rId2"/>
    <p:sldId id="272" r:id="rId3"/>
    <p:sldId id="271" r:id="rId4"/>
    <p:sldId id="275" r:id="rId5"/>
    <p:sldId id="276" r:id="rId6"/>
    <p:sldId id="277" r:id="rId7"/>
    <p:sldId id="274" r:id="rId8"/>
    <p:sldId id="259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620" autoAdjust="0"/>
    <p:restoredTop sz="94660" autoAdjust="0"/>
  </p:normalViewPr>
  <p:slideViewPr>
    <p:cSldViewPr>
      <p:cViewPr varScale="1">
        <p:scale>
          <a:sx n="112" d="100"/>
          <a:sy n="112" d="100"/>
        </p:scale>
        <p:origin x="-159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6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>
        <c:manualLayout>
          <c:xMode val="edge"/>
          <c:yMode val="edge"/>
          <c:x val="0.1685556867950346"/>
          <c:y val="1.1757952820057031E-2"/>
        </c:manualLayout>
      </c:layout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Работа органов исполнительной власти Республики Карелия в ЕСЭДД</c:v>
                </c:pt>
              </c:strCache>
            </c:strRef>
          </c:tx>
          <c:explosion val="25"/>
          <c:cat>
            <c:strRef>
              <c:f>Лист1!$A$2:$A$5</c:f>
              <c:strCache>
                <c:ptCount val="3"/>
                <c:pt idx="0">
                  <c:v>17 ОИВ - Уведомили о переходе на обмен документами в электронной форме</c:v>
                </c:pt>
                <c:pt idx="1">
                  <c:v>2 ОИВ - Не начали обмен документами в электронной форме</c:v>
                </c:pt>
                <c:pt idx="2">
                  <c:v>3 ОИВ - Ведутся организационные мероприятия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3"/>
                <c:pt idx="0">
                  <c:v>17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</c:ser>
        <c:dLbls/>
        <c:firstSliceAng val="0"/>
      </c:pieChart>
    </c:plotArea>
    <c:legend>
      <c:legendPos val="r"/>
      <c:layout>
        <c:manualLayout>
          <c:xMode val="edge"/>
          <c:yMode val="edge"/>
          <c:x val="0.6410177165354336"/>
          <c:y val="0.18166633858267736"/>
          <c:w val="0.34648228346456739"/>
          <c:h val="0.81786644776449913"/>
        </c:manualLayout>
      </c:layout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Электронный документ</c:v>
                </c:pt>
              </c:strCache>
            </c:strRef>
          </c:tx>
          <c:dLbls>
            <c:dLbl>
              <c:idx val="0"/>
              <c:layout>
                <c:manualLayout>
                  <c:x val="-1.6835016835016836E-3"/>
                  <c:y val="-0.25195613185836491"/>
                </c:manualLayout>
              </c:layout>
              <c:showVal val="1"/>
            </c:dLbl>
            <c:dLbl>
              <c:idx val="1"/>
              <c:layout>
                <c:manualLayout>
                  <c:x val="3.3670033670033677E-3"/>
                  <c:y val="-0.26035466958697717"/>
                </c:manualLayout>
              </c:layout>
              <c:showVal val="1"/>
            </c:dLbl>
            <c:dLbl>
              <c:idx val="2"/>
              <c:layout>
                <c:manualLayout>
                  <c:x val="1.6835016835016836E-3"/>
                  <c:y val="-0.2715527198917933"/>
                </c:manualLayout>
              </c:layout>
              <c:showVal val="1"/>
            </c:dLbl>
            <c:dLbl>
              <c:idx val="3"/>
              <c:layout>
                <c:manualLayout>
                  <c:x val="0"/>
                  <c:y val="-0.30234735823003794"/>
                </c:manualLayout>
              </c:layout>
              <c:showVal val="1"/>
            </c:dLbl>
            <c:dLbl>
              <c:idx val="4"/>
              <c:layout>
                <c:manualLayout>
                  <c:x val="-3.3670033670033677E-3"/>
                  <c:y val="-0.30234735823003794"/>
                </c:manualLayout>
              </c:layout>
              <c:showVal val="1"/>
            </c:dLbl>
            <c:dLbl>
              <c:idx val="5"/>
              <c:layout>
                <c:manualLayout>
                  <c:x val="3.3670033670033677E-3"/>
                  <c:y val="-0.30234735823003794"/>
                </c:manualLayout>
              </c:layout>
              <c:showVal val="1"/>
            </c:dLbl>
            <c:dLbl>
              <c:idx val="6"/>
              <c:layout>
                <c:manualLayout>
                  <c:x val="0"/>
                  <c:y val="-0.32474345883967037"/>
                </c:manualLayout>
              </c:layout>
              <c:showVal val="1"/>
            </c:dLbl>
            <c:dLbl>
              <c:idx val="7"/>
              <c:layout>
                <c:manualLayout>
                  <c:x val="-1.6835016835016221E-3"/>
                  <c:y val="-0.33594172957854784"/>
                </c:manualLayout>
              </c:layout>
              <c:showVal val="1"/>
            </c:dLbl>
            <c:dLbl>
              <c:idx val="8"/>
              <c:layout>
                <c:manualLayout>
                  <c:x val="3.3670033670033677E-3"/>
                  <c:y val="-0.40592932354958805"/>
                </c:manualLayout>
              </c:layout>
              <c:showVal val="1"/>
            </c:dLbl>
            <c:dLbl>
              <c:idx val="9"/>
              <c:layout>
                <c:manualLayout>
                  <c:x val="1.6835016835016836E-3"/>
                  <c:y val="-0.41152834870199606"/>
                </c:manualLayout>
              </c:layout>
              <c:showVal val="1"/>
            </c:dLbl>
            <c:dLbl>
              <c:idx val="10"/>
              <c:layout>
                <c:manualLayout>
                  <c:x val="0"/>
                  <c:y val="-0.42272639900681236"/>
                </c:manualLayout>
              </c:layout>
              <c:showVal val="1"/>
            </c:dLbl>
            <c:showVal val="1"/>
          </c:dLbls>
          <c:cat>
            <c:strRef>
              <c:f>Лист1!$A$2:$A$12</c:f>
              <c:strCache>
                <c:ptCount val="11"/>
                <c:pt idx="0">
                  <c:v>МК РК</c:v>
                </c:pt>
                <c:pt idx="1">
                  <c:v>Мсоц РК</c:v>
                </c:pt>
                <c:pt idx="2">
                  <c:v>УЗАГС</c:v>
                </c:pt>
                <c:pt idx="3">
                  <c:v>МЗ РК</c:v>
                </c:pt>
                <c:pt idx="4">
                  <c:v>МПЭ РК</c:v>
                </c:pt>
                <c:pt idx="5">
                  <c:v>МФ РК</c:v>
                </c:pt>
                <c:pt idx="6">
                  <c:v>ГК РК по ЦиТ </c:v>
                </c:pt>
                <c:pt idx="7">
                  <c:v>МЭР</c:v>
                </c:pt>
                <c:pt idx="8">
                  <c:v>ММСпорт</c:v>
                </c:pt>
                <c:pt idx="9">
                  <c:v>Мимущ</c:v>
                </c:pt>
                <c:pt idx="10">
                  <c:v>Мобр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83</c:v>
                </c:pt>
                <c:pt idx="1">
                  <c:v>80</c:v>
                </c:pt>
                <c:pt idx="2">
                  <c:v>70</c:v>
                </c:pt>
                <c:pt idx="3">
                  <c:v>59</c:v>
                </c:pt>
                <c:pt idx="4">
                  <c:v>59</c:v>
                </c:pt>
                <c:pt idx="5">
                  <c:v>58</c:v>
                </c:pt>
                <c:pt idx="6">
                  <c:v>50</c:v>
                </c:pt>
                <c:pt idx="7">
                  <c:v>46</c:v>
                </c:pt>
                <c:pt idx="8">
                  <c:v>20</c:v>
                </c:pt>
                <c:pt idx="9">
                  <c:v>18</c:v>
                </c:pt>
                <c:pt idx="10">
                  <c:v>14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бумажном носителе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cat>
            <c:strRef>
              <c:f>Лист1!$A$2:$A$12</c:f>
              <c:strCache>
                <c:ptCount val="11"/>
                <c:pt idx="0">
                  <c:v>МК РК</c:v>
                </c:pt>
                <c:pt idx="1">
                  <c:v>Мсоц РК</c:v>
                </c:pt>
                <c:pt idx="2">
                  <c:v>УЗАГС</c:v>
                </c:pt>
                <c:pt idx="3">
                  <c:v>МЗ РК</c:v>
                </c:pt>
                <c:pt idx="4">
                  <c:v>МПЭ РК</c:v>
                </c:pt>
                <c:pt idx="5">
                  <c:v>МФ РК</c:v>
                </c:pt>
                <c:pt idx="6">
                  <c:v>ГК РК по ЦиТ </c:v>
                </c:pt>
                <c:pt idx="7">
                  <c:v>МЭР</c:v>
                </c:pt>
                <c:pt idx="8">
                  <c:v>ММСпорт</c:v>
                </c:pt>
                <c:pt idx="9">
                  <c:v>Мимущ</c:v>
                </c:pt>
                <c:pt idx="10">
                  <c:v>Мобр</c:v>
                </c:pt>
              </c:strCache>
            </c:strRef>
          </c:cat>
          <c:val>
            <c:numRef>
              <c:f>Лист1!$C$2:$C$12</c:f>
              <c:numCache>
                <c:formatCode>General</c:formatCode>
                <c:ptCount val="11"/>
                <c:pt idx="0">
                  <c:v>17</c:v>
                </c:pt>
                <c:pt idx="1">
                  <c:v>20</c:v>
                </c:pt>
                <c:pt idx="2">
                  <c:v>30</c:v>
                </c:pt>
                <c:pt idx="3">
                  <c:v>41</c:v>
                </c:pt>
                <c:pt idx="4">
                  <c:v>41</c:v>
                </c:pt>
                <c:pt idx="5">
                  <c:v>42</c:v>
                </c:pt>
                <c:pt idx="6">
                  <c:v>50</c:v>
                </c:pt>
                <c:pt idx="7">
                  <c:v>54</c:v>
                </c:pt>
                <c:pt idx="8">
                  <c:v>80</c:v>
                </c:pt>
                <c:pt idx="9">
                  <c:v>82</c:v>
                </c:pt>
                <c:pt idx="10">
                  <c:v>86</c:v>
                </c:pt>
              </c:numCache>
            </c:numRef>
          </c:val>
        </c:ser>
        <c:dLbls/>
        <c:overlap val="100"/>
        <c:axId val="69642880"/>
        <c:axId val="81597184"/>
      </c:barChart>
      <c:catAx>
        <c:axId val="69642880"/>
        <c:scaling>
          <c:orientation val="minMax"/>
        </c:scaling>
        <c:axPos val="b"/>
        <c:tickLblPos val="nextTo"/>
        <c:crossAx val="81597184"/>
        <c:crosses val="autoZero"/>
        <c:auto val="1"/>
        <c:lblAlgn val="ctr"/>
        <c:lblOffset val="100"/>
      </c:catAx>
      <c:valAx>
        <c:axId val="81597184"/>
        <c:scaling>
          <c:orientation val="minMax"/>
        </c:scaling>
        <c:axPos val="l"/>
        <c:majorGridlines/>
        <c:numFmt formatCode="General" sourceLinked="1"/>
        <c:tickLblPos val="nextTo"/>
        <c:crossAx val="69642880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/>
        </p:nvSpPr>
        <p:spPr>
          <a:xfrm>
            <a:off x="777875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6"/>
          <p:cNvSpPr/>
          <p:nvPr/>
        </p:nvSpPr>
        <p:spPr>
          <a:xfrm>
            <a:off x="777875" y="6172200"/>
            <a:ext cx="7543800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25110-DFC9-41CD-B9D9-83BA7725DB1B}" type="datetimeFigureOut">
              <a:rPr lang="ru-RU"/>
              <a:pPr>
                <a:defRPr/>
              </a:pPr>
              <a:t>19.12.2017</a:t>
            </a:fld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B684C-C18B-4970-8AF5-9059660531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7747A-E869-4068-BC78-CAC9F397DA71}" type="datetimeFigureOut">
              <a:rPr lang="ru-RU"/>
              <a:pPr>
                <a:defRPr/>
              </a:pPr>
              <a:t>19.12.2017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F4BAC-A61F-4317-9996-8A4FA7A710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F66A5-DC60-4A94-9C60-5CA16B4A4553}" type="datetimeFigureOut">
              <a:rPr lang="ru-RU"/>
              <a:pPr>
                <a:defRPr/>
              </a:pPr>
              <a:t>19.12.2017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EA18D-37B0-4EF7-ABB9-9E58583BCD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FC06C-EC7F-4ED7-A89A-63FC29621FDA}" type="datetimeFigureOut">
              <a:rPr lang="ru-RU"/>
              <a:pPr>
                <a:defRPr/>
              </a:pPr>
              <a:t>19.12.2017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422C9-85B1-419E-858B-3EA301502F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777875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777875" y="6172200"/>
            <a:ext cx="7543800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F563D-BF96-43C3-956C-5A60963AEB0B}" type="datetimeFigureOut">
              <a:rPr lang="ru-RU"/>
              <a:pPr>
                <a:defRPr/>
              </a:pPr>
              <a:t>19.12.2017</a:t>
            </a:fld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C4EFC-34E9-451F-90BA-0397D1DCCD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F2AE2-A67A-4A87-9F45-EA3D39097575}" type="datetimeFigureOut">
              <a:rPr lang="ru-RU"/>
              <a:pPr>
                <a:defRPr/>
              </a:pPr>
              <a:t>19.12.2017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F0CD2-2E38-419A-AEF7-D3C09EE3D9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/>
          <p:nvPr/>
        </p:nvCxnSpPr>
        <p:spPr>
          <a:xfrm>
            <a:off x="758825" y="1249363"/>
            <a:ext cx="36576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12"/>
          <p:cNvCxnSpPr/>
          <p:nvPr/>
        </p:nvCxnSpPr>
        <p:spPr>
          <a:xfrm>
            <a:off x="4645025" y="1249363"/>
            <a:ext cx="36576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EB112-0843-444B-BC8B-35EA4473FC91}" type="datetimeFigureOut">
              <a:rPr lang="ru-RU"/>
              <a:pPr>
                <a:defRPr/>
              </a:pPr>
              <a:t>19.12.2017</a:t>
            </a:fld>
            <a:endParaRPr lang="ru-RU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76B80-7083-4666-BB64-C11DF184AA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2010C-7C62-4AF3-87B4-25FC995DC82F}" type="datetimeFigureOut">
              <a:rPr lang="ru-RU"/>
              <a:pPr>
                <a:defRPr/>
              </a:pPr>
              <a:t>19.12.2017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DB6AF-8E26-4492-B4E4-A3BE22DAEA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5C1D3-BC08-4549-8BC2-1B782F15B941}" type="datetimeFigureOut">
              <a:rPr lang="ru-RU"/>
              <a:pPr>
                <a:defRPr/>
              </a:pPr>
              <a:t>19.12.2017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E6FB3-2EDC-4EC6-887E-04A0DD132D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9"/>
          <p:cNvCxnSpPr/>
          <p:nvPr/>
        </p:nvCxnSpPr>
        <p:spPr>
          <a:xfrm rot="5400000">
            <a:off x="1677194" y="2515394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8C98D-005D-4B74-BD33-7BFC87B129F0}" type="datetimeFigureOut">
              <a:rPr lang="ru-RU"/>
              <a:pPr>
                <a:defRPr/>
              </a:pPr>
              <a:t>19.12.2017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3EFAE-BAD4-49A3-AA4D-DF01B55F8B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36FC6-A3E2-4993-81CA-1E118C7C974E}" type="datetimeFigureOut">
              <a:rPr lang="ru-RU"/>
              <a:pPr>
                <a:defRPr/>
              </a:pPr>
              <a:t>19.12.2017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29590-A54B-4672-B841-FE7BCB8C17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762000" y="4572000"/>
            <a:ext cx="6781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62000" y="685800"/>
            <a:ext cx="75438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1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BCE0BBD-5119-4672-B079-02C37C9B5B83}" type="datetimeFigureOut">
              <a:rPr lang="ru-RU"/>
              <a:pPr>
                <a:defRPr/>
              </a:pPr>
              <a:t>19.12.2017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0" y="6208713"/>
            <a:ext cx="48736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8013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40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BD82C76D-429D-460F-9AF4-7A0331BD8E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875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875" y="6172200"/>
            <a:ext cx="7543800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1" r:id="rId2"/>
    <p:sldLayoutId id="2147483793" r:id="rId3"/>
    <p:sldLayoutId id="2147483790" r:id="rId4"/>
    <p:sldLayoutId id="2147483794" r:id="rId5"/>
    <p:sldLayoutId id="2147483789" r:id="rId6"/>
    <p:sldLayoutId id="2147483788" r:id="rId7"/>
    <p:sldLayoutId id="2147483795" r:id="rId8"/>
    <p:sldLayoutId id="2147483787" r:id="rId9"/>
    <p:sldLayoutId id="2147483786" r:id="rId10"/>
    <p:sldLayoutId id="214748378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4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3725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3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1262"/>
          </a:xfrm>
        </p:spPr>
        <p:txBody>
          <a:bodyPr/>
          <a:lstStyle/>
          <a:p>
            <a:pPr algn="r">
              <a:spcBef>
                <a:spcPct val="2000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Администрация Главы Республики Карелия</a:t>
            </a:r>
            <a:endParaRPr lang="ru-RU" sz="18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700213"/>
            <a:ext cx="7543800" cy="446563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000000"/>
                </a:solidFill>
                <a:ea typeface="Calibri"/>
              </a:rPr>
              <a:t>О </a:t>
            </a:r>
            <a:r>
              <a:rPr lang="ru-RU" b="1" dirty="0" smtClean="0">
                <a:solidFill>
                  <a:srgbClr val="000000"/>
                </a:solidFill>
                <a:ea typeface="Calibri"/>
              </a:rPr>
              <a:t>результатах реализации </a:t>
            </a:r>
            <a:r>
              <a:rPr lang="ru-RU" b="1" dirty="0">
                <a:solidFill>
                  <a:srgbClr val="000000"/>
                </a:solidFill>
                <a:ea typeface="Calibri"/>
              </a:rPr>
              <a:t>плана перехода органов исполнительной власти Республики </a:t>
            </a:r>
            <a:r>
              <a:rPr lang="ru-RU" b="1" dirty="0" smtClean="0">
                <a:solidFill>
                  <a:srgbClr val="000000"/>
                </a:solidFill>
                <a:ea typeface="Calibri"/>
              </a:rPr>
              <a:t>Карелия</a:t>
            </a:r>
            <a:r>
              <a:rPr lang="en-US" b="1" dirty="0" smtClean="0">
                <a:solidFill>
                  <a:srgbClr val="000000"/>
                </a:solidFill>
                <a:ea typeface="Calibri"/>
              </a:rPr>
              <a:t/>
            </a:r>
            <a:br>
              <a:rPr lang="en-US" b="1" dirty="0" smtClean="0">
                <a:solidFill>
                  <a:srgbClr val="000000"/>
                </a:solidFill>
                <a:ea typeface="Calibri"/>
              </a:rPr>
            </a:br>
            <a:r>
              <a:rPr lang="ru-RU" b="1" dirty="0" smtClean="0">
                <a:solidFill>
                  <a:srgbClr val="000000"/>
                </a:solidFill>
                <a:ea typeface="Calibri"/>
              </a:rPr>
              <a:t> </a:t>
            </a:r>
            <a:r>
              <a:rPr lang="ru-RU" b="1" dirty="0">
                <a:solidFill>
                  <a:srgbClr val="000000"/>
                </a:solidFill>
                <a:ea typeface="Calibri"/>
              </a:rPr>
              <a:t>на работу в Единой системе электронного документооборота и делопроизводства "</a:t>
            </a:r>
            <a:r>
              <a:rPr lang="ru-RU" b="1" dirty="0" smtClean="0">
                <a:solidFill>
                  <a:srgbClr val="000000"/>
                </a:solidFill>
                <a:ea typeface="Calibri"/>
              </a:rPr>
              <a:t>Дело“</a:t>
            </a:r>
            <a:r>
              <a:rPr lang="en-US" b="1" dirty="0" smtClean="0">
                <a:solidFill>
                  <a:srgbClr val="000000"/>
                </a:solidFill>
                <a:ea typeface="Calibri"/>
              </a:rPr>
              <a:t/>
            </a:r>
            <a:br>
              <a:rPr lang="en-US" b="1" dirty="0" smtClean="0">
                <a:solidFill>
                  <a:srgbClr val="000000"/>
                </a:solidFill>
                <a:ea typeface="Calibri"/>
              </a:rPr>
            </a:br>
            <a:r>
              <a:rPr lang="ru-RU" b="1" dirty="0" smtClean="0">
                <a:solidFill>
                  <a:srgbClr val="000000"/>
                </a:solidFill>
                <a:ea typeface="Calibri"/>
              </a:rPr>
              <a:t> </a:t>
            </a:r>
            <a:r>
              <a:rPr lang="ru-RU" b="1" dirty="0">
                <a:solidFill>
                  <a:srgbClr val="000000"/>
                </a:solidFill>
                <a:ea typeface="Calibri"/>
              </a:rPr>
              <a:t>с применением </a:t>
            </a:r>
            <a:r>
              <a:rPr lang="ru-RU" b="1">
                <a:solidFill>
                  <a:srgbClr val="000000"/>
                </a:solidFill>
                <a:ea typeface="Calibri"/>
              </a:rPr>
              <a:t>электронной </a:t>
            </a:r>
            <a:r>
              <a:rPr lang="ru-RU" b="1" smtClean="0">
                <a:solidFill>
                  <a:srgbClr val="000000"/>
                </a:solidFill>
                <a:ea typeface="Calibri"/>
              </a:rPr>
              <a:t>подписи.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 </a:t>
            </a:r>
          </a:p>
          <a:p>
            <a:pPr marL="0" indent="0" algn="r">
              <a:buFont typeface="Arial" charset="0"/>
              <a:buNone/>
            </a:pPr>
            <a:endParaRPr lang="ru-RU" b="1" dirty="0" smtClean="0"/>
          </a:p>
          <a:p>
            <a:pPr marL="0" indent="0" algn="r">
              <a:buNone/>
            </a:pPr>
            <a:r>
              <a:rPr lang="ru-RU" dirty="0"/>
              <a:t>Наталья Васильевна Никольская</a:t>
            </a:r>
          </a:p>
          <a:p>
            <a:pPr marL="0" indent="0" algn="r">
              <a:buNone/>
            </a:pPr>
            <a:r>
              <a:rPr lang="ru-RU" sz="1800" dirty="0"/>
              <a:t>Начальник управления </a:t>
            </a:r>
          </a:p>
          <a:p>
            <a:pPr marL="0" indent="0" algn="r">
              <a:buNone/>
            </a:pPr>
            <a:r>
              <a:rPr lang="ru-RU" sz="1800" dirty="0"/>
              <a:t>информатизации и защиты информации</a:t>
            </a:r>
          </a:p>
          <a:p>
            <a:pPr marL="0" indent="0"/>
            <a:endParaRPr lang="ru-RU" sz="1800" dirty="0"/>
          </a:p>
          <a:p>
            <a:pPr marL="0" indent="0"/>
            <a:endParaRPr lang="ru-RU" dirty="0" smtClean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1187625" y="692696"/>
            <a:ext cx="7488832" cy="1008112"/>
          </a:xfrm>
        </p:spPr>
        <p:txBody>
          <a:bodyPr/>
          <a:lstStyle/>
          <a:p>
            <a:r>
              <a:rPr lang="ru-RU" sz="24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ru-RU" sz="2400" b="1" dirty="0" smtClean="0">
                <a:latin typeface="+mn-lt"/>
                <a:cs typeface="Arial" panose="020B0604020202020204" pitchFamily="34" charset="0"/>
              </a:rPr>
            </a:br>
            <a:r>
              <a:rPr lang="ru-RU" sz="2400" b="1" dirty="0">
                <a:latin typeface="+mn-lt"/>
                <a:cs typeface="Arial" panose="020B0604020202020204" pitchFamily="34" charset="0"/>
              </a:rPr>
              <a:t/>
            </a:r>
            <a:br>
              <a:rPr lang="ru-RU" sz="2400" b="1" dirty="0">
                <a:latin typeface="+mn-lt"/>
                <a:cs typeface="Arial" panose="020B0604020202020204" pitchFamily="34" charset="0"/>
              </a:rPr>
            </a:br>
            <a:r>
              <a:rPr lang="ru-RU" sz="24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ru-RU" sz="2400" b="1" dirty="0" smtClean="0">
                <a:latin typeface="+mn-lt"/>
                <a:cs typeface="Arial" panose="020B0604020202020204" pitchFamily="34" charset="0"/>
              </a:rPr>
            </a:br>
            <a:r>
              <a:rPr lang="ru-RU" sz="1800" b="1" dirty="0" smtClean="0">
                <a:latin typeface="+mn-lt"/>
                <a:cs typeface="Arial" panose="020B0604020202020204" pitchFamily="34" charset="0"/>
              </a:rPr>
              <a:t>	</a:t>
            </a:r>
            <a:br>
              <a:rPr lang="ru-RU" sz="1800" b="1" dirty="0" smtClean="0">
                <a:latin typeface="+mn-lt"/>
                <a:cs typeface="Arial" panose="020B0604020202020204" pitchFamily="34" charset="0"/>
              </a:rPr>
            </a:br>
            <a:r>
              <a:rPr lang="ru-RU" sz="1800" b="1" dirty="0">
                <a:latin typeface="+mn-lt"/>
                <a:cs typeface="Arial" panose="020B0604020202020204" pitchFamily="34" charset="0"/>
              </a:rPr>
              <a:t/>
            </a:r>
            <a:br>
              <a:rPr lang="ru-RU" sz="1800" b="1" dirty="0">
                <a:latin typeface="+mn-lt"/>
                <a:cs typeface="Arial" panose="020B0604020202020204" pitchFamily="34" charset="0"/>
              </a:rPr>
            </a:br>
            <a:r>
              <a:rPr lang="ru-RU" sz="18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ru-RU" sz="1800" b="1" dirty="0" smtClean="0">
                <a:latin typeface="+mn-lt"/>
                <a:cs typeface="Arial" panose="020B0604020202020204" pitchFamily="34" charset="0"/>
              </a:rPr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 smtClean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27584" y="2060848"/>
            <a:ext cx="7776864" cy="4248472"/>
          </a:xfrm>
        </p:spPr>
        <p:txBody>
          <a:bodyPr/>
          <a:lstStyle/>
          <a:p>
            <a:pPr marL="0" indent="0" algn="ctr">
              <a:buNone/>
            </a:pPr>
            <a:endParaRPr lang="ru-RU" sz="1600" dirty="0"/>
          </a:p>
          <a:p>
            <a:pPr marL="0" indent="0" algn="ctr">
              <a:buNone/>
            </a:pPr>
            <a:endParaRPr lang="ru-RU" sz="1600" b="1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xmlns="" val="1779028344"/>
              </p:ext>
            </p:extLst>
          </p:nvPr>
        </p:nvGraphicFramePr>
        <p:xfrm>
          <a:off x="1295636" y="548680"/>
          <a:ext cx="6840760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425219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1122377" y="1225679"/>
            <a:ext cx="8028384" cy="979185"/>
          </a:xfrm>
        </p:spPr>
        <p:txBody>
          <a:bodyPr/>
          <a:lstStyle/>
          <a:p>
            <a:pPr algn="ctr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400" b="1" dirty="0">
                <a:latin typeface="+mn-lt"/>
              </a:rPr>
              <a:t/>
            </a:r>
            <a:br>
              <a:rPr lang="ru-RU" sz="2400" b="1" dirty="0">
                <a:latin typeface="+mn-lt"/>
              </a:rPr>
            </a:br>
            <a:r>
              <a:rPr lang="ru-RU" sz="2400" b="1" dirty="0" smtClean="0">
                <a:latin typeface="+mn-lt"/>
              </a:rPr>
              <a:t>Мониторинг</a:t>
            </a:r>
            <a:br>
              <a:rPr lang="ru-RU" sz="2400" b="1" dirty="0" smtClean="0">
                <a:latin typeface="+mn-lt"/>
              </a:rPr>
            </a:br>
            <a:r>
              <a:rPr lang="ru-RU" sz="2400" b="1" dirty="0" smtClean="0">
                <a:latin typeface="+mn-lt"/>
              </a:rPr>
              <a:t> </a:t>
            </a:r>
            <a:r>
              <a:rPr lang="ru-RU" sz="2400" b="1" dirty="0">
                <a:latin typeface="+mn-lt"/>
              </a:rPr>
              <a:t>работы </a:t>
            </a:r>
            <a:r>
              <a:rPr lang="ru-RU" sz="2400" b="1" dirty="0" smtClean="0">
                <a:latin typeface="+mn-lt"/>
              </a:rPr>
              <a:t>органов исполнительной власти Республики Карелия с документами в электронной форме, подписанных электронной подписью</a:t>
            </a:r>
            <a:r>
              <a:rPr lang="en-US" sz="2400" b="1" dirty="0">
                <a:latin typeface="+mn-lt"/>
              </a:rPr>
              <a:t/>
            </a:r>
            <a:br>
              <a:rPr lang="en-US" sz="2400" b="1" dirty="0">
                <a:latin typeface="+mn-lt"/>
              </a:rPr>
            </a:br>
            <a:endParaRPr lang="ru-RU" sz="2400" b="1" dirty="0" smtClean="0">
              <a:latin typeface="+mn-lt"/>
            </a:endParaRPr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467544" y="1930762"/>
            <a:ext cx="84482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Calibri"/>
              </a:rPr>
              <a:t>Доля документов, направленных в электронной форме </a:t>
            </a:r>
            <a:br>
              <a:rPr lang="ru-RU" sz="2000" dirty="0" smtClean="0">
                <a:latin typeface="Times New Roman"/>
                <a:ea typeface="Calibri"/>
              </a:rPr>
            </a:br>
            <a:r>
              <a:rPr lang="ru-RU" sz="2000" dirty="0" smtClean="0">
                <a:latin typeface="Times New Roman"/>
                <a:ea typeface="Calibri"/>
              </a:rPr>
              <a:t>       в период с 26 </a:t>
            </a:r>
            <a:r>
              <a:rPr lang="ru-RU" sz="2000" dirty="0">
                <a:latin typeface="Times New Roman"/>
                <a:ea typeface="Calibri"/>
              </a:rPr>
              <a:t>июня до 18 </a:t>
            </a:r>
            <a:r>
              <a:rPr lang="ru-RU" sz="2000" dirty="0" smtClean="0">
                <a:latin typeface="Times New Roman"/>
                <a:ea typeface="Calibri"/>
              </a:rPr>
              <a:t>декабря 2017 года</a:t>
            </a:r>
            <a:r>
              <a:rPr lang="ru-RU" sz="2000" dirty="0">
                <a:latin typeface="Times New Roman"/>
                <a:ea typeface="Calibri"/>
              </a:rPr>
              <a:t> </a:t>
            </a:r>
            <a:r>
              <a:rPr lang="ru-RU" sz="2000" dirty="0" smtClean="0">
                <a:latin typeface="Times New Roman"/>
                <a:ea typeface="Calibri"/>
              </a:rPr>
              <a:t> –  </a:t>
            </a:r>
            <a:r>
              <a:rPr lang="ru-RU" sz="2000" b="1" dirty="0" smtClean="0">
                <a:latin typeface="Times New Roman"/>
                <a:ea typeface="Calibri"/>
              </a:rPr>
              <a:t>40%</a:t>
            </a:r>
          </a:p>
          <a:p>
            <a:pPr indent="457200" algn="just">
              <a:spcAft>
                <a:spcPts val="0"/>
              </a:spcAft>
            </a:pPr>
            <a:endParaRPr lang="ru-RU" sz="2000" b="1" dirty="0" smtClean="0">
              <a:latin typeface="Times New Roman"/>
              <a:ea typeface="Calibri"/>
            </a:endParaRP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Calibri"/>
              </a:rPr>
              <a:t>Министерством культуры РК </a:t>
            </a:r>
            <a:r>
              <a:rPr lang="ru-RU" sz="2000" dirty="0">
                <a:latin typeface="Times New Roman"/>
                <a:ea typeface="Calibri"/>
              </a:rPr>
              <a:t> </a:t>
            </a:r>
            <a:r>
              <a:rPr lang="ru-RU" sz="2000" dirty="0" smtClean="0">
                <a:latin typeface="Times New Roman"/>
                <a:ea typeface="Calibri"/>
              </a:rPr>
              <a:t> </a:t>
            </a:r>
            <a:r>
              <a:rPr lang="ru-RU" sz="2000" b="1" dirty="0" smtClean="0">
                <a:latin typeface="Times New Roman"/>
                <a:ea typeface="Calibri"/>
              </a:rPr>
              <a:t>– 				83%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Calibri"/>
              </a:rPr>
              <a:t>Министерством социальной защиты РК </a:t>
            </a:r>
            <a:r>
              <a:rPr lang="ru-RU" sz="2000" b="1" dirty="0" smtClean="0">
                <a:latin typeface="Times New Roman"/>
                <a:ea typeface="Calibri"/>
              </a:rPr>
              <a:t>–        			80%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Calibri"/>
              </a:rPr>
              <a:t>УЗАГС РК – 						</a:t>
            </a:r>
            <a:r>
              <a:rPr lang="ru-RU" sz="2000" b="1" dirty="0" smtClean="0">
                <a:latin typeface="Times New Roman"/>
                <a:ea typeface="Calibri"/>
              </a:rPr>
              <a:t>70%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Calibri"/>
              </a:rPr>
              <a:t>Министерство здравоохранения РК </a:t>
            </a:r>
            <a:r>
              <a:rPr lang="ru-RU" sz="2000" b="1" dirty="0" smtClean="0">
                <a:latin typeface="Times New Roman"/>
                <a:ea typeface="Calibri"/>
              </a:rPr>
              <a:t>– 				60%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Calibri"/>
              </a:rPr>
              <a:t>Министерство природных ресурсов и экологии РК </a:t>
            </a:r>
            <a:r>
              <a:rPr lang="ru-RU" sz="2000" b="1" dirty="0" smtClean="0">
                <a:latin typeface="Times New Roman"/>
                <a:ea typeface="Calibri"/>
              </a:rPr>
              <a:t>–                   60%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Calibri"/>
              </a:rPr>
              <a:t>ГК РК по ценам и тарифам </a:t>
            </a:r>
            <a:r>
              <a:rPr lang="ru-RU" sz="2000" b="1" dirty="0" smtClean="0">
                <a:latin typeface="Times New Roman"/>
                <a:ea typeface="Calibri"/>
              </a:rPr>
              <a:t>-			                             53%</a:t>
            </a:r>
          </a:p>
          <a:p>
            <a:pPr indent="457200" algn="just"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Calibri"/>
              </a:rPr>
              <a:t>Министерство экономического развития и промышленности </a:t>
            </a:r>
            <a:r>
              <a:rPr lang="ru-RU" sz="2000" b="1" dirty="0" smtClean="0">
                <a:latin typeface="Times New Roman"/>
                <a:ea typeface="Calibri"/>
              </a:rPr>
              <a:t>–  46%</a:t>
            </a:r>
          </a:p>
          <a:p>
            <a:pPr indent="457200" algn="just">
              <a:spcAft>
                <a:spcPts val="0"/>
              </a:spcAft>
            </a:pPr>
            <a:endParaRPr lang="ru-RU" sz="2000" b="1" dirty="0"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2094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196752"/>
            <a:ext cx="8136904" cy="4527376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ru-RU" sz="2000" dirty="0">
                <a:solidFill>
                  <a:schemeClr val="tx1"/>
                </a:solidFill>
                <a:latin typeface="Times New Roman"/>
                <a:ea typeface="Calibri"/>
              </a:rPr>
              <a:t>Министерство РК по делам молодежи, физической </a:t>
            </a:r>
            <a:r>
              <a:rPr lang="ru-RU" sz="2000" dirty="0" smtClean="0">
                <a:solidFill>
                  <a:schemeClr val="tx1"/>
                </a:solidFill>
                <a:latin typeface="Times New Roman"/>
                <a:ea typeface="Calibri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/>
                <a:ea typeface="Calibri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/>
                <a:ea typeface="Calibri"/>
              </a:rPr>
              <a:t>культуре  и </a:t>
            </a:r>
            <a:r>
              <a:rPr lang="ru-RU" sz="2000" dirty="0">
                <a:solidFill>
                  <a:schemeClr val="tx1"/>
                </a:solidFill>
                <a:latin typeface="Times New Roman"/>
                <a:ea typeface="Calibri"/>
              </a:rPr>
              <a:t>спорту </a:t>
            </a:r>
            <a:r>
              <a:rPr lang="ru-RU" sz="2000" dirty="0" smtClean="0">
                <a:solidFill>
                  <a:schemeClr val="tx1"/>
                </a:solidFill>
                <a:latin typeface="Times New Roman"/>
                <a:ea typeface="Calibri"/>
              </a:rPr>
              <a:t> -					      </a:t>
            </a:r>
            <a:r>
              <a:rPr lang="ru-RU" sz="2000" b="1" dirty="0" smtClean="0">
                <a:solidFill>
                  <a:schemeClr val="tx1"/>
                </a:solidFill>
                <a:latin typeface="Times New Roman"/>
                <a:ea typeface="Calibri"/>
              </a:rPr>
              <a:t>20%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/>
                <a:ea typeface="Calibri"/>
              </a:rPr>
              <a:t>Министерство </a:t>
            </a:r>
            <a:r>
              <a:rPr lang="ru-RU" sz="2000" dirty="0">
                <a:solidFill>
                  <a:schemeClr val="tx1"/>
                </a:solidFill>
                <a:latin typeface="Times New Roman"/>
                <a:ea typeface="Calibri"/>
              </a:rPr>
              <a:t>имущественных и земельных отношений РК – </a:t>
            </a:r>
            <a:r>
              <a:rPr lang="ru-RU" sz="2000" dirty="0" smtClean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  <a:latin typeface="Times New Roman"/>
                <a:ea typeface="Calibri"/>
              </a:rPr>
              <a:t>18%</a:t>
            </a:r>
            <a:endParaRPr lang="ru-RU" sz="2000" b="1" dirty="0">
              <a:solidFill>
                <a:schemeClr val="tx1"/>
              </a:solidFill>
              <a:latin typeface="Times New Roman"/>
              <a:ea typeface="Calibri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sz="2000" dirty="0">
                <a:solidFill>
                  <a:schemeClr val="tx1"/>
                </a:solidFill>
                <a:latin typeface="Times New Roman"/>
                <a:ea typeface="Calibri"/>
              </a:rPr>
              <a:t>Министерство образования РК - </a:t>
            </a:r>
            <a:r>
              <a:rPr lang="ru-RU" sz="2000" dirty="0" smtClean="0">
                <a:solidFill>
                  <a:schemeClr val="tx1"/>
                </a:solidFill>
                <a:latin typeface="Times New Roman"/>
                <a:ea typeface="Calibri"/>
              </a:rPr>
              <a:t>				       </a:t>
            </a:r>
            <a:r>
              <a:rPr lang="ru-RU" sz="2000" b="1" dirty="0" smtClean="0">
                <a:solidFill>
                  <a:schemeClr val="tx1"/>
                </a:solidFill>
                <a:latin typeface="Times New Roman"/>
                <a:ea typeface="Calibri"/>
              </a:rPr>
              <a:t>14%</a:t>
            </a: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  <a:latin typeface="Times New Roman"/>
              <a:ea typeface="Calibri"/>
            </a:endParaRP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  <a:latin typeface="Times New Roman"/>
              <a:ea typeface="Calibri"/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/>
                <a:ea typeface="Calibri"/>
              </a:rPr>
              <a:t>Остальные органы исполнительной власти РК направили менее </a:t>
            </a:r>
            <a:r>
              <a:rPr lang="ru-RU" sz="2000" b="1" dirty="0">
                <a:solidFill>
                  <a:schemeClr val="tx1"/>
                </a:solidFill>
                <a:latin typeface="Times New Roman"/>
                <a:ea typeface="Calibri"/>
              </a:rPr>
              <a:t>10% </a:t>
            </a:r>
            <a:r>
              <a:rPr lang="ru-RU" sz="2000" dirty="0">
                <a:solidFill>
                  <a:schemeClr val="tx1"/>
                </a:solidFill>
                <a:latin typeface="Times New Roman"/>
                <a:ea typeface="Calibri"/>
              </a:rPr>
              <a:t>документов в электронной форме, подписанных электронной подписью от общей переписки с органами исполнительной власти </a:t>
            </a:r>
            <a:r>
              <a:rPr lang="ru-RU" sz="2000" dirty="0" smtClean="0">
                <a:solidFill>
                  <a:schemeClr val="tx1"/>
                </a:solidFill>
                <a:latin typeface="Times New Roman"/>
                <a:ea typeface="Calibri"/>
              </a:rPr>
              <a:t>РК.</a:t>
            </a:r>
            <a:endParaRPr lang="ru-RU" sz="2000" dirty="0">
              <a:solidFill>
                <a:schemeClr val="tx1"/>
              </a:solidFill>
              <a:latin typeface="Times New Roman"/>
              <a:ea typeface="Calibri"/>
            </a:endParaRPr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3" y="-9939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xmlns="" val="276849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116632"/>
            <a:ext cx="6048672" cy="1080120"/>
          </a:xfrm>
        </p:spPr>
        <p:txBody>
          <a:bodyPr/>
          <a:lstStyle/>
          <a:p>
            <a:r>
              <a:rPr lang="ru-RU" sz="2400" b="1" dirty="0" smtClean="0">
                <a:latin typeface="+mn-lt"/>
              </a:rPr>
              <a:t/>
            </a:r>
            <a:br>
              <a:rPr lang="ru-RU" sz="2400" b="1" dirty="0" smtClean="0">
                <a:latin typeface="+mn-lt"/>
              </a:rPr>
            </a:br>
            <a:r>
              <a:rPr lang="ru-RU" sz="2400" b="1" dirty="0" smtClean="0">
                <a:latin typeface="+mn-lt"/>
              </a:rPr>
              <a:t>Доля документов в электронной форме, подписанных ЭП</a:t>
            </a:r>
            <a:endParaRPr lang="ru-RU" sz="2400" b="1" dirty="0"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13940691"/>
              </p:ext>
            </p:extLst>
          </p:nvPr>
        </p:nvGraphicFramePr>
        <p:xfrm>
          <a:off x="762000" y="1340768"/>
          <a:ext cx="7543800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-171400"/>
            <a:ext cx="1590675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32410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404664"/>
            <a:ext cx="6840760" cy="1224136"/>
          </a:xfrm>
        </p:spPr>
        <p:txBody>
          <a:bodyPr/>
          <a:lstStyle/>
          <a:p>
            <a:r>
              <a:rPr lang="ru-RU" sz="2400" b="1" dirty="0" smtClean="0">
                <a:latin typeface="+mn-lt"/>
              </a:rPr>
              <a:t>Основные проблемы при переходе органов на работу с документами в электронной форме, подписанными ЭП</a:t>
            </a:r>
            <a:endParaRPr lang="ru-RU" sz="2400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556792"/>
            <a:ext cx="7543800" cy="4608512"/>
          </a:xfrm>
        </p:spPr>
        <p:txBody>
          <a:bodyPr/>
          <a:lstStyle/>
          <a:p>
            <a:r>
              <a:rPr lang="ru-RU" sz="1800" b="1" dirty="0" smtClean="0"/>
              <a:t>Устаревшее ПО: </a:t>
            </a:r>
          </a:p>
          <a:p>
            <a:pPr marL="0" indent="0">
              <a:buNone/>
            </a:pPr>
            <a:r>
              <a:rPr lang="ru-RU" sz="1800" dirty="0" smtClean="0"/>
              <a:t>Министерстве </a:t>
            </a:r>
            <a:r>
              <a:rPr lang="ru-RU" sz="1800" dirty="0"/>
              <a:t>экономического развития и </a:t>
            </a:r>
            <a:r>
              <a:rPr lang="ru-RU" sz="1800" dirty="0" smtClean="0"/>
              <a:t>промышленности</a:t>
            </a:r>
          </a:p>
          <a:p>
            <a:pPr marL="0" indent="0">
              <a:buNone/>
            </a:pPr>
            <a:r>
              <a:rPr lang="ru-RU" sz="1800" dirty="0" smtClean="0"/>
              <a:t>Министерстве культуры</a:t>
            </a:r>
          </a:p>
          <a:p>
            <a:pPr marL="0" indent="0">
              <a:buNone/>
            </a:pPr>
            <a:r>
              <a:rPr lang="ru-RU" sz="1800" dirty="0" smtClean="0"/>
              <a:t>Министерство </a:t>
            </a:r>
            <a:r>
              <a:rPr lang="ru-RU" sz="1800" dirty="0"/>
              <a:t>по делам молодежи, физической культуре и </a:t>
            </a:r>
            <a:r>
              <a:rPr lang="ru-RU" sz="1800" dirty="0" smtClean="0"/>
              <a:t>спорту</a:t>
            </a:r>
          </a:p>
          <a:p>
            <a:pPr marL="0" indent="0">
              <a:buNone/>
            </a:pPr>
            <a:r>
              <a:rPr lang="ru-RU" sz="1800" dirty="0" smtClean="0"/>
              <a:t>Министерство </a:t>
            </a:r>
            <a:r>
              <a:rPr lang="ru-RU" sz="1800" dirty="0"/>
              <a:t>имущественных и земельных отношений Республики </a:t>
            </a:r>
            <a:r>
              <a:rPr lang="ru-RU" sz="1800" dirty="0" smtClean="0"/>
              <a:t>Карелия </a:t>
            </a:r>
            <a:r>
              <a:rPr lang="ru-RU" sz="1800" dirty="0"/>
              <a:t>Государственном комитете по ценам и </a:t>
            </a:r>
            <a:r>
              <a:rPr lang="ru-RU" sz="1800" dirty="0" smtClean="0"/>
              <a:t>тарифам</a:t>
            </a:r>
          </a:p>
          <a:p>
            <a:pPr marL="0" indent="0">
              <a:buNone/>
            </a:pPr>
            <a:r>
              <a:rPr lang="ru-RU" sz="1800" dirty="0" smtClean="0"/>
              <a:t>Государственный </a:t>
            </a:r>
            <a:r>
              <a:rPr lang="ru-RU" sz="1800" dirty="0"/>
              <a:t>комитет по обеспечению жизнедеятельности и безопасности </a:t>
            </a:r>
            <a:r>
              <a:rPr lang="ru-RU" sz="1800" dirty="0" smtClean="0"/>
              <a:t>населения</a:t>
            </a:r>
          </a:p>
          <a:p>
            <a:pPr marL="0" indent="0">
              <a:buNone/>
            </a:pPr>
            <a:r>
              <a:rPr lang="ru-RU" sz="1800" dirty="0" smtClean="0"/>
              <a:t>Управление </a:t>
            </a:r>
            <a:r>
              <a:rPr lang="ru-RU" sz="1800" dirty="0"/>
              <a:t>по охране объектов культурного </a:t>
            </a:r>
            <a:r>
              <a:rPr lang="ru-RU" sz="1800" dirty="0" smtClean="0"/>
              <a:t>наследия и др.</a:t>
            </a:r>
          </a:p>
          <a:p>
            <a:r>
              <a:rPr lang="ru-RU" sz="1800" b="1" dirty="0" smtClean="0"/>
              <a:t>Обновление ПО</a:t>
            </a:r>
          </a:p>
          <a:p>
            <a:r>
              <a:rPr lang="ru-RU" sz="1800" b="1" dirty="0" smtClean="0"/>
              <a:t>Физическое местонахождение органа исполнительной власти по двум адресам</a:t>
            </a:r>
          </a:p>
          <a:p>
            <a:pPr marL="0" indent="0">
              <a:buNone/>
            </a:pPr>
            <a:endParaRPr lang="ru-RU" sz="16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8071" y="-267153"/>
            <a:ext cx="1590675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51092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7048" y="87216"/>
            <a:ext cx="6768752" cy="792088"/>
          </a:xfrm>
        </p:spPr>
        <p:txBody>
          <a:bodyPr/>
          <a:lstStyle/>
          <a:p>
            <a:pPr algn="ctr"/>
            <a:r>
              <a:rPr lang="ru-RU" sz="2400" b="1" dirty="0" smtClean="0">
                <a:latin typeface="+mn-lt"/>
              </a:rPr>
              <a:t>Предложение в проект решения</a:t>
            </a:r>
            <a:endParaRPr lang="ru-RU" sz="2400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12776"/>
            <a:ext cx="7910264" cy="4968552"/>
          </a:xfrm>
        </p:spPr>
        <p:txBody>
          <a:bodyPr/>
          <a:lstStyle/>
          <a:p>
            <a:pPr marL="0" indent="0">
              <a:buNone/>
            </a:pPr>
            <a:endParaRPr lang="ru-RU" sz="2000" dirty="0" smtClean="0"/>
          </a:p>
          <a:p>
            <a:endParaRPr lang="ru-RU" sz="2000" dirty="0"/>
          </a:p>
          <a:p>
            <a:pPr marL="0" indent="0">
              <a:buNone/>
            </a:pPr>
            <a:endParaRPr lang="ru-RU" sz="2000" dirty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1870" y="-171400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535700" y="696695"/>
            <a:ext cx="8462618" cy="6109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000" dirty="0">
              <a:solidFill>
                <a:schemeClr val="tx2"/>
              </a:solidFill>
              <a:latin typeface="+mn-lt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solidFill>
                  <a:schemeClr val="tx2"/>
                </a:solidFill>
                <a:latin typeface="+mn-lt"/>
              </a:rPr>
              <a:t>Министерству </a:t>
            </a:r>
            <a:r>
              <a:rPr lang="ru-RU" sz="2000" dirty="0">
                <a:solidFill>
                  <a:schemeClr val="tx2"/>
                </a:solidFill>
                <a:latin typeface="+mn-lt"/>
              </a:rPr>
              <a:t>национальной и региональной политики </a:t>
            </a:r>
            <a:r>
              <a:rPr lang="ru-RU" sz="2000" dirty="0" smtClean="0">
                <a:solidFill>
                  <a:schemeClr val="tx2"/>
                </a:solidFill>
                <a:latin typeface="+mn-lt"/>
              </a:rPr>
              <a:t>РК, Министерству </a:t>
            </a:r>
            <a:r>
              <a:rPr lang="ru-RU" sz="2000" dirty="0">
                <a:solidFill>
                  <a:schemeClr val="tx2"/>
                </a:solidFill>
                <a:latin typeface="+mn-lt"/>
              </a:rPr>
              <a:t>строительства, жилищно-коммунального хозяйства и энергетики </a:t>
            </a:r>
            <a:r>
              <a:rPr lang="ru-RU" sz="2000" dirty="0" smtClean="0">
                <a:solidFill>
                  <a:schemeClr val="tx2"/>
                </a:solidFill>
                <a:latin typeface="+mn-lt"/>
              </a:rPr>
              <a:t>РК </a:t>
            </a:r>
            <a:r>
              <a:rPr lang="ru-RU" sz="2000" b="1" dirty="0" smtClean="0">
                <a:solidFill>
                  <a:schemeClr val="tx2"/>
                </a:solidFill>
                <a:latin typeface="+mn-lt"/>
              </a:rPr>
              <a:t>начать</a:t>
            </a:r>
            <a:r>
              <a:rPr lang="ru-RU" sz="2000" dirty="0" smtClean="0">
                <a:solidFill>
                  <a:schemeClr val="tx2"/>
                </a:solidFill>
                <a:latin typeface="+mn-lt"/>
              </a:rPr>
              <a:t> </a:t>
            </a:r>
            <a:r>
              <a:rPr lang="ru-RU" sz="2000" dirty="0">
                <a:solidFill>
                  <a:schemeClr val="tx2"/>
                </a:solidFill>
                <a:latin typeface="+mn-lt"/>
              </a:rPr>
              <a:t>работу в системе электронного документооборота с документами в электронной форме с применением электронной подписи</a:t>
            </a:r>
            <a:r>
              <a:rPr lang="ru-RU" sz="2000" dirty="0" smtClean="0">
                <a:solidFill>
                  <a:schemeClr val="tx2"/>
                </a:solidFill>
                <a:latin typeface="+mn-lt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500" dirty="0">
              <a:solidFill>
                <a:schemeClr val="tx2"/>
              </a:solidFill>
              <a:latin typeface="+mn-lt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solidFill>
                  <a:schemeClr val="tx2"/>
                </a:solidFill>
                <a:latin typeface="+mn-lt"/>
              </a:rPr>
              <a:t>Срок – до 25 января 2018 </a:t>
            </a:r>
            <a:r>
              <a:rPr lang="ru-RU" sz="2000" b="1" dirty="0" smtClean="0">
                <a:solidFill>
                  <a:schemeClr val="tx2"/>
                </a:solidFill>
                <a:latin typeface="+mn-lt"/>
              </a:rPr>
              <a:t>года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000" b="1" dirty="0">
              <a:solidFill>
                <a:schemeClr val="tx2"/>
              </a:solidFill>
              <a:latin typeface="+mn-lt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solidFill>
                  <a:schemeClr val="tx2"/>
                </a:solidFill>
                <a:latin typeface="+mn-lt"/>
              </a:rPr>
              <a:t>Управлению </a:t>
            </a:r>
            <a:r>
              <a:rPr lang="ru-RU" sz="2000" dirty="0">
                <a:solidFill>
                  <a:schemeClr val="tx2"/>
                </a:solidFill>
                <a:latin typeface="+mn-lt"/>
              </a:rPr>
              <a:t>труда и занятости </a:t>
            </a:r>
            <a:r>
              <a:rPr lang="ru-RU" sz="2000" dirty="0" smtClean="0">
                <a:solidFill>
                  <a:schemeClr val="tx2"/>
                </a:solidFill>
                <a:latin typeface="+mn-lt"/>
              </a:rPr>
              <a:t>РК, </a:t>
            </a:r>
            <a:r>
              <a:rPr lang="ru-RU" sz="2000" dirty="0">
                <a:solidFill>
                  <a:schemeClr val="tx2"/>
                </a:solidFill>
                <a:latin typeface="+mn-lt"/>
              </a:rPr>
              <a:t>Управлению </a:t>
            </a:r>
            <a:r>
              <a:rPr lang="ru-RU" sz="2000" dirty="0" smtClean="0">
                <a:solidFill>
                  <a:schemeClr val="tx2"/>
                </a:solidFill>
                <a:latin typeface="+mn-lt"/>
              </a:rPr>
              <a:t>РК </a:t>
            </a:r>
            <a:r>
              <a:rPr lang="ru-RU" sz="2000" dirty="0">
                <a:solidFill>
                  <a:schemeClr val="tx2"/>
                </a:solidFill>
                <a:latin typeface="+mn-lt"/>
              </a:rPr>
              <a:t>по государственным закупкам, Управлению по туризму </a:t>
            </a:r>
            <a:r>
              <a:rPr lang="ru-RU" sz="2000" dirty="0" smtClean="0">
                <a:solidFill>
                  <a:schemeClr val="tx2"/>
                </a:solidFill>
                <a:latin typeface="+mn-lt"/>
              </a:rPr>
              <a:t>РК </a:t>
            </a:r>
            <a:r>
              <a:rPr lang="ru-RU" sz="2000" b="1" dirty="0">
                <a:solidFill>
                  <a:schemeClr val="tx2"/>
                </a:solidFill>
                <a:latin typeface="+mn-lt"/>
              </a:rPr>
              <a:t>начать</a:t>
            </a:r>
            <a:r>
              <a:rPr lang="ru-RU" sz="2000" dirty="0">
                <a:solidFill>
                  <a:schemeClr val="tx2"/>
                </a:solidFill>
                <a:latin typeface="+mn-lt"/>
              </a:rPr>
              <a:t> работу в системе электронного документооборота с документами в электронной форме с применением электронной подписи</a:t>
            </a:r>
            <a:r>
              <a:rPr lang="ru-RU" sz="2000" dirty="0" smtClean="0">
                <a:solidFill>
                  <a:schemeClr val="tx2"/>
                </a:solidFill>
                <a:latin typeface="+mn-lt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500" dirty="0">
              <a:solidFill>
                <a:schemeClr val="tx2"/>
              </a:solidFill>
              <a:latin typeface="+mn-lt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solidFill>
                  <a:schemeClr val="tx2"/>
                </a:solidFill>
                <a:latin typeface="+mn-lt"/>
              </a:rPr>
              <a:t>Срок – до 15 февраля 2018 </a:t>
            </a:r>
            <a:r>
              <a:rPr lang="ru-RU" sz="2000" b="1" dirty="0" smtClean="0">
                <a:solidFill>
                  <a:schemeClr val="tx2"/>
                </a:solidFill>
                <a:latin typeface="+mn-lt"/>
              </a:rPr>
              <a:t>года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000" b="1" dirty="0" smtClean="0">
              <a:solidFill>
                <a:schemeClr val="tx2"/>
              </a:solidFill>
              <a:latin typeface="+mn-lt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chemeClr val="tx2"/>
                </a:solidFill>
                <a:latin typeface="+mn-lt"/>
              </a:rPr>
              <a:t>Администрации Главы </a:t>
            </a:r>
            <a:r>
              <a:rPr lang="ru-RU" sz="2000" dirty="0" smtClean="0">
                <a:solidFill>
                  <a:schemeClr val="tx2"/>
                </a:solidFill>
                <a:latin typeface="+mn-lt"/>
              </a:rPr>
              <a:t>РК продолжить </a:t>
            </a:r>
            <a:r>
              <a:rPr lang="ru-RU" sz="2000" dirty="0">
                <a:solidFill>
                  <a:schemeClr val="tx2"/>
                </a:solidFill>
                <a:latin typeface="+mn-lt"/>
              </a:rPr>
              <a:t>Мониторинг</a:t>
            </a:r>
            <a:br>
              <a:rPr lang="ru-RU" sz="2000" dirty="0">
                <a:solidFill>
                  <a:schemeClr val="tx2"/>
                </a:solidFill>
                <a:latin typeface="+mn-lt"/>
              </a:rPr>
            </a:br>
            <a:r>
              <a:rPr lang="ru-RU" sz="2000" dirty="0" smtClean="0">
                <a:solidFill>
                  <a:schemeClr val="tx2"/>
                </a:solidFill>
                <a:latin typeface="+mn-lt"/>
              </a:rPr>
              <a:t>работы </a:t>
            </a:r>
            <a:r>
              <a:rPr lang="ru-RU" sz="2000" dirty="0">
                <a:solidFill>
                  <a:schemeClr val="tx2"/>
                </a:solidFill>
                <a:latin typeface="+mn-lt"/>
              </a:rPr>
              <a:t>органов исполнительной власти Республики Карелия с документами в электронной форме, подписанных электронной </a:t>
            </a:r>
            <a:r>
              <a:rPr lang="ru-RU" sz="2000" dirty="0" smtClean="0">
                <a:solidFill>
                  <a:schemeClr val="tx2"/>
                </a:solidFill>
                <a:latin typeface="+mn-lt"/>
              </a:rPr>
              <a:t>подписью.</a:t>
            </a:r>
            <a:endParaRPr lang="ru-RU" sz="2000" dirty="0">
              <a:solidFill>
                <a:schemeClr val="tx2"/>
              </a:solidFill>
              <a:latin typeface="+mn-lt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000" b="1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0778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 smtClean="0"/>
              <a:t>СПАСИБО ЗА ВНИМАНИЕ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1380</TotalTime>
  <Words>210</Words>
  <Application>Microsoft Office PowerPoint</Application>
  <PresentationFormat>Экран (4:3)</PresentationFormat>
  <Paragraphs>59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NewsPrint</vt:lpstr>
      <vt:lpstr>Администрация Главы Республики Карелия</vt:lpstr>
      <vt:lpstr>        </vt:lpstr>
      <vt:lpstr>  Мониторинг  работы органов исполнительной власти Республики Карелия с документами в электронной форме, подписанных электронной подписью </vt:lpstr>
      <vt:lpstr>Слайд 4</vt:lpstr>
      <vt:lpstr> Доля документов в электронной форме, подписанных ЭП</vt:lpstr>
      <vt:lpstr>Основные проблемы при переходе органов на работу с документами в электронной форме, подписанными ЭП</vt:lpstr>
      <vt:lpstr>Предложение в проект решения</vt:lpstr>
      <vt:lpstr>Слайд 8</vt:lpstr>
    </vt:vector>
  </TitlesOfParts>
  <Company>Госкомитет РК по развитию ИКТ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предоставления государственных и муниципальных услуг по принципу «одного окна» на территории Республики Карелия</dc:title>
  <dc:creator>AKononenko</dc:creator>
  <cp:lastModifiedBy>nikolskaya</cp:lastModifiedBy>
  <cp:revision>117</cp:revision>
  <dcterms:created xsi:type="dcterms:W3CDTF">2013-02-25T13:01:11Z</dcterms:created>
  <dcterms:modified xsi:type="dcterms:W3CDTF">2017-12-19T08:30:01Z</dcterms:modified>
</cp:coreProperties>
</file>