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0" r:id="rId2"/>
    <p:sldId id="272" r:id="rId3"/>
    <p:sldId id="281" r:id="rId4"/>
    <p:sldId id="280" r:id="rId5"/>
    <p:sldId id="276" r:id="rId6"/>
    <p:sldId id="279" r:id="rId7"/>
    <p:sldId id="277" r:id="rId8"/>
    <p:sldId id="288" r:id="rId9"/>
    <p:sldId id="286" r:id="rId10"/>
    <p:sldId id="285" r:id="rId11"/>
    <p:sldId id="287" r:id="rId12"/>
    <p:sldId id="284" r:id="rId13"/>
    <p:sldId id="282" r:id="rId14"/>
    <p:sldId id="278" r:id="rId15"/>
    <p:sldId id="25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96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6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25110-DFC9-41CD-B9D9-83BA7725DB1B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684C-C18B-4970-8AF5-9059660531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7747A-E869-4068-BC78-CAC9F397DA71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4BAC-A61F-4317-9996-8A4FA7A71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F66A5-DC60-4A94-9C60-5CA16B4A4553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EA18D-37B0-4EF7-ABB9-9E58583BCD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FC06C-EC7F-4ED7-A89A-63FC29621FDA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422C9-85B1-419E-858B-3EA301502F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77875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F563D-BF96-43C3-956C-5A60963AEB0B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C4EFC-34E9-451F-90BA-0397D1DCC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F2AE2-A67A-4A87-9F45-EA3D39097575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F0CD2-2E38-419A-AEF7-D3C09EE3D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>
            <a:off x="7588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/>
          <p:cNvCxnSpPr/>
          <p:nvPr/>
        </p:nvCxnSpPr>
        <p:spPr>
          <a:xfrm>
            <a:off x="4645025" y="1249363"/>
            <a:ext cx="36576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B112-0843-444B-BC8B-35EA4473FC91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76B80-7083-4666-BB64-C11DF184AA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2010C-7C62-4AF3-87B4-25FC995DC82F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DB6AF-8E26-4492-B4E4-A3BE22DAEA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5C1D3-BC08-4549-8BC2-1B782F15B941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E6FB3-2EDC-4EC6-887E-04A0DD132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9"/>
          <p:cNvCxnSpPr/>
          <p:nvPr/>
        </p:nvCxnSpPr>
        <p:spPr>
          <a:xfrm rot="5400000">
            <a:off x="1677194" y="2515394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8C98D-005D-4B74-BD33-7BFC87B129F0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3EFAE-BAD4-49A3-AA4D-DF01B55F8B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36FC6-A3E2-4993-81CA-1E118C7C974E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29590-A54B-4672-B841-FE7BCB8C1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4572000"/>
            <a:ext cx="6781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0" y="685800"/>
            <a:ext cx="7543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CE0BBD-5119-4672-B079-02C37C9B5B83}" type="datetimeFigureOut">
              <a:rPr lang="ru-RU"/>
              <a:pPr>
                <a:defRPr/>
              </a:pPr>
              <a:t>19.12.2017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208713"/>
            <a:ext cx="4873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8013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BD82C76D-429D-460F-9AF4-7A0331BD8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875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875" y="6172200"/>
            <a:ext cx="7543800" cy="269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1" r:id="rId2"/>
    <p:sldLayoutId id="2147483793" r:id="rId3"/>
    <p:sldLayoutId id="2147483790" r:id="rId4"/>
    <p:sldLayoutId id="2147483794" r:id="rId5"/>
    <p:sldLayoutId id="2147483789" r:id="rId6"/>
    <p:sldLayoutId id="2147483788" r:id="rId7"/>
    <p:sldLayoutId id="2147483795" r:id="rId8"/>
    <p:sldLayoutId id="2147483787" r:id="rId9"/>
    <p:sldLayoutId id="2147483786" r:id="rId10"/>
    <p:sldLayoutId id="214748378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4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400">
          <a:solidFill>
            <a:srgbClr val="262626"/>
          </a:solidFill>
          <a:latin typeface="Impact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3725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3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1262"/>
          </a:xfrm>
        </p:spPr>
        <p:txBody>
          <a:bodyPr/>
          <a:lstStyle/>
          <a:p>
            <a:pPr algn="r">
              <a:spcBef>
                <a:spcPct val="20000"/>
              </a:spcBef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Администрация Главы Республики Карелия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700213"/>
            <a:ext cx="7543800" cy="446563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1" dirty="0"/>
              <a:t>О рассмотрении проекта Концепции информатизации Республики Карелия до 2020 года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</a:p>
          <a:p>
            <a:pPr marL="0" indent="0" algn="r">
              <a:buFont typeface="Arial" charset="0"/>
              <a:buNone/>
            </a:pPr>
            <a:endParaRPr lang="ru-RU" b="1" dirty="0" smtClean="0"/>
          </a:p>
          <a:p>
            <a:pPr marL="0" indent="0" algn="r">
              <a:buFont typeface="Arial" charset="0"/>
              <a:buNone/>
            </a:pPr>
            <a:r>
              <a:rPr lang="ru-RU" dirty="0" smtClean="0"/>
              <a:t>Наталья Васильевна Никольская</a:t>
            </a:r>
          </a:p>
          <a:p>
            <a:pPr marL="0" indent="0" algn="r">
              <a:buNone/>
            </a:pPr>
            <a:r>
              <a:rPr lang="ru-RU" sz="1800" dirty="0"/>
              <a:t>Начальник </a:t>
            </a:r>
            <a:r>
              <a:rPr lang="ru-RU" sz="1800" dirty="0" smtClean="0"/>
              <a:t>управления </a:t>
            </a:r>
          </a:p>
          <a:p>
            <a:pPr marL="0" indent="0" algn="r">
              <a:buNone/>
            </a:pPr>
            <a:r>
              <a:rPr lang="ru-RU" sz="1800" dirty="0" smtClean="0"/>
              <a:t>информатизации </a:t>
            </a:r>
            <a:r>
              <a:rPr lang="ru-RU" sz="1800" dirty="0"/>
              <a:t>и защиты информации</a:t>
            </a:r>
            <a:endParaRPr lang="ru-RU" sz="1800" dirty="0" smtClean="0"/>
          </a:p>
          <a:p>
            <a:pPr marL="0" indent="0"/>
            <a:endParaRPr lang="ru-RU" dirty="0" smtClean="0"/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273856" y="800376"/>
            <a:ext cx="7402600" cy="684408"/>
          </a:xfrm>
        </p:spPr>
        <p:txBody>
          <a:bodyPr/>
          <a:lstStyle/>
          <a:p>
            <a:pPr lvl="0" algn="ctr"/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Основные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направления развития информатизации Республики Карелия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783160"/>
            <a:ext cx="8568952" cy="2590056"/>
          </a:xfrm>
        </p:spPr>
        <p:txBody>
          <a:bodyPr/>
          <a:lstStyle/>
          <a:p>
            <a:pPr marL="273050" lvl="1" algn="just">
              <a:spcBef>
                <a:spcPts val="0"/>
              </a:spcBef>
              <a:buNone/>
            </a:pPr>
            <a:r>
              <a:rPr lang="ru-RU" sz="2000" b="1" dirty="0" smtClean="0"/>
              <a:t>			Развитие </a:t>
            </a:r>
            <a:r>
              <a:rPr lang="ru-RU" sz="2000" b="1" dirty="0" smtClean="0"/>
              <a:t>принципов «Открытого правительства</a:t>
            </a:r>
            <a:r>
              <a:rPr lang="ru-RU" sz="2000" b="1" dirty="0" smtClean="0"/>
              <a:t>».</a:t>
            </a:r>
          </a:p>
          <a:p>
            <a:pPr algn="just">
              <a:spcBef>
                <a:spcPts val="0"/>
              </a:spcBef>
            </a:pPr>
            <a:r>
              <a:rPr lang="ru-RU" sz="2000" dirty="0" smtClean="0"/>
              <a:t>Информационная </a:t>
            </a:r>
            <a:r>
              <a:rPr lang="ru-RU" sz="2000" dirty="0" smtClean="0"/>
              <a:t>открытость органов власти Республики </a:t>
            </a:r>
            <a:r>
              <a:rPr lang="ru-RU" sz="2000" dirty="0" smtClean="0"/>
              <a:t>Карелия</a:t>
            </a:r>
            <a:r>
              <a:rPr lang="ru-RU" sz="2000" dirty="0" smtClean="0"/>
              <a:t>	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800" dirty="0" smtClean="0"/>
              <a:t>размещение </a:t>
            </a:r>
            <a:r>
              <a:rPr lang="ru-RU" sz="1800" dirty="0" smtClean="0"/>
              <a:t>на своих официальных сайтах </a:t>
            </a:r>
            <a:r>
              <a:rPr lang="ru-RU" sz="1800" dirty="0" smtClean="0"/>
              <a:t>общедоступной информации </a:t>
            </a:r>
            <a:r>
              <a:rPr lang="ru-RU" sz="1800" dirty="0" smtClean="0"/>
              <a:t>о своей </a:t>
            </a:r>
            <a:r>
              <a:rPr lang="ru-RU" sz="1800" dirty="0" smtClean="0"/>
              <a:t>деятельности (достоверность, актуальность), приведение порталов в соответствие требованиям текущего законодательства в области регулирования ИС органов исполнительной власти;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800" dirty="0" smtClean="0"/>
              <a:t>В части Официального </a:t>
            </a:r>
            <a:r>
              <a:rPr lang="ru-RU" sz="1800" dirty="0" err="1" smtClean="0"/>
              <a:t>интернет-портала</a:t>
            </a:r>
            <a:r>
              <a:rPr lang="ru-RU" sz="1800" dirty="0" smtClean="0"/>
              <a:t>: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интеграция портала с аналитической системой «Спутник» (</a:t>
            </a:r>
            <a:r>
              <a:rPr lang="ru-RU" sz="1800" dirty="0" smtClean="0"/>
              <a:t>Указ Президента РФ 17.04. 2017 г.  № 171);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реализация функционала «Активный гражданин»;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результаты </a:t>
            </a:r>
            <a:r>
              <a:rPr lang="ru-RU" sz="1800" dirty="0" smtClean="0"/>
              <a:t>ежеквартального рассмотрения вопросов правоприменительной </a:t>
            </a:r>
            <a:r>
              <a:rPr lang="ru-RU" sz="1800" dirty="0" smtClean="0"/>
              <a:t>практики;</a:t>
            </a:r>
            <a:endParaRPr lang="ru-RU" sz="1800" dirty="0" smtClean="0"/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обеспечение </a:t>
            </a:r>
            <a:r>
              <a:rPr lang="ru-RU" sz="1800" dirty="0" smtClean="0"/>
              <a:t>бесперебойного функционирования и информационной безопасности портала;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приведение </a:t>
            </a:r>
            <a:r>
              <a:rPr lang="ru-RU" sz="1800" dirty="0" smtClean="0"/>
              <a:t>структуры, дизайна и технической части портала в соответствие современным требованиям и тенденциям </a:t>
            </a:r>
            <a:r>
              <a:rPr lang="en-US" sz="1800" dirty="0" smtClean="0"/>
              <a:t>web</a:t>
            </a:r>
            <a:r>
              <a:rPr lang="ru-RU" sz="1800" dirty="0" smtClean="0"/>
              <a:t>-разработки;</a:t>
            </a:r>
            <a:endParaRPr lang="ru-RU" sz="1800" dirty="0" smtClean="0"/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интеграция </a:t>
            </a:r>
            <a:r>
              <a:rPr lang="ru-RU" sz="1800" dirty="0" smtClean="0"/>
              <a:t>портала с основными социальными сетями</a:t>
            </a:r>
            <a:r>
              <a:rPr lang="ru-RU" sz="1800" b="1" dirty="0" smtClean="0"/>
              <a:t>;</a:t>
            </a:r>
            <a:endParaRPr lang="ru-RU" sz="1800" dirty="0" smtClean="0"/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повышение </a:t>
            </a:r>
            <a:r>
              <a:rPr lang="ru-RU" sz="1800" dirty="0" smtClean="0"/>
              <a:t>позиций портала в </a:t>
            </a:r>
            <a:r>
              <a:rPr lang="ru-RU" sz="1800" dirty="0" smtClean="0"/>
              <a:t>АИС «Мониторинг </a:t>
            </a:r>
            <a:r>
              <a:rPr lang="ru-RU" sz="1800" dirty="0" err="1" smtClean="0"/>
              <a:t>Госсайтов</a:t>
            </a:r>
            <a:r>
              <a:rPr lang="ru-RU" sz="1800" dirty="0" smtClean="0"/>
              <a:t>»;</a:t>
            </a:r>
          </a:p>
          <a:p>
            <a:pPr algn="just">
              <a:spcBef>
                <a:spcPts val="0"/>
              </a:spcBef>
            </a:pPr>
            <a:endParaRPr lang="ru-RU" sz="2000" dirty="0" smtClean="0"/>
          </a:p>
          <a:p>
            <a:pPr marL="720000" indent="-457200" algn="just">
              <a:spcBef>
                <a:spcPts val="0"/>
              </a:spcBef>
              <a:buNone/>
            </a:pPr>
            <a:r>
              <a:rPr lang="ru-RU" sz="2000" dirty="0" smtClean="0"/>
              <a:t>	</a:t>
            </a:r>
          </a:p>
          <a:p>
            <a:pPr algn="just">
              <a:spcBef>
                <a:spcPts val="0"/>
              </a:spcBef>
            </a:pPr>
            <a:endParaRPr lang="ru-RU" sz="2000" dirty="0" smtClean="0"/>
          </a:p>
          <a:p>
            <a:pPr algn="just">
              <a:spcBef>
                <a:spcPts val="0"/>
              </a:spcBef>
            </a:pP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xmlns="" val="174212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273856" y="800376"/>
            <a:ext cx="7402600" cy="684408"/>
          </a:xfrm>
        </p:spPr>
        <p:txBody>
          <a:bodyPr/>
          <a:lstStyle/>
          <a:p>
            <a:pPr lvl="0" algn="ctr"/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Основные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направления развития информатизации Республики Карелия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852936"/>
            <a:ext cx="8568952" cy="2590056"/>
          </a:xfrm>
        </p:spPr>
        <p:txBody>
          <a:bodyPr/>
          <a:lstStyle/>
          <a:p>
            <a:pPr marL="273050" lvl="1" algn="ctr">
              <a:spcBef>
                <a:spcPts val="0"/>
              </a:spcBef>
              <a:buNone/>
            </a:pPr>
            <a:r>
              <a:rPr lang="ru-RU" sz="2000" b="1" dirty="0" smtClean="0"/>
              <a:t>Развитие принципов «Открытого правительства</a:t>
            </a:r>
            <a:r>
              <a:rPr lang="ru-RU" sz="2000" b="1" dirty="0" smtClean="0"/>
              <a:t>».</a:t>
            </a:r>
          </a:p>
          <a:p>
            <a:r>
              <a:rPr lang="ru-RU" sz="2000" dirty="0" smtClean="0"/>
              <a:t>Повышение качества предоставления услуг 	</a:t>
            </a:r>
          </a:p>
          <a:p>
            <a:pPr marL="720000" indent="-457200"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/>
              <a:t>МФЦ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развитие системы МФЦ в части расширения количества услуг;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предоставление услуг в МФЦ в рамках жизненных ситуаций;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работа по оснащению оборудованием помещений МФЦ для предоставления услуг МВД России и услуг ЗАГС.</a:t>
            </a:r>
          </a:p>
          <a:p>
            <a:pPr marL="720000" indent="-457200"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/>
              <a:t>услуги в электронной форме: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ОИВ и ОМСУ республики актуализация сведений «Реестр государственных и муниципальных услуг (функций) Республики Карелия»;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проведение комплекса мероприятий по актуализации </a:t>
            </a:r>
            <a:r>
              <a:rPr lang="ru-RU" sz="1800" dirty="0" err="1" smtClean="0"/>
              <a:t>контента</a:t>
            </a:r>
            <a:r>
              <a:rPr lang="ru-RU" sz="1800" dirty="0" smtClean="0"/>
              <a:t> и модернизации интерфейса Регионального портала электронных услуг Республики Карелия https://uslugi.karelia.ru.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расширение перечня услуг, предоставляемых в электронной форме за счет услуг, наиболее востребованных у граждан и организаций</a:t>
            </a:r>
            <a:r>
              <a:rPr lang="ru-RU" sz="2000" dirty="0" smtClean="0"/>
              <a:t>;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реализация механизмов популяризации получения гражданами и организациями услуг в электронной форме, информирования о преимуществах их получения в электронной форме.</a:t>
            </a:r>
          </a:p>
          <a:p>
            <a:pPr algn="just">
              <a:spcBef>
                <a:spcPts val="0"/>
              </a:spcBef>
            </a:pPr>
            <a:endParaRPr lang="ru-RU" sz="2000" dirty="0" smtClean="0"/>
          </a:p>
          <a:p>
            <a:pPr marL="720000" indent="-457200">
              <a:spcBef>
                <a:spcPts val="0"/>
              </a:spcBef>
              <a:buNone/>
            </a:pPr>
            <a:r>
              <a:rPr lang="ru-RU" sz="2000" dirty="0" smtClean="0"/>
              <a:t>	</a:t>
            </a:r>
          </a:p>
          <a:p>
            <a:pPr>
              <a:spcBef>
                <a:spcPts val="0"/>
              </a:spcBef>
            </a:pPr>
            <a:endParaRPr lang="ru-RU" sz="2000" dirty="0" smtClean="0"/>
          </a:p>
          <a:p>
            <a:pPr>
              <a:spcBef>
                <a:spcPts val="0"/>
              </a:spcBef>
            </a:pP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xmlns="" val="174212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273856" y="728368"/>
            <a:ext cx="7402600" cy="684408"/>
          </a:xfrm>
        </p:spPr>
        <p:txBody>
          <a:bodyPr/>
          <a:lstStyle/>
          <a:p>
            <a:pPr lvl="0" algn="ctr"/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Основные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направления развития информатизации Республики Карелия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564904"/>
            <a:ext cx="8568952" cy="2518048"/>
          </a:xfrm>
        </p:spPr>
        <p:txBody>
          <a:bodyPr/>
          <a:lstStyle/>
          <a:p>
            <a:pPr marL="273050" lvl="1" algn="ctr">
              <a:spcBef>
                <a:spcPts val="0"/>
              </a:spcBef>
              <a:buNone/>
            </a:pPr>
            <a:r>
              <a:rPr lang="ru-RU" sz="2000" b="1" dirty="0" smtClean="0"/>
              <a:t>Повышение </a:t>
            </a:r>
            <a:r>
              <a:rPr lang="ru-RU" sz="2000" b="1" dirty="0" smtClean="0"/>
              <a:t>эффективности государственного </a:t>
            </a:r>
            <a:r>
              <a:rPr lang="ru-RU" sz="2000" b="1" dirty="0" smtClean="0"/>
              <a:t>управления </a:t>
            </a:r>
            <a:r>
              <a:rPr lang="ru-RU" sz="2000" dirty="0" smtClean="0"/>
              <a:t>предусматривает:</a:t>
            </a:r>
            <a:endParaRPr lang="ru-RU" sz="2000" b="1" dirty="0" smtClean="0"/>
          </a:p>
          <a:p>
            <a:pPr algn="just">
              <a:spcBef>
                <a:spcPts val="0"/>
              </a:spcBef>
            </a:pPr>
            <a:r>
              <a:rPr lang="ru-RU" sz="2000" dirty="0" smtClean="0"/>
              <a:t>формирование единого пространства электронного взаимодействия;</a:t>
            </a:r>
          </a:p>
          <a:p>
            <a:pPr algn="just">
              <a:spcBef>
                <a:spcPts val="0"/>
              </a:spcBef>
            </a:pPr>
            <a:r>
              <a:rPr lang="ru-RU" sz="2000" dirty="0" smtClean="0"/>
              <a:t>создание </a:t>
            </a:r>
            <a:r>
              <a:rPr lang="ru-RU" sz="2000" dirty="0" smtClean="0"/>
              <a:t>и развитие </a:t>
            </a:r>
            <a:r>
              <a:rPr lang="ru-RU" sz="2000" dirty="0" smtClean="0"/>
              <a:t>государственных межведомственных ИС для </a:t>
            </a:r>
            <a:r>
              <a:rPr lang="ru-RU" sz="2000" dirty="0" smtClean="0"/>
              <a:t>принятия решений в реальном времени;</a:t>
            </a:r>
          </a:p>
          <a:p>
            <a:pPr algn="just">
              <a:spcBef>
                <a:spcPts val="0"/>
              </a:spcBef>
            </a:pPr>
            <a:r>
              <a:rPr lang="ru-RU" sz="2000" dirty="0" smtClean="0"/>
              <a:t>создание </a:t>
            </a:r>
            <a:r>
              <a:rPr lang="ru-RU" sz="2000" dirty="0" smtClean="0"/>
              <a:t>справочников и классификаторов, используемых </a:t>
            </a:r>
            <a:r>
              <a:rPr lang="ru-RU" sz="2000" dirty="0" smtClean="0"/>
              <a:t>в ИС;</a:t>
            </a:r>
            <a:endParaRPr lang="ru-RU" sz="2000" dirty="0" smtClean="0"/>
          </a:p>
          <a:p>
            <a:pPr algn="just">
              <a:spcBef>
                <a:spcPts val="0"/>
              </a:spcBef>
            </a:pPr>
            <a:r>
              <a:rPr lang="ru-RU" sz="2000" dirty="0" smtClean="0"/>
              <a:t>повышение </a:t>
            </a:r>
            <a:r>
              <a:rPr lang="ru-RU" sz="2000" dirty="0" smtClean="0"/>
              <a:t>эффективности внедрения </a:t>
            </a:r>
            <a:r>
              <a:rPr lang="ru-RU" sz="2000" dirty="0" smtClean="0"/>
              <a:t>АИС </a:t>
            </a:r>
            <a:r>
              <a:rPr lang="ru-RU" sz="2000" dirty="0" smtClean="0"/>
              <a:t>на республиканском уровне и уровне муниципальных образований;</a:t>
            </a:r>
          </a:p>
          <a:p>
            <a:pPr algn="just">
              <a:spcBef>
                <a:spcPts val="0"/>
              </a:spcBef>
            </a:pPr>
            <a:r>
              <a:rPr lang="ru-RU" sz="2000" dirty="0" smtClean="0"/>
              <a:t>обеспечение </a:t>
            </a:r>
            <a:r>
              <a:rPr lang="ru-RU" sz="2000" dirty="0" smtClean="0"/>
              <a:t>перевода в электронный вид государственной учетной деятельности;</a:t>
            </a:r>
          </a:p>
          <a:p>
            <a:pPr algn="just">
              <a:spcBef>
                <a:spcPts val="0"/>
              </a:spcBef>
            </a:pPr>
            <a:r>
              <a:rPr lang="ru-RU" sz="2000" dirty="0" smtClean="0"/>
              <a:t>создание </a:t>
            </a:r>
            <a:r>
              <a:rPr lang="ru-RU" sz="2000" dirty="0" smtClean="0"/>
              <a:t>и развитие специальных информационных и информационно-технологических систем обеспечения деятельности </a:t>
            </a:r>
            <a:r>
              <a:rPr lang="ru-RU" sz="2000" dirty="0" smtClean="0"/>
              <a:t>ОГВ, </a:t>
            </a:r>
            <a:r>
              <a:rPr lang="ru-RU" sz="2000" dirty="0" smtClean="0"/>
              <a:t>в том числе защищенного сегмента сети </a:t>
            </a:r>
            <a:r>
              <a:rPr lang="ru-RU" sz="2000" dirty="0" smtClean="0"/>
              <a:t>Интернет.</a:t>
            </a:r>
            <a:endParaRPr lang="ru-RU" sz="2000" dirty="0" smtClean="0"/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/>
              <a:t>Ситуационный </a:t>
            </a:r>
            <a:r>
              <a:rPr lang="ru-RU" sz="2000" dirty="0" smtClean="0"/>
              <a:t>центр	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/>
              <a:t>Контрольно-надзорная </a:t>
            </a:r>
            <a:r>
              <a:rPr lang="ru-RU" sz="2000" dirty="0" smtClean="0"/>
              <a:t>деятельность</a:t>
            </a:r>
            <a:endParaRPr lang="ru-RU" sz="2000" dirty="0" smtClean="0"/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/>
              <a:t>Финансы	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/>
              <a:t>Электронное правосудие	</a:t>
            </a:r>
          </a:p>
          <a:p>
            <a:pPr marL="273050" lvl="1" algn="ctr">
              <a:spcBef>
                <a:spcPts val="0"/>
              </a:spcBef>
              <a:buNone/>
            </a:pPr>
            <a:endParaRPr lang="ru-RU" sz="1000" b="1" dirty="0" smtClean="0"/>
          </a:p>
          <a:p>
            <a:pPr algn="ctr">
              <a:spcBef>
                <a:spcPts val="0"/>
              </a:spcBef>
              <a:buNone/>
            </a:pPr>
            <a:endParaRPr lang="ru-RU" sz="2000" dirty="0" smtClean="0"/>
          </a:p>
          <a:p>
            <a:pPr>
              <a:spcBef>
                <a:spcPts val="0"/>
              </a:spcBef>
            </a:pP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xmlns="" val="174212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273856" y="800376"/>
            <a:ext cx="7402600" cy="684408"/>
          </a:xfrm>
        </p:spPr>
        <p:txBody>
          <a:bodyPr/>
          <a:lstStyle/>
          <a:p>
            <a:pPr lvl="0" algn="ctr"/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Основные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направления развития информатизации Республики Карелия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613" y="1559024"/>
            <a:ext cx="8076851" cy="38862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ru-RU" sz="2000" dirty="0" smtClean="0"/>
              <a:t> </a:t>
            </a:r>
            <a:r>
              <a:rPr lang="ru-RU" sz="2000" dirty="0"/>
              <a:t>	</a:t>
            </a:r>
            <a:endParaRPr lang="ru-RU" sz="2000" dirty="0" smtClean="0"/>
          </a:p>
          <a:p>
            <a:pPr>
              <a:spcBef>
                <a:spcPts val="0"/>
              </a:spcBef>
              <a:buNone/>
            </a:pPr>
            <a:r>
              <a:rPr lang="ru-RU" sz="1800" b="1" dirty="0" smtClean="0"/>
              <a:t>		В </a:t>
            </a:r>
            <a:r>
              <a:rPr lang="ru-RU" sz="1800" b="1" dirty="0" smtClean="0"/>
              <a:t>области межведомственного взаимодействия </a:t>
            </a:r>
            <a:r>
              <a:rPr lang="ru-RU" sz="1800" b="1" dirty="0" smtClean="0"/>
              <a:t>предполагается :</a:t>
            </a:r>
          </a:p>
          <a:p>
            <a:pPr algn="just">
              <a:spcBef>
                <a:spcPts val="0"/>
              </a:spcBef>
              <a:buNone/>
            </a:pPr>
            <a:endParaRPr lang="ru-RU" sz="900" dirty="0" smtClean="0"/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модернизации ПО ЕСЭДД с </a:t>
            </a:r>
            <a:r>
              <a:rPr lang="ru-RU" sz="1800" dirty="0" smtClean="0"/>
              <a:t>целью </a:t>
            </a:r>
            <a:r>
              <a:rPr lang="ru-RU" sz="1800" dirty="0" smtClean="0"/>
              <a:t>перевода на базу СПО;</a:t>
            </a:r>
            <a:endParaRPr lang="ru-RU" sz="1800" dirty="0" smtClean="0"/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перевод РСМЭВ на </a:t>
            </a:r>
            <a:r>
              <a:rPr lang="ru-RU" sz="1800" dirty="0" smtClean="0"/>
              <a:t>использование технологии </a:t>
            </a:r>
            <a:r>
              <a:rPr lang="ru-RU" sz="1800" dirty="0" smtClean="0"/>
              <a:t>СМЭВ </a:t>
            </a:r>
            <a:r>
              <a:rPr lang="ru-RU" sz="1800" dirty="0" smtClean="0"/>
              <a:t>3.х;</a:t>
            </a:r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создание </a:t>
            </a:r>
            <a:r>
              <a:rPr lang="ru-RU" sz="1800" dirty="0" smtClean="0"/>
              <a:t>портала (сайта) поддержки пользователей </a:t>
            </a:r>
            <a:r>
              <a:rPr lang="ru-RU" sz="1800" dirty="0" smtClean="0"/>
              <a:t>РСМЭВ;</a:t>
            </a:r>
            <a:endParaRPr lang="ru-RU" sz="1800" dirty="0" smtClean="0"/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в </a:t>
            </a:r>
            <a:r>
              <a:rPr lang="ru-RU" sz="1800" dirty="0" smtClean="0"/>
              <a:t>рамках реализации административной реформы должна проводиться систематическая работа по описанию функций и процессов государственного управления, анализу возможностей их оптимизации и совершенствования на основе применения современных </a:t>
            </a:r>
            <a:r>
              <a:rPr lang="ru-RU" sz="1800" dirty="0" smtClean="0"/>
              <a:t>ИКТ</a:t>
            </a:r>
            <a:r>
              <a:rPr lang="ru-RU" sz="1800" dirty="0" smtClean="0"/>
              <a:t>;</a:t>
            </a:r>
            <a:endParaRPr lang="ru-RU" sz="1800" dirty="0" smtClean="0"/>
          </a:p>
          <a:p>
            <a:pPr algn="just">
              <a:spcBef>
                <a:spcPts val="0"/>
              </a:spcBef>
            </a:pPr>
            <a:r>
              <a:rPr lang="ru-RU" sz="1800" dirty="0" smtClean="0"/>
              <a:t>предполагается </a:t>
            </a:r>
            <a:r>
              <a:rPr lang="ru-RU" sz="1800" dirty="0" smtClean="0"/>
              <a:t>внедрение в </a:t>
            </a:r>
            <a:r>
              <a:rPr lang="ru-RU" sz="1800" dirty="0" smtClean="0"/>
              <a:t>ОИВ РК </a:t>
            </a:r>
            <a:r>
              <a:rPr lang="ru-RU" sz="1800" dirty="0" smtClean="0"/>
              <a:t>информационной системы стратегического (проектного) управления, основанной на принципах достижения SMART-целей.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Реализация </a:t>
            </a:r>
            <a:r>
              <a:rPr lang="ru-RU" sz="2000" dirty="0">
                <a:solidFill>
                  <a:srgbClr val="0070C0"/>
                </a:solidFill>
              </a:rPr>
              <a:t>положений Концепции осуществляется посредством Государственной программы Республики Карелия «Информационное общество в Республике Карелия» на 2014-2020 годы, утвержденной постановлением Правительства Республики Карелия от 15.07.2014 № </a:t>
            </a:r>
            <a:r>
              <a:rPr lang="ru-RU" sz="2000" dirty="0" smtClean="0">
                <a:solidFill>
                  <a:srgbClr val="0070C0"/>
                </a:solidFill>
              </a:rPr>
              <a:t>227-П.</a:t>
            </a:r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212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7128792" cy="684408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Предложения в проект решения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9598" y="1487137"/>
            <a:ext cx="8148859" cy="3886200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Одобрить </a:t>
            </a:r>
            <a:r>
              <a:rPr lang="ru-RU" dirty="0">
                <a:solidFill>
                  <a:schemeClr val="tx1"/>
                </a:solidFill>
              </a:rPr>
              <a:t>проект Концепции информатизации Республики Карелия до 2020 </a:t>
            </a:r>
            <a:r>
              <a:rPr lang="ru-RU" dirty="0" smtClean="0">
                <a:solidFill>
                  <a:schemeClr val="tx1"/>
                </a:solidFill>
              </a:rPr>
              <a:t>года.</a:t>
            </a:r>
          </a:p>
          <a:p>
            <a:pPr algn="just"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 Администрации </a:t>
            </a:r>
            <a:r>
              <a:rPr lang="ru-RU" dirty="0">
                <a:solidFill>
                  <a:schemeClr val="tx1"/>
                </a:solidFill>
              </a:rPr>
              <a:t>Главы Республики </a:t>
            </a:r>
            <a:r>
              <a:rPr lang="ru-RU" dirty="0" smtClean="0">
                <a:solidFill>
                  <a:schemeClr val="tx1"/>
                </a:solidFill>
              </a:rPr>
              <a:t>Карелия направить </a:t>
            </a:r>
            <a:r>
              <a:rPr lang="ru-RU" dirty="0">
                <a:solidFill>
                  <a:schemeClr val="tx1"/>
                </a:solidFill>
              </a:rPr>
              <a:t>проект Концепции </a:t>
            </a: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адрес Министерства связи и массовых </a:t>
            </a:r>
            <a:r>
              <a:rPr lang="ru-RU" dirty="0" smtClean="0">
                <a:solidFill>
                  <a:schemeClr val="tx1"/>
                </a:solidFill>
              </a:rPr>
              <a:t>коммуникации Российской </a:t>
            </a:r>
            <a:r>
              <a:rPr lang="ru-RU" dirty="0">
                <a:solidFill>
                  <a:schemeClr val="tx1"/>
                </a:solidFill>
              </a:rPr>
              <a:t>Федерации для </a:t>
            </a:r>
            <a:r>
              <a:rPr lang="ru-RU" dirty="0" smtClean="0">
                <a:solidFill>
                  <a:schemeClr val="tx1"/>
                </a:solidFill>
              </a:rPr>
              <a:t>сведения.</a:t>
            </a:r>
          </a:p>
          <a:p>
            <a:pPr algn="just"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Рекомендовать </a:t>
            </a:r>
            <a:r>
              <a:rPr lang="ru-RU" dirty="0">
                <a:solidFill>
                  <a:schemeClr val="tx1"/>
                </a:solidFill>
              </a:rPr>
              <a:t>рассмотреть и одобрить проект Концепции на заседании Правительства Республики </a:t>
            </a:r>
            <a:r>
              <a:rPr lang="ru-RU" dirty="0" smtClean="0">
                <a:solidFill>
                  <a:schemeClr val="tx1"/>
                </a:solidFill>
              </a:rPr>
              <a:t>Карелия.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121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27584" y="1340768"/>
            <a:ext cx="7543800" cy="388620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СПАСИБО ЗА ВНИМАНИЕ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683568" y="2528568"/>
            <a:ext cx="7920880" cy="684408"/>
          </a:xfrm>
        </p:spPr>
        <p:txBody>
          <a:bodyPr/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Концепция </a:t>
            </a:r>
            <a:r>
              <a:rPr lang="ru-RU" sz="2400" b="1" dirty="0">
                <a:solidFill>
                  <a:srgbClr val="C00000"/>
                </a:solidFill>
                <a:latin typeface="+mn-lt"/>
              </a:rPr>
              <a:t>соответствует основным направлениям государственной политики в области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информатизации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:</a:t>
            </a:r>
            <a:endParaRPr lang="ru-RU" sz="2400" b="1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996952"/>
            <a:ext cx="8208912" cy="3528392"/>
          </a:xfrm>
        </p:spPr>
        <p:txBody>
          <a:bodyPr/>
          <a:lstStyle/>
          <a:p>
            <a:r>
              <a:rPr lang="ru-RU" sz="2000" dirty="0" smtClean="0"/>
              <a:t>Стратегия </a:t>
            </a:r>
            <a:r>
              <a:rPr lang="ru-RU" sz="2000" dirty="0"/>
              <a:t>развития информационного общества в Российской </a:t>
            </a:r>
            <a:r>
              <a:rPr lang="en-US" sz="2000" dirty="0" smtClean="0"/>
              <a:t> </a:t>
            </a:r>
            <a:r>
              <a:rPr lang="ru-RU" sz="2000" dirty="0" smtClean="0"/>
              <a:t>Федерации </a:t>
            </a:r>
            <a:r>
              <a:rPr lang="ru-RU" sz="2000" dirty="0"/>
              <a:t>на 2017-2030 </a:t>
            </a:r>
            <a:r>
              <a:rPr lang="ru-RU" sz="2000" dirty="0" smtClean="0"/>
              <a:t>годы.</a:t>
            </a:r>
          </a:p>
          <a:p>
            <a:r>
              <a:rPr lang="ru-RU" sz="2000" dirty="0" smtClean="0"/>
              <a:t>Стратегия </a:t>
            </a:r>
            <a:r>
              <a:rPr lang="ru-RU" sz="2000" dirty="0"/>
              <a:t>развития отрасли информационных технологий в </a:t>
            </a:r>
            <a:r>
              <a:rPr lang="ru-RU" sz="2000" dirty="0" smtClean="0"/>
              <a:t>Российской </a:t>
            </a:r>
            <a:r>
              <a:rPr lang="ru-RU" sz="2000" dirty="0"/>
              <a:t>Федерации на 2014-2020 годы и перспективу до 2025 </a:t>
            </a:r>
            <a:r>
              <a:rPr lang="ru-RU" sz="2000" dirty="0" smtClean="0"/>
              <a:t>года.</a:t>
            </a:r>
          </a:p>
          <a:p>
            <a:r>
              <a:rPr lang="ru-RU" sz="2000" dirty="0" smtClean="0"/>
              <a:t>Концепция </a:t>
            </a:r>
            <a:r>
              <a:rPr lang="ru-RU" sz="2000" dirty="0"/>
              <a:t>региональной </a:t>
            </a:r>
            <a:r>
              <a:rPr lang="ru-RU" sz="2000" dirty="0" smtClean="0"/>
              <a:t>информатизации.</a:t>
            </a:r>
          </a:p>
          <a:p>
            <a:r>
              <a:rPr lang="ru-RU" sz="2000" dirty="0" smtClean="0"/>
              <a:t>Государственная </a:t>
            </a:r>
            <a:r>
              <a:rPr lang="ru-RU" sz="2000" dirty="0" smtClean="0"/>
              <a:t>программа </a:t>
            </a:r>
            <a:r>
              <a:rPr lang="ru-RU" sz="2000" dirty="0"/>
              <a:t>Российской Федерации «Информационное общество (2011-2020 годы</a:t>
            </a:r>
            <a:r>
              <a:rPr lang="ru-RU" sz="2000" dirty="0" smtClean="0"/>
              <a:t>)».</a:t>
            </a:r>
          </a:p>
          <a:p>
            <a:r>
              <a:rPr lang="ru-RU" sz="2000" dirty="0" smtClean="0"/>
              <a:t>Программа </a:t>
            </a:r>
            <a:r>
              <a:rPr lang="ru-RU" sz="2000" dirty="0"/>
              <a:t>«Цифровая экономика Российской Федерации</a:t>
            </a:r>
            <a:r>
              <a:rPr lang="ru-RU" sz="2000" dirty="0" smtClean="0"/>
              <a:t>».</a:t>
            </a:r>
            <a:endParaRPr lang="ru-RU" sz="20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043608" y="2024512"/>
            <a:ext cx="7632848" cy="68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just"/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Концепция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информатизации </a:t>
            </a:r>
            <a:r>
              <a:rPr lang="ru-RU" sz="2200" b="1" dirty="0" smtClean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Республики Карелия </a:t>
            </a:r>
            <a:r>
              <a:rPr lang="ru-RU" sz="2200" dirty="0" smtClean="0">
                <a:latin typeface="+mn-lt"/>
                <a:ea typeface="+mj-ea"/>
                <a:cs typeface="+mj-cs"/>
              </a:rPr>
              <a:t>представляет </a:t>
            </a:r>
            <a:r>
              <a:rPr lang="ru-RU" sz="2200" dirty="0" smtClean="0">
                <a:latin typeface="+mn-lt"/>
                <a:ea typeface="+mj-ea"/>
                <a:cs typeface="+mj-cs"/>
              </a:rPr>
              <a:t>собой систему взглядов на цели, задачи, принципы и основные направления деятельности по внедрению и использованию </a:t>
            </a:r>
            <a:r>
              <a:rPr lang="ru-RU" sz="2200" dirty="0" smtClean="0">
                <a:latin typeface="+mn-lt"/>
                <a:ea typeface="+mj-ea"/>
                <a:cs typeface="+mj-cs"/>
              </a:rPr>
              <a:t>ИКТ </a:t>
            </a:r>
            <a:r>
              <a:rPr lang="ru-RU" sz="2200" dirty="0" smtClean="0">
                <a:latin typeface="+mn-lt"/>
                <a:ea typeface="+mj-ea"/>
                <a:cs typeface="+mj-cs"/>
              </a:rPr>
              <a:t>в Республике Карелия на период до 2020 года.</a:t>
            </a:r>
            <a:endParaRPr lang="ru-RU" sz="2200" dirty="0" smtClean="0">
              <a:latin typeface="+mn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20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21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6" name="Объект 2"/>
          <p:cNvSpPr txBox="1">
            <a:spLocks/>
          </p:cNvSpPr>
          <p:nvPr/>
        </p:nvSpPr>
        <p:spPr bwMode="auto">
          <a:xfrm>
            <a:off x="827584" y="1844824"/>
            <a:ext cx="8316416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273050" lvl="0" indent="-273050">
              <a:spcBef>
                <a:spcPts val="0"/>
              </a:spcBef>
              <a:buClr>
                <a:schemeClr val="accent1"/>
              </a:buClr>
            </a:pPr>
            <a:r>
              <a:rPr lang="ru-RU" sz="2000" b="1" dirty="0" smtClean="0">
                <a:latin typeface="+mn-lt"/>
              </a:rPr>
              <a:t>	</a:t>
            </a:r>
            <a:r>
              <a:rPr lang="ru-RU" sz="2000" dirty="0" smtClean="0">
                <a:latin typeface="+mn-lt"/>
              </a:rPr>
              <a:t>в рейтинге ИО Республика Карелия </a:t>
            </a:r>
            <a:r>
              <a:rPr lang="ru-RU" sz="2000" b="1" dirty="0" smtClean="0">
                <a:latin typeface="+mn-lt"/>
              </a:rPr>
              <a:t>в 2016 году </a:t>
            </a:r>
            <a:r>
              <a:rPr lang="ru-RU" sz="2000" dirty="0" smtClean="0">
                <a:latin typeface="+mn-lt"/>
              </a:rPr>
              <a:t>- </a:t>
            </a:r>
            <a:r>
              <a:rPr lang="ru-RU" sz="2000" b="1" dirty="0" smtClean="0">
                <a:latin typeface="+mn-lt"/>
              </a:rPr>
              <a:t>10-е место </a:t>
            </a:r>
          </a:p>
          <a:p>
            <a:pPr marL="273050" lvl="0" indent="-273050">
              <a:spcBef>
                <a:spcPts val="0"/>
              </a:spcBef>
              <a:buClr>
                <a:schemeClr val="accent1"/>
              </a:buClr>
            </a:pPr>
            <a:r>
              <a:rPr lang="ru-RU" sz="2000" b="1" dirty="0" smtClean="0">
                <a:latin typeface="+mn-lt"/>
              </a:rPr>
              <a:t>					         в 2017 году – 55 место</a:t>
            </a:r>
            <a:r>
              <a:rPr lang="ru-RU" sz="2000" dirty="0" smtClean="0">
                <a:latin typeface="+mn-lt"/>
              </a:rPr>
              <a:t> </a:t>
            </a:r>
            <a:br>
              <a:rPr lang="ru-RU" sz="2000" dirty="0" smtClean="0">
                <a:latin typeface="+mn-lt"/>
              </a:rPr>
            </a:br>
            <a:r>
              <a:rPr lang="ru-RU" dirty="0" smtClean="0">
                <a:latin typeface="+mn-lt"/>
              </a:rPr>
              <a:t>изменение методики, 18 </a:t>
            </a:r>
            <a:r>
              <a:rPr lang="ru-RU" dirty="0" err="1" smtClean="0">
                <a:latin typeface="+mn-lt"/>
              </a:rPr>
              <a:t>подындексов</a:t>
            </a:r>
            <a:r>
              <a:rPr lang="ru-RU" dirty="0" smtClean="0">
                <a:latin typeface="+mn-lt"/>
              </a:rPr>
              <a:t>, учет затрат на ИКТ региона, статистика.</a:t>
            </a:r>
          </a:p>
          <a:p>
            <a:pPr marL="273050" indent="-273050">
              <a:spcBef>
                <a:spcPts val="0"/>
              </a:spcBef>
              <a:buClr>
                <a:schemeClr val="accent1"/>
              </a:buClr>
            </a:pPr>
            <a:r>
              <a:rPr lang="ru-RU" sz="2000" b="1" dirty="0" smtClean="0">
                <a:latin typeface="+mn-lt"/>
              </a:rPr>
              <a:t>внедрены и используются:</a:t>
            </a:r>
          </a:p>
          <a:p>
            <a:pPr marL="273050" lvl="0" indent="-27305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ru-RU" sz="2000" dirty="0" smtClean="0">
                <a:latin typeface="+mn-lt"/>
              </a:rPr>
              <a:t>ЕСЭДД </a:t>
            </a:r>
            <a:r>
              <a:rPr lang="ru-RU" sz="2000" dirty="0" smtClean="0">
                <a:latin typeface="+mn-lt"/>
              </a:rPr>
              <a:t>с модулем сопряжения с </a:t>
            </a:r>
            <a:r>
              <a:rPr lang="ru-RU" sz="2000" dirty="0" smtClean="0">
                <a:latin typeface="+mn-lt"/>
              </a:rPr>
              <a:t>МЭДО;</a:t>
            </a:r>
          </a:p>
          <a:p>
            <a:pPr marL="273050" lvl="0" indent="-27305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ru-RU" sz="2000" dirty="0" smtClean="0">
                <a:latin typeface="+mn-lt"/>
              </a:rPr>
              <a:t>РСМЭВ</a:t>
            </a:r>
            <a:r>
              <a:rPr lang="ru-RU" sz="2000" dirty="0" smtClean="0">
                <a:latin typeface="+mn-lt"/>
              </a:rPr>
              <a:t>;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ru-RU" sz="2000" dirty="0" smtClean="0">
                <a:latin typeface="+mn-lt"/>
              </a:rPr>
              <a:t>региональные отраслевые информационные </a:t>
            </a:r>
            <a:r>
              <a:rPr lang="ru-RU" sz="2000" dirty="0" smtClean="0">
                <a:latin typeface="+mn-lt"/>
              </a:rPr>
              <a:t>системы : 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2000" dirty="0" smtClean="0">
                <a:latin typeface="+mn-lt"/>
              </a:rPr>
              <a:t>в </a:t>
            </a:r>
            <a:r>
              <a:rPr lang="ru-RU" sz="2000" dirty="0" smtClean="0">
                <a:latin typeface="+mn-lt"/>
              </a:rPr>
              <a:t>сферах образования («Контингент», МС образования Петрозаводска);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2000" dirty="0" smtClean="0">
                <a:latin typeface="+mn-lt"/>
              </a:rPr>
              <a:t>здравоохранения </a:t>
            </a:r>
            <a:r>
              <a:rPr lang="ru-RU" sz="2000" dirty="0" smtClean="0">
                <a:latin typeface="+mn-lt"/>
              </a:rPr>
              <a:t>(РИСЗ), 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2000" dirty="0" smtClean="0">
                <a:latin typeface="+mn-lt"/>
              </a:rPr>
              <a:t>социального развития (АСП, «Дети России»), 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2000" dirty="0" smtClean="0">
                <a:latin typeface="+mn-lt"/>
              </a:rPr>
              <a:t>труда и занятости (Катарсис), 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2000" dirty="0" smtClean="0">
                <a:latin typeface="+mn-lt"/>
              </a:rPr>
              <a:t>культуры («Фолиант», «Архивный фонд»),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2000" dirty="0" smtClean="0">
                <a:latin typeface="+mn-lt"/>
              </a:rPr>
              <a:t>записи актов гражданского состояния («ЗАГС-центр»),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FontTx/>
              <a:buChar char="-"/>
            </a:pPr>
            <a:r>
              <a:rPr lang="ru-RU" sz="2000" dirty="0" smtClean="0">
                <a:latin typeface="+mn-lt"/>
              </a:rPr>
              <a:t>сельского хозяйства ( «Охота», «</a:t>
            </a:r>
            <a:r>
              <a:rPr lang="ru-RU" sz="2000" dirty="0" err="1" smtClean="0">
                <a:latin typeface="+mn-lt"/>
              </a:rPr>
              <a:t>Гостехнадзор</a:t>
            </a:r>
            <a:r>
              <a:rPr lang="ru-RU" sz="2000" dirty="0" smtClean="0">
                <a:latin typeface="+mn-lt"/>
              </a:rPr>
              <a:t> Эксперт</a:t>
            </a:r>
            <a:r>
              <a:rPr lang="ru-RU" sz="2000" dirty="0" smtClean="0">
                <a:latin typeface="+mn-lt"/>
              </a:rPr>
              <a:t>»); </a:t>
            </a:r>
            <a:endParaRPr lang="ru-RU" sz="2000" dirty="0" smtClean="0">
              <a:latin typeface="+mn-lt"/>
            </a:endParaRP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ru-RU" sz="2000" dirty="0" smtClean="0">
                <a:latin typeface="+mn-lt"/>
              </a:rPr>
              <a:t>Официальный интернет-портал </a:t>
            </a:r>
            <a:r>
              <a:rPr lang="ru-RU" sz="2000" dirty="0" smtClean="0">
                <a:latin typeface="+mn-lt"/>
              </a:rPr>
              <a:t>РК http</a:t>
            </a:r>
            <a:r>
              <a:rPr lang="ru-RU" sz="2000" dirty="0" smtClean="0">
                <a:latin typeface="+mn-lt"/>
              </a:rPr>
              <a:t>://gov.karelia.ru/, сайты </a:t>
            </a:r>
            <a:r>
              <a:rPr lang="ru-RU" sz="2000" dirty="0" smtClean="0">
                <a:latin typeface="+mn-lt"/>
              </a:rPr>
              <a:t>ОИВ и ОМСУ , подведомственных учреждений;</a:t>
            </a:r>
          </a:p>
          <a:p>
            <a:pPr marL="273050" indent="-27305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МФЦ.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1115616" y="44624"/>
            <a:ext cx="8280920" cy="68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Общее состояние информатизации Республики Карелия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42521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7920880" cy="684408"/>
          </a:xfrm>
        </p:spPr>
        <p:txBody>
          <a:bodyPr/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Концепция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распространяется на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:</a:t>
            </a:r>
            <a:endParaRPr lang="ru-RU" sz="2400" b="1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84784"/>
            <a:ext cx="8208912" cy="2232248"/>
          </a:xfrm>
        </p:spPr>
        <p:txBody>
          <a:bodyPr/>
          <a:lstStyle/>
          <a:p>
            <a:pPr algn="just"/>
            <a:r>
              <a:rPr lang="ru-RU" sz="2000" dirty="0" smtClean="0"/>
              <a:t>органы исполнительной власти Республики Карелия</a:t>
            </a:r>
          </a:p>
          <a:p>
            <a:pPr algn="just"/>
            <a:r>
              <a:rPr lang="ru-RU" sz="2000" dirty="0" smtClean="0"/>
              <a:t>органы </a:t>
            </a:r>
            <a:r>
              <a:rPr lang="ru-RU" sz="2000" dirty="0" smtClean="0"/>
              <a:t>местного самоуправления в Республике </a:t>
            </a:r>
            <a:r>
              <a:rPr lang="ru-RU" sz="2000" dirty="0" smtClean="0"/>
              <a:t>Карелия</a:t>
            </a:r>
          </a:p>
          <a:p>
            <a:pPr algn="just"/>
            <a:r>
              <a:rPr lang="ru-RU" sz="2000" dirty="0" smtClean="0"/>
              <a:t>подведомственные </a:t>
            </a:r>
            <a:r>
              <a:rPr lang="ru-RU" sz="2000" dirty="0" smtClean="0"/>
              <a:t>им </a:t>
            </a:r>
            <a:r>
              <a:rPr lang="ru-RU" sz="2000" dirty="0" smtClean="0"/>
              <a:t>организации, </a:t>
            </a:r>
            <a:r>
              <a:rPr lang="ru-RU" sz="2000" dirty="0" smtClean="0"/>
              <a:t>в которых размещается государственное (муниципальное) задание (заказ) на предоставление государственных и (или) муниципальных услуг</a:t>
            </a:r>
            <a:r>
              <a:rPr lang="ru-RU" sz="2000" dirty="0" smtClean="0"/>
              <a:t>.</a:t>
            </a:r>
            <a:endParaRPr lang="ru-RU" sz="2000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115616" y="1088408"/>
            <a:ext cx="7632848" cy="68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2200" b="1" dirty="0" smtClean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В  СЗФО  из 11 субъектов :</a:t>
            </a:r>
          </a:p>
          <a:p>
            <a:pPr algn="just"/>
            <a:r>
              <a:rPr lang="ru-RU" sz="2000" b="1" dirty="0" smtClean="0">
                <a:latin typeface="+mn-lt"/>
                <a:ea typeface="+mj-ea"/>
                <a:cs typeface="+mj-cs"/>
              </a:rPr>
              <a:t>3 утвержденную </a:t>
            </a:r>
            <a:r>
              <a:rPr lang="ru-RU" sz="2000" dirty="0" smtClean="0">
                <a:latin typeface="+mn-lt"/>
                <a:ea typeface="+mj-ea"/>
                <a:cs typeface="+mj-cs"/>
              </a:rPr>
              <a:t>(Новгород, Санкт- Петербург, Коми) </a:t>
            </a:r>
            <a:r>
              <a:rPr lang="ru-RU" sz="2000" b="1" dirty="0" smtClean="0">
                <a:latin typeface="+mn-lt"/>
                <a:ea typeface="+mj-ea"/>
                <a:cs typeface="+mj-cs"/>
              </a:rPr>
              <a:t/>
            </a:r>
            <a:br>
              <a:rPr lang="ru-RU" sz="2000" b="1" dirty="0" smtClean="0">
                <a:latin typeface="+mn-lt"/>
                <a:ea typeface="+mj-ea"/>
                <a:cs typeface="+mj-cs"/>
              </a:rPr>
            </a:br>
            <a:r>
              <a:rPr lang="ru-RU" sz="2000" b="1" dirty="0" smtClean="0">
                <a:latin typeface="+mn-lt"/>
                <a:ea typeface="+mj-ea"/>
                <a:cs typeface="+mj-cs"/>
              </a:rPr>
              <a:t>1   одобренную </a:t>
            </a:r>
            <a:r>
              <a:rPr lang="ru-RU" sz="2000" dirty="0" smtClean="0">
                <a:latin typeface="+mn-lt"/>
                <a:ea typeface="+mj-ea"/>
                <a:cs typeface="+mj-cs"/>
              </a:rPr>
              <a:t>(07.12.2017 Калининград).  </a:t>
            </a:r>
            <a:endParaRPr lang="ru-RU" sz="2000" dirty="0" smtClean="0">
              <a:latin typeface="+mn-lt"/>
              <a:ea typeface="+mj-ea"/>
              <a:cs typeface="+mj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20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611560" y="3032624"/>
            <a:ext cx="8280920" cy="68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algn="just"/>
            <a:r>
              <a:rPr lang="ru-RU" sz="2200" b="1" dirty="0" smtClean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Основные </a:t>
            </a:r>
            <a:r>
              <a:rPr lang="ru-RU" sz="2200" b="1" dirty="0" smtClean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проблемы информатизации </a:t>
            </a:r>
            <a:r>
              <a:rPr lang="ru-RU" sz="2200" b="1" dirty="0" smtClean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республики 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: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 bwMode="auto">
          <a:xfrm>
            <a:off x="539552" y="4149080"/>
            <a:ext cx="820891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273050" lvl="0" indent="-273050" algn="just">
              <a:spcBef>
                <a:spcPts val="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ru-RU" b="1" dirty="0" smtClean="0">
                <a:latin typeface="+mn-lt"/>
              </a:rPr>
              <a:t>дотационный </a:t>
            </a:r>
            <a:r>
              <a:rPr lang="ru-RU" b="1" dirty="0" smtClean="0">
                <a:latin typeface="+mn-lt"/>
              </a:rPr>
              <a:t>характер экономики</a:t>
            </a:r>
            <a:r>
              <a:rPr lang="ru-RU" dirty="0" smtClean="0">
                <a:latin typeface="+mn-lt"/>
              </a:rPr>
              <a:t> </a:t>
            </a:r>
            <a:r>
              <a:rPr lang="ru-RU" dirty="0" smtClean="0">
                <a:latin typeface="+mn-lt"/>
              </a:rPr>
              <a:t>РК (по рейтингу ИКТ - бюджетов 77 место)</a:t>
            </a:r>
            <a:r>
              <a:rPr lang="ru-RU" b="1" dirty="0" smtClean="0">
                <a:latin typeface="+mn-lt"/>
              </a:rPr>
              <a:t>;</a:t>
            </a:r>
          </a:p>
          <a:p>
            <a:pPr marL="273050" indent="-273050" algn="just">
              <a:spcBef>
                <a:spcPts val="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ru-RU" b="1" dirty="0" smtClean="0">
                <a:latin typeface="+mn-lt"/>
              </a:rPr>
              <a:t>отсутствие обязательности использования централизованных решений и нормативного правового регулирования механизмов согласования решений в сфере ИКТ;</a:t>
            </a:r>
          </a:p>
          <a:p>
            <a:pPr marL="273050" lvl="0" indent="-273050" algn="just">
              <a:spcBef>
                <a:spcPts val="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ru-RU" b="1" dirty="0" smtClean="0">
                <a:latin typeface="+mn-lt"/>
              </a:rPr>
              <a:t>существующий </a:t>
            </a:r>
            <a:r>
              <a:rPr lang="ru-RU" b="1" dirty="0" smtClean="0">
                <a:latin typeface="+mn-lt"/>
              </a:rPr>
              <a:t>разрыв уровня средней заработной платы </a:t>
            </a:r>
            <a:r>
              <a:rPr lang="ru-RU" b="1" dirty="0" smtClean="0">
                <a:latin typeface="+mn-lt"/>
              </a:rPr>
              <a:t>с соседними регионами </a:t>
            </a:r>
            <a:r>
              <a:rPr lang="ru-RU" dirty="0" smtClean="0">
                <a:latin typeface="+mn-lt"/>
              </a:rPr>
              <a:t>повышает </a:t>
            </a:r>
            <a:r>
              <a:rPr lang="ru-RU" dirty="0" smtClean="0">
                <a:latin typeface="+mn-lt"/>
              </a:rPr>
              <a:t>трудовую мобильность населения </a:t>
            </a:r>
            <a:r>
              <a:rPr lang="ru-RU" dirty="0" smtClean="0">
                <a:latin typeface="+mn-lt"/>
              </a:rPr>
              <a:t>республики;</a:t>
            </a:r>
          </a:p>
          <a:p>
            <a:pPr marL="273050" lvl="0" indent="-273050" algn="just">
              <a:spcBef>
                <a:spcPts val="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ru-RU" b="1" dirty="0" smtClean="0">
                <a:latin typeface="+mn-lt"/>
              </a:rPr>
              <a:t>разработка </a:t>
            </a:r>
            <a:r>
              <a:rPr lang="ru-RU" b="1" dirty="0" smtClean="0">
                <a:latin typeface="+mn-lt"/>
              </a:rPr>
              <a:t>и </a:t>
            </a:r>
            <a:r>
              <a:rPr lang="ru-RU" b="1" dirty="0" smtClean="0">
                <a:latin typeface="+mn-lt"/>
              </a:rPr>
              <a:t>внедрение ИС без </a:t>
            </a:r>
            <a:r>
              <a:rPr lang="ru-RU" b="1" dirty="0" smtClean="0">
                <a:latin typeface="+mn-lt"/>
              </a:rPr>
              <a:t>учета необходимости интеграции и взаимодействия с другими, смежными системами, в том числе </a:t>
            </a:r>
            <a:r>
              <a:rPr lang="ru-RU" b="1" dirty="0" smtClean="0">
                <a:latin typeface="+mn-lt"/>
              </a:rPr>
              <a:t>федеральными.</a:t>
            </a:r>
          </a:p>
          <a:p>
            <a:pPr marL="273050" lvl="0" indent="-273050" algn="just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219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539552" y="2450254"/>
            <a:ext cx="8280920" cy="474690"/>
          </a:xfrm>
        </p:spPr>
        <p:txBody>
          <a:bodyPr/>
          <a:lstStyle/>
          <a:p>
            <a:pPr algn="just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	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+mn-lt"/>
              </a:rPr>
              <a:t>повышение качества жизни граждан за счет использования информационных и телекоммуникационных технологий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;</a:t>
            </a:r>
            <a:br>
              <a:rPr lang="ru-RU" sz="2000" dirty="0" smtClean="0">
                <a:solidFill>
                  <a:schemeClr val="tx1"/>
                </a:solidFill>
                <a:latin typeface="+mn-lt"/>
              </a:rPr>
            </a:b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- </a:t>
            </a:r>
            <a:r>
              <a:rPr lang="ru-RU" sz="2000" dirty="0">
                <a:solidFill>
                  <a:schemeClr val="tx1"/>
                </a:solidFill>
                <a:latin typeface="+mn-lt"/>
              </a:rPr>
              <a:t>развитие информационного общества в Республике Карелия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;</a:t>
            </a:r>
            <a:r>
              <a:rPr lang="ru-RU" sz="2000" dirty="0">
                <a:solidFill>
                  <a:schemeClr val="tx1"/>
                </a:solidFill>
                <a:latin typeface="+mn-lt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+mn-lt"/>
              </a:rPr>
            </a:b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-  формирование </a:t>
            </a:r>
            <a:r>
              <a:rPr lang="ru-RU" sz="2000" dirty="0">
                <a:solidFill>
                  <a:schemeClr val="tx1"/>
                </a:solidFill>
                <a:latin typeface="+mn-lt"/>
              </a:rPr>
              <a:t>эффективной системы регионального управления на основе использования современных технологий (цифровой экономики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).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2000" dirty="0" smtClean="0">
                <a:solidFill>
                  <a:schemeClr val="tx1"/>
                </a:solidFill>
                <a:latin typeface="+mn-lt"/>
              </a:rPr>
            </a:br>
            <a:endParaRPr lang="ru-RU" sz="2000" dirty="0" smtClean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445" y="43055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3" name="TextBox 12"/>
          <p:cNvSpPr txBox="1"/>
          <p:nvPr/>
        </p:nvSpPr>
        <p:spPr>
          <a:xfrm>
            <a:off x="3563888" y="450912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556050" y="2708920"/>
            <a:ext cx="826442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+mn-lt"/>
              </a:rPr>
              <a:t>Для достижения этих целей предусматривается решение следующих задач</a:t>
            </a:r>
            <a:r>
              <a:rPr lang="ru-RU" sz="2000" b="1" dirty="0" smtClean="0">
                <a:latin typeface="+mn-lt"/>
              </a:rPr>
              <a:t>:</a:t>
            </a:r>
            <a:endParaRPr lang="en-US" sz="2000" b="1" dirty="0" smtClean="0">
              <a:latin typeface="+mn-lt"/>
            </a:endParaRPr>
          </a:p>
          <a:p>
            <a:pPr algn="just"/>
            <a:endParaRPr lang="ru-RU" sz="500" b="1" dirty="0" smtClean="0">
              <a:latin typeface="+mn-lt"/>
            </a:endParaRPr>
          </a:p>
          <a:p>
            <a:pPr marL="285750" indent="-285750" algn="just">
              <a:buFontTx/>
              <a:buChar char="-"/>
            </a:pPr>
            <a:r>
              <a:rPr lang="ru-RU" sz="2000" dirty="0" smtClean="0">
                <a:latin typeface="+mn-lt"/>
              </a:rPr>
              <a:t>повышение качества и доступности предоставления государственных и муниципальных услуг для физических и юридических лиц;</a:t>
            </a:r>
          </a:p>
          <a:p>
            <a:pPr marL="285750" indent="-285750" algn="just">
              <a:buFontTx/>
              <a:buChar char="-"/>
            </a:pPr>
            <a:r>
              <a:rPr lang="ru-RU" sz="2000" dirty="0" smtClean="0">
                <a:latin typeface="+mn-lt"/>
              </a:rPr>
              <a:t>комплексная автоматизация предоставления государственных услуг и исполнения государственных функций в рамках полномочий органов исполнительной власти Республики Карелия;</a:t>
            </a:r>
          </a:p>
          <a:p>
            <a:pPr marL="285750" indent="-285750" algn="just">
              <a:buFontTx/>
              <a:buChar char="-"/>
            </a:pPr>
            <a:r>
              <a:rPr lang="ru-RU" sz="2000" dirty="0" smtClean="0">
                <a:latin typeface="+mn-lt"/>
              </a:rPr>
              <a:t>формирование государственных информационных ресурсов и обеспечение свободного доступа к ним;</a:t>
            </a:r>
          </a:p>
          <a:p>
            <a:pPr marL="285750" indent="-285750" algn="just">
              <a:buFontTx/>
              <a:buChar char="-"/>
            </a:pPr>
            <a:r>
              <a:rPr lang="ru-RU" sz="2000" dirty="0" smtClean="0">
                <a:latin typeface="+mn-lt"/>
              </a:rPr>
              <a:t>повышение доступности информации о деятельности исполнительных органов и органов местного самоуправления в Республике Карелия;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404664"/>
            <a:ext cx="9505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  <a:t>Основные цели информатизации Республики Карелия:</a:t>
            </a:r>
            <a:br>
              <a:rPr lang="ru-RU" sz="2400" b="1" dirty="0">
                <a:solidFill>
                  <a:srgbClr val="C00000"/>
                </a:solidFill>
                <a:latin typeface="+mn-lt"/>
                <a:ea typeface="+mj-ea"/>
                <a:cs typeface="+mj-cs"/>
              </a:rPr>
            </a:br>
            <a:endParaRPr lang="ru-RU" sz="2400" b="1" dirty="0">
              <a:solidFill>
                <a:srgbClr val="C00000"/>
              </a:solidFill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690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3" name="TextBox 12"/>
          <p:cNvSpPr txBox="1"/>
          <p:nvPr/>
        </p:nvSpPr>
        <p:spPr>
          <a:xfrm>
            <a:off x="3563888" y="450912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331640" y="278657"/>
            <a:ext cx="78123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000" dirty="0">
                <a:latin typeface="+mn-lt"/>
              </a:rPr>
              <a:t>о</a:t>
            </a:r>
            <a:r>
              <a:rPr lang="ru-RU" sz="2000" dirty="0" smtClean="0">
                <a:latin typeface="+mn-lt"/>
              </a:rPr>
              <a:t>рганизация </a:t>
            </a:r>
            <a:r>
              <a:rPr lang="ru-RU" sz="2000" dirty="0">
                <a:latin typeface="+mn-lt"/>
              </a:rPr>
              <a:t>управления и контроль за деятельностью исполнительных органов и подведомственных им организаций с использованием </a:t>
            </a:r>
            <a:r>
              <a:rPr lang="ru-RU" sz="2000" dirty="0" smtClean="0">
                <a:latin typeface="+mn-lt"/>
              </a:rPr>
              <a:t>ИКТ;</a:t>
            </a:r>
            <a:endParaRPr lang="ru-RU" sz="2000" dirty="0">
              <a:latin typeface="+mn-lt"/>
            </a:endParaRP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+mn-lt"/>
              </a:rPr>
              <a:t>повышение общего уровня общественной безопасности и правопорядка на территории Республики Карелия;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344" y="1844824"/>
            <a:ext cx="86409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000" dirty="0" smtClean="0">
                <a:latin typeface="+mn-lt"/>
              </a:rPr>
              <a:t>расширение </a:t>
            </a:r>
            <a:r>
              <a:rPr lang="ru-RU" sz="2000" dirty="0">
                <a:latin typeface="+mn-lt"/>
              </a:rPr>
              <a:t>направлений</a:t>
            </a:r>
            <a:r>
              <a:rPr lang="ru-RU" sz="2000" dirty="0" smtClean="0">
                <a:latin typeface="+mn-lt"/>
              </a:rPr>
              <a:t> и функциональных возможностей использования ИКТ для граждан, бизнес-сообщества, представителей исполнительных органов и подведомственных организаций;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+mn-lt"/>
              </a:rPr>
              <a:t>сокращение временных и финансовых расходов на взаимодействие органов государственной власти, органов местного самоуправления в Республике Карелия, граждан и организаций;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+mn-lt"/>
              </a:rPr>
              <a:t>информирование с использованием сети «Интернет» граждан и организаций в рамках предоставления государственных и муниципальных услуг, реализации контрольно-надзорных функций;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+mn-lt"/>
              </a:rPr>
              <a:t>принятие мер, направленных на стимулирование экономической деятельности, связанной с использованием современных технологий, сбором и использованием данных в условиях цифровой экономики;</a:t>
            </a:r>
          </a:p>
          <a:p>
            <a:pPr marL="285750" indent="-285750">
              <a:buFontTx/>
              <a:buChar char="-"/>
            </a:pPr>
            <a:r>
              <a:rPr lang="ru-RU" sz="2000" dirty="0" smtClean="0">
                <a:latin typeface="+mn-lt"/>
              </a:rPr>
              <a:t>совершенствование нормативных правовых актов Республики Карелия в сфере ИКТ.</a:t>
            </a:r>
            <a:endParaRPr lang="ru-RU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521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273856" y="728368"/>
            <a:ext cx="7402600" cy="684408"/>
          </a:xfrm>
        </p:spPr>
        <p:txBody>
          <a:bodyPr/>
          <a:lstStyle/>
          <a:p>
            <a:pPr lvl="0" algn="ctr"/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Основные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направления развития информатизации Республики Карелия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780928"/>
            <a:ext cx="8472387" cy="2590056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ru-RU" sz="2000" b="1" dirty="0" smtClean="0"/>
              <a:t>Развитие </a:t>
            </a:r>
            <a:r>
              <a:rPr lang="ru-RU" sz="2000" b="1" dirty="0"/>
              <a:t>централизованной инфраструктуры </a:t>
            </a:r>
            <a:r>
              <a:rPr lang="ru-RU" sz="2000" b="1" dirty="0" smtClean="0"/>
              <a:t>ИКТ.</a:t>
            </a:r>
          </a:p>
          <a:p>
            <a:pPr lvl="1">
              <a:spcBef>
                <a:spcPts val="0"/>
              </a:spcBef>
            </a:pPr>
            <a:r>
              <a:rPr lang="ru-RU" sz="1800" i="1" dirty="0" smtClean="0"/>
              <a:t>Централизация </a:t>
            </a:r>
            <a:r>
              <a:rPr lang="ru-RU" sz="1800" i="1" dirty="0" smtClean="0"/>
              <a:t>закупок товаров, работ и услуг в сфере информационных технологий и защиты информации и </a:t>
            </a:r>
            <a:r>
              <a:rPr lang="ru-RU" sz="1800" i="1" dirty="0" smtClean="0"/>
              <a:t>связи.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800" dirty="0" smtClean="0"/>
              <a:t>создание </a:t>
            </a:r>
            <a:r>
              <a:rPr lang="ru-RU" sz="1800" dirty="0" smtClean="0"/>
              <a:t>системы формирования и учета </a:t>
            </a:r>
            <a:r>
              <a:rPr lang="ru-RU" sz="1800" dirty="0" smtClean="0"/>
              <a:t>проектов информатизации </a:t>
            </a:r>
            <a:r>
              <a:rPr lang="ru-RU" sz="1800" dirty="0" smtClean="0"/>
              <a:t>во всех </a:t>
            </a:r>
            <a:r>
              <a:rPr lang="ru-RU" sz="1800" dirty="0" smtClean="0"/>
              <a:t>ОИВ и </a:t>
            </a:r>
            <a:r>
              <a:rPr lang="ru-RU" sz="1800" dirty="0" smtClean="0"/>
              <a:t>подведомственных организациях </a:t>
            </a:r>
            <a:r>
              <a:rPr lang="ru-RU" sz="1800" dirty="0" smtClean="0"/>
              <a:t>для согласования </a:t>
            </a:r>
            <a:r>
              <a:rPr lang="ru-RU" sz="1800" dirty="0" smtClean="0"/>
              <a:t>проектов документации на </a:t>
            </a:r>
            <a:r>
              <a:rPr lang="ru-RU" sz="1800" dirty="0" smtClean="0"/>
              <a:t>закупки: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1 этап определение уполномоченного органа/организации.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2 этап согласование ТЗ на приобретение АИС </a:t>
            </a:r>
            <a:r>
              <a:rPr lang="ru-RU" sz="1800" dirty="0" smtClean="0"/>
              <a:t>бухгалтерского назначения, информационно-справочных правовых систем, систем автоматизации кадровых </a:t>
            </a:r>
            <a:r>
              <a:rPr lang="ru-RU" sz="1800" dirty="0" smtClean="0"/>
              <a:t>служб.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3 этап </a:t>
            </a:r>
            <a:r>
              <a:rPr lang="ru-RU" sz="1800" dirty="0" smtClean="0"/>
              <a:t>переход на «единый контракт» при закупке и сопровождении однотипного программного обеспечения и централизацию функций организации закупок и заключения контрактов на данные виды программного </a:t>
            </a:r>
            <a:r>
              <a:rPr lang="ru-RU" sz="1800" dirty="0" smtClean="0"/>
              <a:t>обеспечения.</a:t>
            </a:r>
            <a:endParaRPr lang="ru-RU" sz="1800" dirty="0" smtClean="0"/>
          </a:p>
          <a:p>
            <a:pPr>
              <a:spcBef>
                <a:spcPts val="0"/>
              </a:spcBef>
            </a:pPr>
            <a:r>
              <a:rPr lang="ru-RU" sz="2000" dirty="0" smtClean="0"/>
              <a:t> </a:t>
            </a:r>
            <a:r>
              <a:rPr lang="ru-RU" sz="2000" i="1" dirty="0" smtClean="0"/>
              <a:t>Развитие </a:t>
            </a:r>
            <a:r>
              <a:rPr lang="ru-RU" sz="2000" i="1" dirty="0" smtClean="0"/>
              <a:t>инфраструктуры центра обработки данных </a:t>
            </a:r>
            <a:r>
              <a:rPr lang="ru-RU" sz="2000" i="1" dirty="0" smtClean="0"/>
              <a:t>ОИВ РК.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ввести в эксплуатацию «зеркало» ключевых элементов инфраструктуры электронного правительства;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подключить </a:t>
            </a:r>
            <a:r>
              <a:rPr lang="ru-RU" sz="1800" dirty="0" smtClean="0"/>
              <a:t>ГИС и ИКС к российскому государственному сегменту сети «Интернет» (сети </a:t>
            </a:r>
            <a:r>
              <a:rPr lang="ru-RU" sz="1800" dirty="0" err="1" smtClean="0"/>
              <a:t>RSNet</a:t>
            </a:r>
            <a:r>
              <a:rPr lang="ru-RU" sz="1800" dirty="0" smtClean="0"/>
              <a:t>) Указа Президента РФ от 22.05.2015г. </a:t>
            </a:r>
            <a:r>
              <a:rPr lang="ru-RU" sz="1800" dirty="0" smtClean="0"/>
              <a:t>№ </a:t>
            </a:r>
            <a:r>
              <a:rPr lang="ru-RU" sz="1800" dirty="0" smtClean="0"/>
              <a:t>260;</a:t>
            </a:r>
            <a:endParaRPr lang="ru-RU" sz="1800" dirty="0" smtClean="0"/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создать единый почтовый сервис </a:t>
            </a:r>
            <a:r>
              <a:rPr lang="ru-RU" sz="1800" dirty="0" smtClean="0"/>
              <a:t>ОИВ </a:t>
            </a:r>
            <a:r>
              <a:rPr lang="ru-RU" sz="1800" dirty="0" smtClean="0"/>
              <a:t>РК;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п</a:t>
            </a:r>
            <a:r>
              <a:rPr lang="ru-RU" sz="1800" dirty="0" smtClean="0"/>
              <a:t>ерейти на </a:t>
            </a:r>
            <a:r>
              <a:rPr lang="ru-RU" sz="1800" dirty="0" smtClean="0"/>
              <a:t>централизованную модель </a:t>
            </a:r>
            <a:r>
              <a:rPr lang="ru-RU" sz="1800" dirty="0" smtClean="0"/>
              <a:t>системы </a:t>
            </a:r>
            <a:r>
              <a:rPr lang="ru-RU" sz="1800" dirty="0" smtClean="0"/>
              <a:t>антивирусной защиты </a:t>
            </a:r>
            <a:r>
              <a:rPr lang="ru-RU" sz="1800" dirty="0" smtClean="0"/>
              <a:t>информации ОИВ РК.</a:t>
            </a:r>
            <a:endParaRPr lang="ru-RU" sz="1800" dirty="0" smtClean="0"/>
          </a:p>
          <a:p>
            <a:pPr>
              <a:spcBef>
                <a:spcPts val="0"/>
              </a:spcBef>
            </a:pPr>
            <a:endParaRPr lang="ru-RU" sz="2000" dirty="0" smtClean="0"/>
          </a:p>
          <a:p>
            <a:pPr>
              <a:spcBef>
                <a:spcPts val="0"/>
              </a:spcBef>
            </a:pP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xmlns="" val="174212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273856" y="764704"/>
            <a:ext cx="7402600" cy="684408"/>
          </a:xfrm>
        </p:spPr>
        <p:txBody>
          <a:bodyPr/>
          <a:lstStyle/>
          <a:p>
            <a:pPr lvl="0" algn="ctr"/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Основные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направления развития информатизации Республики Карелия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780928"/>
            <a:ext cx="8472387" cy="2590056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ru-RU" sz="2000" b="1" dirty="0" smtClean="0"/>
              <a:t>Развитие </a:t>
            </a:r>
            <a:r>
              <a:rPr lang="ru-RU" sz="2000" b="1" dirty="0"/>
              <a:t>централизованной инфраструктуры </a:t>
            </a:r>
            <a:r>
              <a:rPr lang="ru-RU" sz="2000" b="1" dirty="0" smtClean="0"/>
              <a:t>ИКТ.</a:t>
            </a:r>
          </a:p>
          <a:p>
            <a:r>
              <a:rPr lang="ru-RU" sz="2000" i="1" dirty="0" smtClean="0"/>
              <a:t>Развитие </a:t>
            </a:r>
            <a:r>
              <a:rPr lang="ru-RU" sz="2000" i="1" dirty="0" smtClean="0"/>
              <a:t>системы защиты информации, информационной </a:t>
            </a:r>
            <a:r>
              <a:rPr lang="ru-RU" sz="2000" i="1" dirty="0" smtClean="0"/>
              <a:t>безопасности.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внедрить стандарты безопасного информационного взаимодействия в использовании ОИВ, ОМСУ республики и их подведомственными учреждениями;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организовать на базе ГУП РК «</a:t>
            </a:r>
            <a:r>
              <a:rPr lang="ru-RU" sz="1800" dirty="0" err="1" smtClean="0"/>
              <a:t>Радиоком</a:t>
            </a:r>
            <a:r>
              <a:rPr lang="ru-RU" sz="1800" dirty="0" smtClean="0"/>
              <a:t>» УЦ выпуска сертификатов ЭП;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создать на базе ГУП РК «</a:t>
            </a:r>
            <a:r>
              <a:rPr lang="ru-RU" sz="1800" dirty="0" err="1" smtClean="0"/>
              <a:t>Радиоком</a:t>
            </a:r>
            <a:r>
              <a:rPr lang="ru-RU" sz="1800" dirty="0" smtClean="0"/>
              <a:t>» орган по аттестации объектов информатизации по требованиям информационной безопасности;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проводить обучение специалистов, отвечающих за защиту </a:t>
            </a:r>
            <a:r>
              <a:rPr lang="ru-RU" sz="1800" dirty="0" smtClean="0"/>
              <a:t>информации.</a:t>
            </a:r>
            <a:endParaRPr lang="ru-RU" sz="1800" dirty="0" smtClean="0"/>
          </a:p>
          <a:p>
            <a:r>
              <a:rPr lang="ru-RU" sz="2000" i="1" dirty="0" err="1" smtClean="0"/>
              <a:t>Импортозамещение</a:t>
            </a:r>
            <a:r>
              <a:rPr lang="ru-RU" sz="2000" i="1" dirty="0" smtClean="0"/>
              <a:t> </a:t>
            </a:r>
            <a:r>
              <a:rPr lang="ru-RU" sz="2000" i="1" dirty="0" smtClean="0"/>
              <a:t>в сфере </a:t>
            </a:r>
            <a:r>
              <a:rPr lang="ru-RU" sz="2000" i="1" dirty="0" smtClean="0"/>
              <a:t>ИКТ.</a:t>
            </a:r>
            <a:endParaRPr lang="ru-RU" sz="2000" i="1" dirty="0" smtClean="0"/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установить обязательство для исполнительных органов и подведомственных им организаций согласовывать ТЗ на приобретение отраслевых АИС с уполномоченным органом (организацией) на предмет на базе СПО;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создать на базе технологической площадки ГУП РК «</a:t>
            </a:r>
            <a:r>
              <a:rPr lang="ru-RU" sz="1800" dirty="0" err="1" smtClean="0"/>
              <a:t>Радиоком</a:t>
            </a:r>
            <a:r>
              <a:rPr lang="ru-RU" sz="1800" dirty="0" smtClean="0"/>
              <a:t>» тестовый стенд ПО из Единого реестра российских программ </a:t>
            </a:r>
            <a:r>
              <a:rPr lang="ru-RU" sz="1800" dirty="0" err="1" smtClean="0"/>
              <a:t>Минкомсвязи</a:t>
            </a:r>
            <a:r>
              <a:rPr lang="ru-RU" sz="1800" dirty="0" smtClean="0"/>
              <a:t> России;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поэтапная замена в ОИВ РК ПО общего назначения на пакет СПО;</a:t>
            </a:r>
          </a:p>
          <a:p>
            <a:pPr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800" dirty="0" smtClean="0"/>
              <a:t>на базе ГУП РК «</a:t>
            </a:r>
            <a:r>
              <a:rPr lang="ru-RU" sz="1800" dirty="0" err="1" smtClean="0"/>
              <a:t>Радиоком</a:t>
            </a:r>
            <a:r>
              <a:rPr lang="ru-RU" sz="1800" dirty="0" smtClean="0"/>
              <a:t>» внедрить модель ЦОД, с преимущественным использованием отечественного компьютерного, серверного и телекоммуникационного оборудования.</a:t>
            </a:r>
          </a:p>
          <a:p>
            <a:pPr>
              <a:spcBef>
                <a:spcPts val="0"/>
              </a:spcBef>
            </a:pPr>
            <a:endParaRPr lang="ru-RU" sz="2000" dirty="0" smtClean="0"/>
          </a:p>
          <a:p>
            <a:pPr>
              <a:spcBef>
                <a:spcPts val="0"/>
              </a:spcBef>
            </a:pP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xmlns="" val="174212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Пользователь\Desktop\Снимок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984203" cy="1369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273856" y="800376"/>
            <a:ext cx="7402600" cy="684408"/>
          </a:xfrm>
        </p:spPr>
        <p:txBody>
          <a:bodyPr/>
          <a:lstStyle/>
          <a:p>
            <a:pPr lvl="0" algn="ctr"/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Основные </a:t>
            </a:r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направления развития информатизации Республики Карелия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492896"/>
            <a:ext cx="8472387" cy="2590056"/>
          </a:xfrm>
        </p:spPr>
        <p:txBody>
          <a:bodyPr/>
          <a:lstStyle/>
          <a:p>
            <a:pPr marL="273050" lvl="1" algn="ctr">
              <a:spcBef>
                <a:spcPts val="0"/>
              </a:spcBef>
              <a:buNone/>
            </a:pPr>
            <a:r>
              <a:rPr lang="ru-RU" sz="2000" b="1" dirty="0" smtClean="0"/>
              <a:t>Развитие </a:t>
            </a:r>
            <a:r>
              <a:rPr lang="ru-RU" sz="2000" b="1" dirty="0" smtClean="0"/>
              <a:t>отраслевых направлений </a:t>
            </a:r>
            <a:r>
              <a:rPr lang="ru-RU" sz="2000" b="1" dirty="0" smtClean="0"/>
              <a:t>информатизации.</a:t>
            </a:r>
            <a:endParaRPr lang="ru-RU" sz="2000" b="1" dirty="0" smtClean="0"/>
          </a:p>
          <a:p>
            <a:pPr algn="ctr">
              <a:spcBef>
                <a:spcPts val="0"/>
              </a:spcBef>
              <a:buNone/>
            </a:pPr>
            <a:endParaRPr lang="ru-RU" sz="1000" b="1" dirty="0" smtClean="0"/>
          </a:p>
          <a:p>
            <a:pPr>
              <a:spcBef>
                <a:spcPts val="0"/>
              </a:spcBef>
            </a:pPr>
            <a:r>
              <a:rPr lang="ru-RU" sz="2000" dirty="0" smtClean="0"/>
              <a:t>Образование</a:t>
            </a:r>
            <a:r>
              <a:rPr lang="ru-RU" sz="2000" dirty="0" smtClean="0"/>
              <a:t>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Здравоохранение</a:t>
            </a:r>
            <a:r>
              <a:rPr lang="ru-RU" sz="2000" dirty="0" smtClean="0"/>
              <a:t>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Социальное обеспечение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Труд </a:t>
            </a:r>
            <a:r>
              <a:rPr lang="ru-RU" sz="2000" dirty="0" smtClean="0"/>
              <a:t>и занятость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Строительство</a:t>
            </a:r>
            <a:r>
              <a:rPr lang="ru-RU" sz="2000" dirty="0" smtClean="0"/>
              <a:t>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Жилищно-коммунальное </a:t>
            </a:r>
            <a:r>
              <a:rPr lang="ru-RU" sz="2000" dirty="0" smtClean="0"/>
              <a:t>хозяйство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Энергетика</a:t>
            </a:r>
            <a:r>
              <a:rPr lang="ru-RU" sz="2000" dirty="0" smtClean="0"/>
              <a:t>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Безопасность </a:t>
            </a:r>
            <a:r>
              <a:rPr lang="ru-RU" sz="2000" dirty="0" smtClean="0"/>
              <a:t>жизнедеятельности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Транспорт </a:t>
            </a:r>
            <a:r>
              <a:rPr lang="ru-RU" sz="2000" dirty="0" smtClean="0"/>
              <a:t>и связь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Дорожное </a:t>
            </a:r>
            <a:r>
              <a:rPr lang="ru-RU" sz="2000" dirty="0" smtClean="0"/>
              <a:t>хозяйство и благоустройство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Культура </a:t>
            </a:r>
            <a:r>
              <a:rPr lang="ru-RU" sz="2000" dirty="0" smtClean="0"/>
              <a:t>и архивное дело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Сельское </a:t>
            </a:r>
            <a:r>
              <a:rPr lang="ru-RU" sz="2000" dirty="0" smtClean="0"/>
              <a:t>хозяйство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Отрасль </a:t>
            </a:r>
            <a:r>
              <a:rPr lang="ru-RU" sz="2000" dirty="0" smtClean="0"/>
              <a:t>информационных </a:t>
            </a:r>
            <a:r>
              <a:rPr lang="ru-RU" sz="2000" dirty="0" smtClean="0"/>
              <a:t>технологий</a:t>
            </a:r>
            <a:endParaRPr lang="ru-RU" sz="2000" dirty="0" smtClean="0"/>
          </a:p>
          <a:p>
            <a:pPr>
              <a:spcBef>
                <a:spcPts val="0"/>
              </a:spcBef>
            </a:pPr>
            <a:r>
              <a:rPr lang="ru-RU" sz="2000" dirty="0" smtClean="0"/>
              <a:t>Туризм</a:t>
            </a:r>
            <a:r>
              <a:rPr lang="ru-RU" sz="2000" dirty="0" smtClean="0"/>
              <a:t>	</a:t>
            </a:r>
          </a:p>
          <a:p>
            <a:pPr>
              <a:spcBef>
                <a:spcPts val="0"/>
              </a:spcBef>
            </a:pPr>
            <a:r>
              <a:rPr lang="ru-RU" sz="2000" dirty="0" smtClean="0"/>
              <a:t>Природопользование </a:t>
            </a:r>
            <a:r>
              <a:rPr lang="ru-RU" sz="2000" dirty="0" smtClean="0"/>
              <a:t>и экология	</a:t>
            </a:r>
          </a:p>
          <a:p>
            <a:pPr>
              <a:spcBef>
                <a:spcPts val="0"/>
              </a:spcBef>
              <a:buNone/>
            </a:pPr>
            <a:r>
              <a:rPr lang="ru-RU" sz="2000" dirty="0"/>
              <a:t>	</a:t>
            </a:r>
            <a:endParaRPr lang="ru-RU" sz="2000" dirty="0" smtClean="0"/>
          </a:p>
          <a:p>
            <a:pPr>
              <a:spcBef>
                <a:spcPts val="0"/>
              </a:spcBef>
            </a:pP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xmlns="" val="174212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1888</TotalTime>
  <Words>939</Words>
  <Application>Microsoft Office PowerPoint</Application>
  <PresentationFormat>Экран (4:3)</PresentationFormat>
  <Paragraphs>157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NewsPrint</vt:lpstr>
      <vt:lpstr>Администрация Главы Республики Карелия   </vt:lpstr>
      <vt:lpstr>Концепция соответствует основным направлениям государственной политики в области информатизации :</vt:lpstr>
      <vt:lpstr>Слайд 3</vt:lpstr>
      <vt:lpstr>Концепция распространяется на :</vt:lpstr>
      <vt:lpstr> - повышение качества жизни граждан за счет использования информационных и телекоммуникационных технологий; - развитие информационного общества в Республике Карелия; -  формирование эффективной системы регионального управления на основе использования современных технологий (цифровой экономики). </vt:lpstr>
      <vt:lpstr>Слайд 6</vt:lpstr>
      <vt:lpstr>Основные направления развития информатизации Республики Карелия </vt:lpstr>
      <vt:lpstr>Основные направления развития информатизации Республики Карелия </vt:lpstr>
      <vt:lpstr>Основные направления развития информатизации Республики Карелия </vt:lpstr>
      <vt:lpstr>Основные направления развития информатизации Республики Карелия </vt:lpstr>
      <vt:lpstr>Основные направления развития информатизации Республики Карелия </vt:lpstr>
      <vt:lpstr>Основные направления развития информатизации Республики Карелия </vt:lpstr>
      <vt:lpstr>Основные направления развития информатизации Республики Карелия </vt:lpstr>
      <vt:lpstr>Предложения в проект решения</vt:lpstr>
      <vt:lpstr>Слайд 15</vt:lpstr>
    </vt:vector>
  </TitlesOfParts>
  <Company>Госкомитет РК по развитию ИКТ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предоставления государственных и муниципальных услуг по принципу «одного окна» на территории Республики Карелия</dc:title>
  <dc:creator>AKononenko</dc:creator>
  <cp:lastModifiedBy>nikolskaya</cp:lastModifiedBy>
  <cp:revision>188</cp:revision>
  <dcterms:created xsi:type="dcterms:W3CDTF">2013-02-25T13:01:11Z</dcterms:created>
  <dcterms:modified xsi:type="dcterms:W3CDTF">2017-12-19T10:53:16Z</dcterms:modified>
</cp:coreProperties>
</file>