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0"/>
  </p:notesMasterIdLst>
  <p:sldIdLst>
    <p:sldId id="279" r:id="rId2"/>
    <p:sldId id="256" r:id="rId3"/>
    <p:sldId id="266" r:id="rId4"/>
    <p:sldId id="267" r:id="rId5"/>
    <p:sldId id="276" r:id="rId6"/>
    <p:sldId id="271" r:id="rId7"/>
    <p:sldId id="282" r:id="rId8"/>
    <p:sldId id="281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0037A4"/>
    <a:srgbClr val="0046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A111915-BE36-4E01-A7E5-04B1672EAD32}" styleName="Светлый стиль 2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22" autoAdjust="0"/>
  </p:normalViewPr>
  <p:slideViewPr>
    <p:cSldViewPr snapToGrid="0">
      <p:cViewPr>
        <p:scale>
          <a:sx n="75" d="100"/>
          <a:sy n="75" d="100"/>
        </p:scale>
        <p:origin x="-1914" y="-85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DE850F-72E7-43B5-B894-533A277C9A1C}" type="datetimeFigureOut">
              <a:rPr lang="ru-RU" smtClean="0"/>
              <a:t>14.09.2023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E15BA4-E25B-4867-8E0C-298173CACF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29423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9F747-E951-4547-B52D-6BA9CD1628AF}" type="datetime1">
              <a:rPr lang="ru-RU" smtClean="0"/>
              <a:t>14.09.2023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E443F-9493-4B0B-9ECA-9C9391B67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2604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B279C-2FB3-476F-8B1C-6B7D8C459B56}" type="datetime1">
              <a:rPr lang="ru-RU" smtClean="0"/>
              <a:t>14.09.2023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E443F-9493-4B0B-9ECA-9C9391B67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9043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6EFD4-1D4E-4545-B1F9-09493A024898}" type="datetime1">
              <a:rPr lang="ru-RU" smtClean="0"/>
              <a:t>14.09.2023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E443F-9493-4B0B-9ECA-9C9391B67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8415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B5370-AF87-4886-BC1B-10551B3534B9}" type="datetime1">
              <a:rPr lang="ru-RU" smtClean="0"/>
              <a:t>14.09.2023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E443F-9493-4B0B-9ECA-9C9391B67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2293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EF526-9029-4283-A102-DA6A28CF6AEC}" type="datetime1">
              <a:rPr lang="ru-RU" smtClean="0"/>
              <a:t>14.09.2023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E443F-9493-4B0B-9ECA-9C9391B67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6575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0638B-91DE-4679-8FC6-8DCE237819CA}" type="datetime1">
              <a:rPr lang="ru-RU" smtClean="0"/>
              <a:t>14.09.2023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E443F-9493-4B0B-9ECA-9C9391B67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9513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33E49-6295-455F-BA9F-E2261DD8805E}" type="datetime1">
              <a:rPr lang="ru-RU" smtClean="0"/>
              <a:t>14.09.2023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E443F-9493-4B0B-9ECA-9C9391B67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0289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89A30-583D-40A7-A4D8-FA1C13708246}" type="datetime1">
              <a:rPr lang="ru-RU" smtClean="0"/>
              <a:t>14.09.2023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E443F-9493-4B0B-9ECA-9C9391B67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3087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9D11B-575C-45C3-BF35-C8E0539F0BDA}" type="datetime1">
              <a:rPr lang="ru-RU" smtClean="0"/>
              <a:t>14.09.2023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E443F-9493-4B0B-9ECA-9C9391B67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4501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3085E-E68A-4AF4-9BA0-BF7FA63B2B12}" type="datetime1">
              <a:rPr lang="ru-RU" smtClean="0"/>
              <a:t>14.09.2023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E443F-9493-4B0B-9ECA-9C9391B67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724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713A1-E3F9-40B5-8B74-B3E9F408C7EE}" type="datetime1">
              <a:rPr lang="ru-RU" smtClean="0"/>
              <a:t>14.09.2023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E443F-9493-4B0B-9ECA-9C9391B67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0870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trellis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FCD686-EA92-426A-BDCE-5EC851057CD9}" type="datetime1">
              <a:rPr lang="ru-RU" smtClean="0"/>
              <a:t>14.09.2023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FE443F-9493-4B0B-9ECA-9C9391B676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247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917" y="647700"/>
            <a:ext cx="665163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638300" y="731103"/>
            <a:ext cx="55879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Министерство экономического развития </a:t>
            </a:r>
          </a:p>
          <a:p>
            <a:r>
              <a:rPr lang="ru-RU" sz="2400" dirty="0" smtClean="0">
                <a:solidFill>
                  <a:schemeClr val="bg1"/>
                </a:solidFill>
              </a:rPr>
              <a:t>Республики Карелия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09775" y="2898860"/>
            <a:ext cx="85185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Цифровая трансформация массовых </a:t>
            </a:r>
            <a:r>
              <a:rPr lang="ru-RU" sz="3200" b="1" dirty="0">
                <a:solidFill>
                  <a:schemeClr val="bg1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социально значимых </a:t>
            </a:r>
            <a:r>
              <a:rPr lang="ru-RU" sz="3200" b="1" dirty="0" smtClean="0">
                <a:solidFill>
                  <a:schemeClr val="bg1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услуг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420225" y="6107668"/>
            <a:ext cx="2062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13 сентября 2023 г.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5979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65187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095373" y="31835"/>
            <a:ext cx="85185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Цифровая трансформация массовых </a:t>
            </a:r>
            <a:r>
              <a:rPr lang="ru-RU" sz="2400" b="1" dirty="0">
                <a:solidFill>
                  <a:srgbClr val="00206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социально значимых услуг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2338772" y="1798189"/>
            <a:ext cx="933689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Национальная цель: </a:t>
            </a:r>
            <a:r>
              <a:rPr lang="ru-RU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Цифровая трансформация»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3588712" y="2265977"/>
            <a:ext cx="850168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buClr>
                <a:srgbClr val="FF0000"/>
              </a:buClr>
              <a:buSzPct val="120000"/>
            </a:pPr>
            <a:r>
              <a:rPr lang="ru-RU" sz="2400" b="1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Целевой показатель: </a:t>
            </a:r>
            <a:r>
              <a:rPr lang="ru-RU" sz="24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Увеличение 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доли массовых социально значимых услуг, доступных в </a:t>
            </a:r>
            <a:r>
              <a:rPr lang="ru-RU" sz="24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электронном 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виде, до 95</a:t>
            </a:r>
            <a:r>
              <a:rPr lang="ru-RU" sz="2400" i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endParaRPr lang="ru-RU" sz="24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3048000" y="2690336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35" name="TextBox 34"/>
          <p:cNvSpPr txBox="1"/>
          <p:nvPr/>
        </p:nvSpPr>
        <p:spPr>
          <a:xfrm>
            <a:off x="1017438" y="967192"/>
            <a:ext cx="111745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 Президента Российской Федерации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21.07.2020 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474 </a:t>
            </a:r>
            <a:endParaRPr lang="ru-RU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национальных целях развития Российской Федерации на период до 2030 года»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1219201" y="1798189"/>
            <a:ext cx="130628" cy="29005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/>
          <p:cNvSpPr/>
          <p:nvPr/>
        </p:nvSpPr>
        <p:spPr>
          <a:xfrm>
            <a:off x="1226460" y="2023159"/>
            <a:ext cx="1083283" cy="7252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Прямоугольник 53"/>
          <p:cNvSpPr/>
          <p:nvPr/>
        </p:nvSpPr>
        <p:spPr>
          <a:xfrm>
            <a:off x="2514656" y="2267329"/>
            <a:ext cx="130628" cy="29005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Прямоугольник 54"/>
          <p:cNvSpPr/>
          <p:nvPr/>
        </p:nvSpPr>
        <p:spPr>
          <a:xfrm>
            <a:off x="2516864" y="2533037"/>
            <a:ext cx="1083283" cy="7252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9" name="Рисунок 6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6286" y="3331993"/>
            <a:ext cx="10640984" cy="86749"/>
          </a:xfrm>
          <a:prstGeom prst="rect">
            <a:avLst/>
          </a:prstGeom>
        </p:spPr>
      </p:pic>
      <p:sp>
        <p:nvSpPr>
          <p:cNvPr id="20" name="Прямоугольник 19"/>
          <p:cNvSpPr/>
          <p:nvPr/>
        </p:nvSpPr>
        <p:spPr>
          <a:xfrm>
            <a:off x="1133473" y="3623608"/>
            <a:ext cx="105518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поручений Президента Российской Федерации </a:t>
            </a:r>
            <a:endParaRPr lang="ru-RU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10.10.2020 №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Пр-1648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1802490" y="4446302"/>
            <a:ext cx="10022608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обеспечить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 1 января 2023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года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перевод в электронный формат массовых социально значимых государственных и муниципальных услуг, предусмотрев соответствующие изменения в национальных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проектах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разработать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обеспечить внедрение на уровне субъектов Российской Федерации и муниципальных образований типовых регламентов предоставления государственных и муниципальных массовых социально значимых услуг в электронном формате, в том числе с использованием инфраструктуры Единого портала государственных и муниципальных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услуг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42" y="190500"/>
            <a:ext cx="665163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1" name="Прямая соединительная линия 20"/>
          <p:cNvCxnSpPr/>
          <p:nvPr/>
        </p:nvCxnSpPr>
        <p:spPr>
          <a:xfrm>
            <a:off x="1017438" y="885825"/>
            <a:ext cx="10929832" cy="0"/>
          </a:xfrm>
          <a:prstGeom prst="line">
            <a:avLst/>
          </a:prstGeom>
          <a:ln w="25400">
            <a:gradFill flip="none" rotWithShape="1">
              <a:gsLst>
                <a:gs pos="0">
                  <a:srgbClr val="002060"/>
                </a:gs>
                <a:gs pos="50000">
                  <a:schemeClr val="tx2">
                    <a:lumMod val="60000"/>
                    <a:lumOff val="40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9624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133473" y="235551"/>
            <a:ext cx="85185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План перевода МСЗУ в электронный </a:t>
            </a:r>
            <a:r>
              <a:rPr lang="ru-RU" sz="2400" b="1" dirty="0" smtClean="0">
                <a:solidFill>
                  <a:srgbClr val="00206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формат</a:t>
            </a:r>
            <a:endParaRPr lang="ru-RU" sz="2400" b="1" dirty="0">
              <a:solidFill>
                <a:srgbClr val="002060"/>
              </a:solidFill>
              <a:latin typeface="Book Antiqua" panose="020406020503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09775" y="2802801"/>
            <a:ext cx="3975296" cy="36933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1"/>
              </a:rPr>
              <a:t>Ответственный за услугу ФОИВ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616252" y="3735317"/>
            <a:ext cx="3962343" cy="36933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1"/>
              </a:rPr>
              <a:t>Ответственный за услугу РОИВ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273959" y="5517275"/>
            <a:ext cx="2646928" cy="36933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1"/>
              </a:rPr>
              <a:t>ОМСУ</a:t>
            </a:r>
            <a:r>
              <a:rPr lang="ru-RU" b="1" dirty="0">
                <a:solidFill>
                  <a:srgbClr val="002060"/>
                </a:solidFill>
                <a:latin typeface="1"/>
              </a:rPr>
              <a:t>, учреждения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419788" y="3113332"/>
            <a:ext cx="3583160" cy="523220"/>
          </a:xfrm>
          <a:prstGeom prst="rect">
            <a:avLst/>
          </a:prstGeom>
          <a:solidFill>
            <a:schemeClr val="tx2">
              <a:lumMod val="20000"/>
              <a:lumOff val="80000"/>
              <a:alpha val="34000"/>
            </a:schemeClr>
          </a:solidFill>
        </p:spPr>
        <p:txBody>
          <a:bodyPr wrap="none">
            <a:spAutoFit/>
          </a:bodyPr>
          <a:lstStyle/>
          <a:p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Внесение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изменений в 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федеральные НПА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Разработка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типовых регламентов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1012898" y="4090310"/>
            <a:ext cx="4990050" cy="1169551"/>
          </a:xfrm>
          <a:prstGeom prst="rect">
            <a:avLst/>
          </a:prstGeom>
          <a:solidFill>
            <a:schemeClr val="tx2">
              <a:lumMod val="20000"/>
              <a:lumOff val="80000"/>
              <a:alpha val="34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Внесение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изменений в 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региональные НПА 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Обеспечение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внедрения типового 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регламента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предоставления услуги в электронной форме в соответствии с ОЦС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 за качество и сроки 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</a:t>
            </a:r>
            <a:endParaRPr lang="ru-RU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905699" y="5855730"/>
            <a:ext cx="7387585" cy="738664"/>
          </a:xfrm>
          <a:prstGeom prst="rect">
            <a:avLst/>
          </a:prstGeom>
          <a:solidFill>
            <a:schemeClr val="tx2">
              <a:lumMod val="20000"/>
              <a:lumOff val="80000"/>
              <a:alpha val="34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Обеспечение внедрения типового регламента , внесение изменений в муниципальные НПА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Обеспечение предоставления услуги в электронной форме в соответствии с ОЦС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Ответственность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качество и 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сроки работ</a:t>
            </a:r>
            <a:endParaRPr lang="ru-RU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338649" y="1902140"/>
            <a:ext cx="2517548" cy="36933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ru-RU" b="1" dirty="0" err="1">
                <a:solidFill>
                  <a:srgbClr val="002060"/>
                </a:solidFill>
                <a:latin typeface="1"/>
              </a:rPr>
              <a:t>Минцифры</a:t>
            </a:r>
            <a:r>
              <a:rPr lang="ru-RU" b="1" dirty="0">
                <a:solidFill>
                  <a:srgbClr val="002060"/>
                </a:solidFill>
                <a:latin typeface="1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1"/>
              </a:rPr>
              <a:t>России</a:t>
            </a:r>
            <a:endParaRPr lang="ru-RU" b="1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1133474" y="1119571"/>
            <a:ext cx="10927898" cy="36933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1"/>
              </a:rPr>
              <a:t>Президиум Правительственной комиссии </a:t>
            </a:r>
            <a:r>
              <a:rPr lang="ru-RU" b="1" dirty="0" smtClean="0">
                <a:solidFill>
                  <a:srgbClr val="002060"/>
                </a:solidFill>
                <a:latin typeface="1"/>
              </a:rPr>
              <a:t>по цифровому развитию</a:t>
            </a:r>
            <a:endParaRPr lang="ru-RU" b="1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6862030" y="3169412"/>
            <a:ext cx="1630318" cy="307777"/>
          </a:xfrm>
          <a:prstGeom prst="rect">
            <a:avLst/>
          </a:prstGeom>
          <a:solidFill>
            <a:schemeClr val="tx2">
              <a:lumMod val="20000"/>
              <a:lumOff val="80000"/>
              <a:alpha val="34000"/>
            </a:schemeClr>
          </a:solidFill>
        </p:spPr>
        <p:txBody>
          <a:bodyPr wrap="none">
            <a:spAutoFit/>
          </a:bodyPr>
          <a:lstStyle/>
          <a:p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Разработка ОЦС</a:t>
            </a:r>
            <a:endParaRPr lang="ru-RU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6862030" y="4126237"/>
            <a:ext cx="5199341" cy="1384995"/>
          </a:xfrm>
          <a:prstGeom prst="rect">
            <a:avLst/>
          </a:prstGeom>
          <a:solidFill>
            <a:schemeClr val="tx2">
              <a:lumMod val="20000"/>
              <a:lumOff val="80000"/>
              <a:alpha val="34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Организация и координация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 по внедрению типового регламента в 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ОМСУ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учреждениях 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Методологическое сопровождение мероприятий в РОИВ, ОМСУ и учреждениях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Организация и координация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 по переводу услуги в </a:t>
            </a:r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электронный формат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ОМСУ и учреждениях </a:t>
            </a:r>
            <a:endParaRPr lang="ru-RU" sz="1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072573" y="1473450"/>
            <a:ext cx="2930375" cy="307777"/>
          </a:xfrm>
          <a:prstGeom prst="rect">
            <a:avLst/>
          </a:prstGeom>
          <a:solidFill>
            <a:schemeClr val="tx2">
              <a:lumMod val="20000"/>
              <a:lumOff val="80000"/>
              <a:alpha val="34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1.Утверждение ОЦС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1456472" y="2218196"/>
            <a:ext cx="4539897" cy="523220"/>
          </a:xfrm>
          <a:prstGeom prst="rect">
            <a:avLst/>
          </a:prstGeom>
          <a:solidFill>
            <a:schemeClr val="tx2">
              <a:lumMod val="20000"/>
              <a:lumOff val="80000"/>
              <a:alpha val="34000"/>
            </a:schemeClr>
          </a:solidFill>
        </p:spPr>
        <p:txBody>
          <a:bodyPr wrap="none">
            <a:spAutoFit/>
          </a:bodyPr>
          <a:lstStyle/>
          <a:p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Согласование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ОЦС (совместно с Минэкономразвития)</a:t>
            </a:r>
          </a:p>
          <a:p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Контроль сроков плана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6846695" y="2225402"/>
            <a:ext cx="4885099" cy="523220"/>
          </a:xfrm>
          <a:prstGeom prst="rect">
            <a:avLst/>
          </a:prstGeom>
          <a:solidFill>
            <a:schemeClr val="tx2">
              <a:lumMod val="20000"/>
              <a:lumOff val="80000"/>
              <a:alpha val="34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Разработка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концентраторных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форм на ЕПГУ</a:t>
            </a:r>
          </a:p>
          <a:p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Настройка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предоставление платформы </a:t>
            </a:r>
            <a:r>
              <a:rPr lang="ru-RU" sz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госсервисов</a:t>
            </a:r>
            <a:endParaRPr lang="ru-RU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862030" y="1460847"/>
            <a:ext cx="3268652" cy="307777"/>
          </a:xfrm>
          <a:prstGeom prst="rect">
            <a:avLst/>
          </a:prstGeom>
          <a:solidFill>
            <a:schemeClr val="tx2">
              <a:lumMod val="20000"/>
              <a:lumOff val="80000"/>
              <a:alpha val="34000"/>
            </a:schemeClr>
          </a:solidFill>
        </p:spPr>
        <p:txBody>
          <a:bodyPr wrap="none">
            <a:spAutoFit/>
          </a:bodyPr>
          <a:lstStyle/>
          <a:p>
            <a:r>
              <a:rPr lang="ru-RU" sz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2.Утверждение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контроль сроков плана</a:t>
            </a:r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6581946" y="1488903"/>
            <a:ext cx="0" cy="413237"/>
          </a:xfrm>
          <a:prstGeom prst="line">
            <a:avLst/>
          </a:prstGeom>
          <a:ln w="38100">
            <a:solidFill>
              <a:srgbClr val="00206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H="1">
            <a:off x="6581606" y="2350388"/>
            <a:ext cx="680" cy="347160"/>
          </a:xfrm>
          <a:prstGeom prst="line">
            <a:avLst/>
          </a:prstGeom>
          <a:ln w="38100">
            <a:solidFill>
              <a:srgbClr val="00206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6581946" y="3323300"/>
            <a:ext cx="0" cy="413237"/>
          </a:xfrm>
          <a:prstGeom prst="line">
            <a:avLst/>
          </a:prstGeom>
          <a:ln w="38100">
            <a:solidFill>
              <a:srgbClr val="00206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6581946" y="4126237"/>
            <a:ext cx="0" cy="1384995"/>
          </a:xfrm>
          <a:prstGeom prst="line">
            <a:avLst/>
          </a:prstGeom>
          <a:ln w="38100">
            <a:solidFill>
              <a:srgbClr val="00206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65848" cy="6858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42" y="190500"/>
            <a:ext cx="665163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9" name="Прямая соединительная линия 28"/>
          <p:cNvCxnSpPr/>
          <p:nvPr/>
        </p:nvCxnSpPr>
        <p:spPr>
          <a:xfrm>
            <a:off x="1017438" y="885825"/>
            <a:ext cx="10929832" cy="0"/>
          </a:xfrm>
          <a:prstGeom prst="line">
            <a:avLst/>
          </a:prstGeom>
          <a:ln w="25400">
            <a:gradFill flip="none" rotWithShape="1">
              <a:gsLst>
                <a:gs pos="0">
                  <a:srgbClr val="002060"/>
                </a:gs>
                <a:gs pos="50000">
                  <a:schemeClr val="tx2">
                    <a:lumMod val="60000"/>
                    <a:lumOff val="40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519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111007" y="216741"/>
            <a:ext cx="61526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Перечень </a:t>
            </a:r>
            <a:r>
              <a:rPr lang="ru-RU" sz="2400" b="1" dirty="0" smtClean="0">
                <a:solidFill>
                  <a:srgbClr val="00206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МСЗУ в Республике Карелия</a:t>
            </a:r>
            <a:endParaRPr lang="ru-RU" sz="2400" b="1" dirty="0">
              <a:solidFill>
                <a:srgbClr val="002060"/>
              </a:solidFill>
              <a:latin typeface="Book Antiqua" panose="020406020503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42786" y="3785675"/>
            <a:ext cx="1698171" cy="1754326"/>
          </a:xfrm>
          <a:prstGeom prst="rect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</a:rPr>
              <a:t>81</a:t>
            </a:r>
            <a:endParaRPr lang="ru-RU" sz="2000" dirty="0" smtClean="0">
              <a:solidFill>
                <a:srgbClr val="002060"/>
              </a:solidFill>
            </a:endParaRPr>
          </a:p>
          <a:p>
            <a:pPr algn="ctr"/>
            <a:r>
              <a:rPr lang="ru-RU" sz="2000" dirty="0" smtClean="0">
                <a:solidFill>
                  <a:srgbClr val="002060"/>
                </a:solidFill>
              </a:rPr>
              <a:t>массовая социально значимая услуга 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7" name="Двойная стрелка влево/вправо 6"/>
          <p:cNvSpPr/>
          <p:nvPr/>
        </p:nvSpPr>
        <p:spPr>
          <a:xfrm>
            <a:off x="2940957" y="4420522"/>
            <a:ext cx="748938" cy="484632"/>
          </a:xfrm>
          <a:prstGeom prst="leftRigh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3689895" y="3785675"/>
            <a:ext cx="2136648" cy="1754326"/>
          </a:xfrm>
          <a:prstGeom prst="rect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</a:rPr>
              <a:t>114</a:t>
            </a:r>
            <a:endParaRPr lang="ru-RU" sz="2000" dirty="0" smtClean="0">
              <a:solidFill>
                <a:srgbClr val="002060"/>
              </a:solidFill>
            </a:endParaRPr>
          </a:p>
          <a:p>
            <a:pPr algn="ctr"/>
            <a:r>
              <a:rPr lang="ru-RU" sz="2000" dirty="0" smtClean="0">
                <a:solidFill>
                  <a:srgbClr val="002060"/>
                </a:solidFill>
              </a:rPr>
              <a:t>услуг, предоставляемых в Республике Карелия 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79120" y="3019408"/>
            <a:ext cx="6104912" cy="340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0" indent="-324000">
              <a:spcAft>
                <a:spcPts val="600"/>
              </a:spcAft>
            </a:pPr>
            <a:r>
              <a:rPr lang="ru-RU" b="1" dirty="0" smtClean="0">
                <a:solidFill>
                  <a:srgbClr val="002060"/>
                </a:solidFill>
              </a:rPr>
              <a:t>66</a:t>
            </a:r>
            <a:r>
              <a:rPr lang="ru-RU" sz="1600" dirty="0" smtClean="0">
                <a:solidFill>
                  <a:srgbClr val="002060"/>
                </a:solidFill>
              </a:rPr>
              <a:t>– </a:t>
            </a:r>
            <a:r>
              <a:rPr lang="ru-RU" sz="1600" dirty="0">
                <a:solidFill>
                  <a:srgbClr val="002060"/>
                </a:solidFill>
              </a:rPr>
              <a:t>государственные услуги, предоставляемые органами исполнительной власти и подведомственными им учреждениями,  в  том числе в рамках переданных полномочий; </a:t>
            </a:r>
            <a:endParaRPr lang="ru-RU" sz="1600" dirty="0" smtClean="0">
              <a:solidFill>
                <a:srgbClr val="002060"/>
              </a:solidFill>
            </a:endParaRPr>
          </a:p>
          <a:p>
            <a:pPr marL="360000" indent="-324000">
              <a:spcAft>
                <a:spcPts val="600"/>
              </a:spcAft>
            </a:pPr>
            <a:r>
              <a:rPr lang="ru-RU" sz="1600" b="1" dirty="0" smtClean="0">
                <a:solidFill>
                  <a:srgbClr val="002060"/>
                </a:solidFill>
              </a:rPr>
              <a:t>  </a:t>
            </a:r>
            <a:r>
              <a:rPr lang="ru-RU" b="1" dirty="0" smtClean="0">
                <a:solidFill>
                  <a:srgbClr val="002060"/>
                </a:solidFill>
              </a:rPr>
              <a:t>3</a:t>
            </a:r>
            <a:r>
              <a:rPr lang="ru-RU" sz="1600" dirty="0" smtClean="0">
                <a:solidFill>
                  <a:srgbClr val="002060"/>
                </a:solidFill>
              </a:rPr>
              <a:t>– </a:t>
            </a:r>
            <a:r>
              <a:rPr lang="ru-RU" sz="1600" dirty="0">
                <a:solidFill>
                  <a:srgbClr val="002060"/>
                </a:solidFill>
              </a:rPr>
              <a:t>государственные услуги, предоставляемые органами местного самоуправления в рамках переданных полномочий;</a:t>
            </a:r>
            <a:endParaRPr lang="ru-RU" sz="1600" dirty="0" smtClean="0">
              <a:solidFill>
                <a:srgbClr val="002060"/>
              </a:solidFill>
            </a:endParaRPr>
          </a:p>
          <a:p>
            <a:pPr marL="360000" indent="-324000">
              <a:spcAft>
                <a:spcPts val="600"/>
              </a:spcAft>
            </a:pPr>
            <a:r>
              <a:rPr lang="ru-RU" b="1" dirty="0" smtClean="0">
                <a:solidFill>
                  <a:srgbClr val="002060"/>
                </a:solidFill>
              </a:rPr>
              <a:t>38</a:t>
            </a:r>
            <a:r>
              <a:rPr lang="ru-RU" sz="1600" dirty="0" smtClean="0">
                <a:solidFill>
                  <a:srgbClr val="002060"/>
                </a:solidFill>
              </a:rPr>
              <a:t>– </a:t>
            </a:r>
            <a:r>
              <a:rPr lang="ru-RU" sz="1600" dirty="0">
                <a:solidFill>
                  <a:srgbClr val="002060"/>
                </a:solidFill>
              </a:rPr>
              <a:t>муниципальные услуги, предоставляемые органами местного самоуправления;</a:t>
            </a:r>
            <a:endParaRPr lang="ru-RU" sz="1600" dirty="0" smtClean="0">
              <a:solidFill>
                <a:srgbClr val="002060"/>
              </a:solidFill>
            </a:endParaRPr>
          </a:p>
          <a:p>
            <a:pPr marL="360000" indent="-324000">
              <a:spcAft>
                <a:spcPts val="600"/>
              </a:spcAft>
            </a:pPr>
            <a:r>
              <a:rPr lang="ru-RU" b="1" dirty="0" smtClean="0">
                <a:solidFill>
                  <a:srgbClr val="002060"/>
                </a:solidFill>
              </a:rPr>
              <a:t> 7</a:t>
            </a:r>
            <a:r>
              <a:rPr lang="ru-RU" sz="1600" dirty="0" smtClean="0">
                <a:solidFill>
                  <a:srgbClr val="002060"/>
                </a:solidFill>
              </a:rPr>
              <a:t> – услуги</a:t>
            </a:r>
            <a:r>
              <a:rPr lang="ru-RU" sz="1600" dirty="0">
                <a:solidFill>
                  <a:srgbClr val="002060"/>
                </a:solidFill>
              </a:rPr>
              <a:t>, предоставляемые государственными (муниципальными) учреждениями и организациями, в которых размещается государственное (муниципальное) задание (заказ</a:t>
            </a:r>
            <a:r>
              <a:rPr lang="ru-RU" sz="1600" dirty="0" smtClean="0">
                <a:solidFill>
                  <a:srgbClr val="002060"/>
                </a:solidFill>
              </a:rPr>
              <a:t>)</a:t>
            </a: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3048" y="2750240"/>
            <a:ext cx="10640984" cy="86749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976259" y="1251698"/>
            <a:ext cx="1117456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Распоряжение Главы Республики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Карелия 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29.06.2021 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363-р</a:t>
            </a:r>
          </a:p>
          <a:p>
            <a:endParaRPr lang="ru-RU" sz="2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ctr"/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 редакции распоряжений Главы Республики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Карелия от 24 августа 2022 года № 374-р, от 26 сентября 2022 года № 481-р, от 27 октября 2022 года № 661-р)</a:t>
            </a: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65848" cy="6858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42" y="190500"/>
            <a:ext cx="665163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5" name="Прямая соединительная линия 14"/>
          <p:cNvCxnSpPr/>
          <p:nvPr/>
        </p:nvCxnSpPr>
        <p:spPr>
          <a:xfrm>
            <a:off x="1017438" y="885825"/>
            <a:ext cx="10929832" cy="0"/>
          </a:xfrm>
          <a:prstGeom prst="line">
            <a:avLst/>
          </a:prstGeom>
          <a:ln w="25400">
            <a:gradFill flip="none" rotWithShape="1">
              <a:gsLst>
                <a:gs pos="0">
                  <a:srgbClr val="002060"/>
                </a:gs>
                <a:gs pos="50000">
                  <a:schemeClr val="tx2">
                    <a:lumMod val="60000"/>
                    <a:lumOff val="40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7803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133474" y="228553"/>
            <a:ext cx="85185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Взаимодействие ОИВ (ОМСУ) с заявителями</a:t>
            </a:r>
            <a:endParaRPr lang="ru-RU" sz="2400" b="1" dirty="0">
              <a:solidFill>
                <a:srgbClr val="002060"/>
              </a:solidFill>
              <a:latin typeface="Book Antiqua" panose="0204060205030503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734" y="2458413"/>
            <a:ext cx="2384612" cy="2384612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4109" y="2233323"/>
            <a:ext cx="2644588" cy="2644588"/>
          </a:xfrm>
          <a:prstGeom prst="rect">
            <a:avLst/>
          </a:prstGeom>
        </p:spPr>
      </p:pic>
      <p:sp>
        <p:nvSpPr>
          <p:cNvPr id="7" name="Скругленный прямоугольник 6"/>
          <p:cNvSpPr/>
          <p:nvPr/>
        </p:nvSpPr>
        <p:spPr>
          <a:xfrm>
            <a:off x="3200399" y="3041051"/>
            <a:ext cx="2492188" cy="824752"/>
          </a:xfrm>
          <a:prstGeom prst="roundRect">
            <a:avLst/>
          </a:prstGeom>
          <a:ln w="38100" cap="flat">
            <a:solidFill>
              <a:srgbClr val="3366CC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ЕПГУ</a:t>
            </a:r>
            <a:endParaRPr lang="ru-RU" sz="32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544234" y="2449560"/>
            <a:ext cx="2492188" cy="824752"/>
          </a:xfrm>
          <a:prstGeom prst="roundRect">
            <a:avLst/>
          </a:prstGeom>
          <a:ln w="38100" cap="flat">
            <a:solidFill>
              <a:srgbClr val="3366CC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ПГС</a:t>
            </a:r>
            <a:endParaRPr lang="ru-RU" sz="32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Прямая со стрелкой 16"/>
          <p:cNvCxnSpPr/>
          <p:nvPr/>
        </p:nvCxnSpPr>
        <p:spPr>
          <a:xfrm flipV="1">
            <a:off x="5684693" y="2861936"/>
            <a:ext cx="859541" cy="609481"/>
          </a:xfrm>
          <a:prstGeom prst="straightConnector1">
            <a:avLst/>
          </a:prstGeom>
          <a:ln w="25400">
            <a:solidFill>
              <a:srgbClr val="3366CC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endCxn id="7" idx="1"/>
          </p:cNvCxnSpPr>
          <p:nvPr/>
        </p:nvCxnSpPr>
        <p:spPr>
          <a:xfrm flipV="1">
            <a:off x="2526699" y="3453427"/>
            <a:ext cx="673700" cy="264419"/>
          </a:xfrm>
          <a:prstGeom prst="straightConnector1">
            <a:avLst/>
          </a:prstGeom>
          <a:ln w="25400">
            <a:solidFill>
              <a:srgbClr val="3366CC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>
            <a:endCxn id="13" idx="3"/>
          </p:cNvCxnSpPr>
          <p:nvPr/>
        </p:nvCxnSpPr>
        <p:spPr>
          <a:xfrm flipH="1" flipV="1">
            <a:off x="9036422" y="2861936"/>
            <a:ext cx="537687" cy="147966"/>
          </a:xfrm>
          <a:prstGeom prst="straightConnector1">
            <a:avLst/>
          </a:prstGeom>
          <a:ln w="25400">
            <a:solidFill>
              <a:srgbClr val="3366CC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1596608" y="1385180"/>
            <a:ext cx="356347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Подача заявления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Получение статусов, уведомлений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Получение результата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7915888" y="1385180"/>
            <a:ext cx="376725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Прием заявления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Направление статусов, уведомлений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Выдача результата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1412431" y="4954106"/>
            <a:ext cx="1547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solidFill>
                  <a:srgbClr val="3366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ЗАЯВИТЕЛЬ</a:t>
            </a:r>
            <a:endParaRPr lang="ru-RU" b="1" i="1" dirty="0">
              <a:solidFill>
                <a:srgbClr val="3366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0103667" y="4968441"/>
            <a:ext cx="1579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>
              <a:defRPr i="1">
                <a:solidFill>
                  <a:srgbClr val="3366CC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ОИВ (ОМСУ)</a:t>
            </a:r>
          </a:p>
        </p:txBody>
      </p:sp>
      <p:cxnSp>
        <p:nvCxnSpPr>
          <p:cNvPr id="61" name="Прямая соединительная линия 60"/>
          <p:cNvCxnSpPr>
            <a:stCxn id="6" idx="2"/>
          </p:cNvCxnSpPr>
          <p:nvPr/>
        </p:nvCxnSpPr>
        <p:spPr>
          <a:xfrm>
            <a:off x="6102625" y="932769"/>
            <a:ext cx="15785" cy="5925231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Скругленный прямоугольник 35"/>
          <p:cNvSpPr/>
          <p:nvPr/>
        </p:nvSpPr>
        <p:spPr>
          <a:xfrm>
            <a:off x="6544234" y="3587213"/>
            <a:ext cx="2492188" cy="824752"/>
          </a:xfrm>
          <a:prstGeom prst="roundRect">
            <a:avLst/>
          </a:prstGeom>
          <a:ln w="38100" cap="flat">
            <a:solidFill>
              <a:srgbClr val="3366CC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ВИС</a:t>
            </a:r>
            <a:endParaRPr lang="ru-RU" sz="32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7" name="Прямая со стрелкой 36"/>
          <p:cNvCxnSpPr/>
          <p:nvPr/>
        </p:nvCxnSpPr>
        <p:spPr>
          <a:xfrm flipH="1">
            <a:off x="9036423" y="3717846"/>
            <a:ext cx="537686" cy="297675"/>
          </a:xfrm>
          <a:prstGeom prst="straightConnector1">
            <a:avLst/>
          </a:prstGeom>
          <a:ln w="25400">
            <a:solidFill>
              <a:srgbClr val="3366CC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>
            <a:endCxn id="36" idx="1"/>
          </p:cNvCxnSpPr>
          <p:nvPr/>
        </p:nvCxnSpPr>
        <p:spPr>
          <a:xfrm>
            <a:off x="5692587" y="3587214"/>
            <a:ext cx="851647" cy="412375"/>
          </a:xfrm>
          <a:prstGeom prst="straightConnector1">
            <a:avLst/>
          </a:prstGeom>
          <a:ln w="25400">
            <a:solidFill>
              <a:srgbClr val="3366CC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6310793" y="5039868"/>
            <a:ext cx="5179586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Региональные ВИС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ГИС «Адресная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социальная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помощь»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 «Охота»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ГИС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Гостехнадзор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ГИС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«Электронное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 Республики Карелия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ГИС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«Навигатор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дополнительного образования детей Республики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Карелия»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65848" cy="6858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42" y="190500"/>
            <a:ext cx="665163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5" name="Прямая соединительная линия 24"/>
          <p:cNvCxnSpPr/>
          <p:nvPr/>
        </p:nvCxnSpPr>
        <p:spPr>
          <a:xfrm>
            <a:off x="1017438" y="885825"/>
            <a:ext cx="10929832" cy="0"/>
          </a:xfrm>
          <a:prstGeom prst="line">
            <a:avLst/>
          </a:prstGeom>
          <a:ln w="25400">
            <a:gradFill flip="none" rotWithShape="1">
              <a:gsLst>
                <a:gs pos="0">
                  <a:srgbClr val="002060"/>
                </a:gs>
                <a:gs pos="50000">
                  <a:schemeClr val="tx2">
                    <a:lumMod val="60000"/>
                    <a:lumOff val="40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918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111007" y="38100"/>
            <a:ext cx="882004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План-график актуализации НПА регионального уровня 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( </a:t>
            </a:r>
            <a:r>
              <a:rPr lang="ru-RU" sz="24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ru-RU" sz="2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9443/18-02/Аи от </a:t>
            </a:r>
            <a:r>
              <a:rPr lang="ru-RU" sz="24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08.09.2022 </a:t>
            </a:r>
            <a:r>
              <a:rPr lang="ru-RU" sz="2400" dirty="0" smtClean="0">
                <a:solidFill>
                  <a:srgbClr val="00206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)</a:t>
            </a:r>
            <a:endParaRPr lang="ru-RU" sz="2400" dirty="0">
              <a:solidFill>
                <a:srgbClr val="002060"/>
              </a:solidFill>
              <a:latin typeface="Book Antiqua" panose="0204060205030503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8625479"/>
              </p:ext>
            </p:extLst>
          </p:nvPr>
        </p:nvGraphicFramePr>
        <p:xfrm>
          <a:off x="929348" y="830997"/>
          <a:ext cx="11174561" cy="59512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87562">
                  <a:extLst>
                    <a:ext uri="{9D8B030D-6E8A-4147-A177-3AD203B41FA5}">
                      <a16:colId xmlns:a16="http://schemas.microsoft.com/office/drawing/2014/main" xmlns="" val="2104912812"/>
                    </a:ext>
                  </a:extLst>
                </a:gridCol>
                <a:gridCol w="1241252">
                  <a:extLst>
                    <a:ext uri="{9D8B030D-6E8A-4147-A177-3AD203B41FA5}">
                      <a16:colId xmlns:a16="http://schemas.microsoft.com/office/drawing/2014/main" xmlns="" val="3137785736"/>
                    </a:ext>
                  </a:extLst>
                </a:gridCol>
                <a:gridCol w="1175228">
                  <a:extLst>
                    <a:ext uri="{9D8B030D-6E8A-4147-A177-3AD203B41FA5}">
                      <a16:colId xmlns:a16="http://schemas.microsoft.com/office/drawing/2014/main" xmlns="" val="3645799164"/>
                    </a:ext>
                  </a:extLst>
                </a:gridCol>
                <a:gridCol w="1470519"/>
              </a:tblGrid>
              <a:tr h="1290591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ОИВ РК</a:t>
                      </a:r>
                      <a:endParaRPr lang="ru-RU" sz="1800" b="0" dirty="0"/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Количество</a:t>
                      </a:r>
                      <a:r>
                        <a:rPr lang="ru-RU" sz="1800" baseline="0" dirty="0" smtClean="0"/>
                        <a:t> НПА</a:t>
                      </a:r>
                    </a:p>
                  </a:txBody>
                  <a:tcPr marL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Актуализировано НПА</a:t>
                      </a:r>
                      <a:endParaRPr lang="ru-RU" sz="1800" b="0" dirty="0"/>
                    </a:p>
                  </a:txBody>
                  <a:tcPr marL="36000" marR="36000" marT="3600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Процент реализации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Плана-графика</a:t>
                      </a:r>
                      <a:endParaRPr lang="ru-RU" sz="1800" baseline="0" dirty="0" smtClean="0"/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789793222"/>
                  </a:ext>
                </a:extLst>
              </a:tr>
              <a:tr h="398117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u="none" strike="noStrike" dirty="0">
                          <a:effectLst/>
                        </a:rPr>
                        <a:t>Государственный комитет Республики Карелия по строительному, жилищному и дорожному надзору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1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1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0" algn="r"/>
                      <a:r>
                        <a:rPr lang="ru-RU" sz="1800" dirty="0" smtClean="0"/>
                        <a:t>100 %</a:t>
                      </a:r>
                      <a:endParaRPr lang="ru-RU" sz="1800" dirty="0"/>
                    </a:p>
                  </a:txBody>
                  <a:tcPr marL="0" marR="360000" marT="46800" marB="4680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289646818"/>
                  </a:ext>
                </a:extLst>
              </a:tr>
              <a:tr h="398117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Министерство</a:t>
                      </a:r>
                      <a:r>
                        <a:rPr lang="ru-RU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здравоохранения Республики Карелия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1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0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0" algn="r"/>
                      <a:r>
                        <a:rPr lang="ru-RU" sz="1800" dirty="0" smtClean="0"/>
                        <a:t>0 %</a:t>
                      </a:r>
                    </a:p>
                  </a:txBody>
                  <a:tcPr marL="0" marR="360000" marT="46800" marB="4680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98117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u="none" strike="noStrike" dirty="0">
                          <a:effectLst/>
                        </a:rPr>
                        <a:t>Министерство имущественных и земельных отношений Республики Карелия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16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0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0" algn="r"/>
                      <a:r>
                        <a:rPr lang="ru-RU" sz="1800" dirty="0" smtClean="0"/>
                        <a:t>0 %</a:t>
                      </a:r>
                    </a:p>
                  </a:txBody>
                  <a:tcPr marL="0" marR="360000" marT="46800" marB="4680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211437186"/>
                  </a:ext>
                </a:extLst>
              </a:tr>
              <a:tr h="243132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Министерство культуры Республики Карелия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1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0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0" algn="r"/>
                      <a:r>
                        <a:rPr lang="ru-RU" sz="1800" dirty="0" smtClean="0"/>
                        <a:t>0 %</a:t>
                      </a:r>
                      <a:endParaRPr lang="ru-RU" sz="1800" dirty="0"/>
                    </a:p>
                  </a:txBody>
                  <a:tcPr marL="0" marR="360000" marT="46800" marB="4680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43132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u="none" strike="noStrike" dirty="0">
                          <a:effectLst/>
                        </a:rPr>
                        <a:t>Министерство образования и спорта Республики Карелия 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1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1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0" algn="r"/>
                      <a:r>
                        <a:rPr lang="ru-RU" sz="1800" dirty="0" smtClean="0"/>
                        <a:t>100 %</a:t>
                      </a:r>
                      <a:endParaRPr lang="ru-RU" sz="1800" dirty="0"/>
                    </a:p>
                  </a:txBody>
                  <a:tcPr marL="0" marR="360000" marT="46800" marB="4680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32841355"/>
                  </a:ext>
                </a:extLst>
              </a:tr>
              <a:tr h="292409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u="none" strike="noStrike" dirty="0">
                          <a:effectLst/>
                        </a:rPr>
                        <a:t>Министерство по дорожному хозяйству, транспорту и связи Республики Карелия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3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0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0" algn="r"/>
                      <a:r>
                        <a:rPr lang="ru-RU" sz="1800" dirty="0" smtClean="0"/>
                        <a:t>0 %</a:t>
                      </a:r>
                      <a:endParaRPr lang="ru-RU" sz="1800" dirty="0"/>
                    </a:p>
                  </a:txBody>
                  <a:tcPr marL="0" marR="360000" marT="46800" marB="4680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854078061"/>
                  </a:ext>
                </a:extLst>
              </a:tr>
              <a:tr h="269549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u="none" strike="noStrike" dirty="0">
                          <a:effectLst/>
                        </a:rPr>
                        <a:t>Министерство природных ресурсов и экологии Республики Карелия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4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4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100 %</a:t>
                      </a:r>
                    </a:p>
                  </a:txBody>
                  <a:tcPr marL="0" marR="360000" marT="46800" marB="4680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582508293"/>
                  </a:ext>
                </a:extLst>
              </a:tr>
              <a:tr h="179549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u="none" strike="noStrike" dirty="0">
                          <a:effectLst/>
                        </a:rPr>
                        <a:t>Министерство сельского и рыбного хозяйства Республики Карелия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4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1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0" algn="r"/>
                      <a:r>
                        <a:rPr lang="ru-RU" sz="1800" dirty="0" smtClean="0"/>
                        <a:t>25 %</a:t>
                      </a:r>
                      <a:endParaRPr lang="ru-RU" sz="1800" dirty="0"/>
                    </a:p>
                  </a:txBody>
                  <a:tcPr marL="0" marR="360000" marT="46800" marB="4680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57280760"/>
                  </a:ext>
                </a:extLst>
              </a:tr>
              <a:tr h="269549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u="none" strike="noStrike" dirty="0">
                          <a:effectLst/>
                        </a:rPr>
                        <a:t>Министерство строительства, жилищно-коммунального хозяйства и энергетики Республики Карелия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3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ru-RU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0" algn="r"/>
                      <a:r>
                        <a:rPr lang="ru-RU" sz="1800" dirty="0" smtClean="0"/>
                        <a:t>67 %</a:t>
                      </a:r>
                      <a:endParaRPr lang="ru-RU" sz="1800" dirty="0"/>
                    </a:p>
                  </a:txBody>
                  <a:tcPr marL="0" marR="360000" marT="46800" marB="4680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347925239"/>
                  </a:ext>
                </a:extLst>
              </a:tr>
              <a:tr h="269549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u="none" strike="noStrike" dirty="0">
                          <a:effectLst/>
                        </a:rPr>
                        <a:t>Управление по охране объектов культурного наследия Республики Карелия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1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0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0" algn="r"/>
                      <a:r>
                        <a:rPr lang="ru-RU" sz="1800" dirty="0" smtClean="0"/>
                        <a:t>0 %</a:t>
                      </a:r>
                      <a:endParaRPr lang="ru-RU" sz="1800" dirty="0"/>
                    </a:p>
                  </a:txBody>
                  <a:tcPr marL="0" marR="360000" marT="46800" marB="46800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51009326"/>
                  </a:ext>
                </a:extLst>
              </a:tr>
            </a:tbl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65848" cy="6858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42" y="190500"/>
            <a:ext cx="665163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714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111007" y="32591"/>
            <a:ext cx="44230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График рабочих совещаний</a:t>
            </a:r>
            <a:endParaRPr lang="ru-RU" sz="2400" b="1" dirty="0">
              <a:solidFill>
                <a:srgbClr val="002060"/>
              </a:solidFill>
              <a:latin typeface="Book Antiqua" panose="0204060205030503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65848" cy="6858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42" y="190500"/>
            <a:ext cx="665163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5976333"/>
              </p:ext>
            </p:extLst>
          </p:nvPr>
        </p:nvGraphicFramePr>
        <p:xfrm>
          <a:off x="1017438" y="457200"/>
          <a:ext cx="11022161" cy="6369531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2270926"/>
                <a:gridCol w="8751235"/>
              </a:tblGrid>
              <a:tr h="36520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Дата совещания</a:t>
                      </a:r>
                      <a:endParaRPr lang="ru-RU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0" marR="3025" marT="3025" marB="0" anchor="ctr">
                    <a:lnL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Отчитывающиеся ОИВ РК</a:t>
                      </a:r>
                      <a:endParaRPr lang="ru-RU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36000" marR="3025" marT="3025" marB="0" anchor="ctr">
                    <a:lnL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244089">
                <a:tc gridSpan="2">
                  <a:txBody>
                    <a:bodyPr/>
                    <a:lstStyle/>
                    <a:p>
                      <a:pPr algn="ctr" fontAlgn="t"/>
                      <a:r>
                        <a:rPr lang="ru-RU" sz="1800" i="1" u="none" strike="noStrike" dirty="0" smtClean="0">
                          <a:effectLst/>
                        </a:rPr>
                        <a:t>СЕНТЯБРЬ</a:t>
                      </a:r>
                      <a:endParaRPr lang="ru-RU" sz="18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3025" marT="3025" marB="0">
                    <a:lnL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25" marR="3025" marT="3025" marB="0"/>
                </a:tc>
              </a:tr>
              <a:tr h="24408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 dirty="0" smtClean="0">
                          <a:effectLst/>
                        </a:rPr>
                        <a:t>27.09.2023</a:t>
                      </a:r>
                    </a:p>
                    <a:p>
                      <a:pPr algn="ctr" fontAlgn="t"/>
                      <a:r>
                        <a:rPr lang="ru-RU" sz="1600" u="none" strike="noStrike" dirty="0" smtClean="0">
                          <a:effectLst/>
                        </a:rPr>
                        <a:t>с </a:t>
                      </a:r>
                      <a:r>
                        <a:rPr lang="ru-RU" sz="1600" u="none" strike="noStrike" dirty="0">
                          <a:effectLst/>
                        </a:rPr>
                        <a:t>приглашением ОМСУ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3025" marT="3025" marB="0" anchor="ctr">
                    <a:lnL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l" fontAlgn="t"/>
                      <a:r>
                        <a:rPr lang="ru-RU" sz="1800" u="none" strike="noStrike" dirty="0">
                          <a:effectLst/>
                        </a:rPr>
                        <a:t>Министерство строительства, жилищно-коммунального хозяйства и энергетики Республики Карелия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3025" marT="3025" marB="0">
                    <a:lnL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44089">
                <a:tc gridSpan="2">
                  <a:txBody>
                    <a:bodyPr/>
                    <a:lstStyle/>
                    <a:p>
                      <a:pPr algn="ctr" fontAlgn="t"/>
                      <a:r>
                        <a:rPr lang="ru-RU" sz="1800" i="1" u="none" strike="noStrike" dirty="0" smtClean="0">
                          <a:effectLst/>
                        </a:rPr>
                        <a:t>ОКТЯБРЬ</a:t>
                      </a:r>
                      <a:endParaRPr lang="ru-RU" sz="18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3025" marT="3025" marB="0" anchor="ctr">
                    <a:lnL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25" marR="3025" marT="3025" marB="0"/>
                </a:tc>
              </a:tr>
              <a:tr h="24408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 dirty="0" smtClean="0">
                          <a:effectLst/>
                        </a:rPr>
                        <a:t>06.10.2023</a:t>
                      </a:r>
                    </a:p>
                    <a:p>
                      <a:pPr algn="ctr" fontAlgn="t"/>
                      <a:r>
                        <a:rPr lang="ru-RU" sz="1600" u="none" strike="noStrike" dirty="0" smtClean="0">
                          <a:effectLst/>
                        </a:rPr>
                        <a:t>с </a:t>
                      </a:r>
                      <a:r>
                        <a:rPr lang="ru-RU" sz="1600" u="none" strike="noStrike" dirty="0">
                          <a:effectLst/>
                        </a:rPr>
                        <a:t>приглашением ОМСУ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3025" marT="3025" marB="0" anchor="ctr">
                    <a:lnL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l" fontAlgn="t"/>
                      <a:r>
                        <a:rPr lang="ru-RU" sz="1800" u="none" strike="noStrike" dirty="0">
                          <a:effectLst/>
                        </a:rPr>
                        <a:t>Министерство строительства, жилищно-коммунального хозяйства и энергетики Республики Карелия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3025" marT="3025" marB="0">
                    <a:lnL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7992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 dirty="0" smtClean="0">
                          <a:effectLst/>
                        </a:rPr>
                        <a:t>11.10.2023</a:t>
                      </a:r>
                      <a:r>
                        <a:rPr lang="ru-RU" sz="1800" u="none" strike="noStrike" dirty="0">
                          <a:effectLst/>
                        </a:rPr>
                        <a:t/>
                      </a:r>
                      <a:br>
                        <a:rPr lang="ru-RU" sz="1800" u="none" strike="noStrike" dirty="0">
                          <a:effectLst/>
                        </a:rPr>
                      </a:br>
                      <a:r>
                        <a:rPr lang="ru-RU" sz="1600" u="none" strike="noStrike" dirty="0">
                          <a:effectLst/>
                        </a:rPr>
                        <a:t>с приглашением ОМСУ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3025" marT="3025" marB="0" anchor="ctr">
                    <a:lnL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42950" lvl="1" indent="-285750" algn="l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800" u="none" strike="noStrike" dirty="0">
                          <a:effectLst/>
                        </a:rPr>
                        <a:t>Министерство культуры Республики </a:t>
                      </a:r>
                      <a:r>
                        <a:rPr lang="ru-RU" sz="1800" u="none" strike="noStrike" dirty="0" smtClean="0">
                          <a:effectLst/>
                        </a:rPr>
                        <a:t>Карелия</a:t>
                      </a:r>
                    </a:p>
                    <a:p>
                      <a:pPr marL="742950" lvl="1" indent="-285750" algn="l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800" u="none" strike="noStrike" dirty="0" smtClean="0">
                          <a:effectLst/>
                        </a:rPr>
                        <a:t>Министерство </a:t>
                      </a:r>
                      <a:r>
                        <a:rPr lang="ru-RU" sz="1800" u="none" strike="noStrike" dirty="0">
                          <a:effectLst/>
                        </a:rPr>
                        <a:t>по дорожному хозяйству, транспорту и связи Республики </a:t>
                      </a:r>
                      <a:r>
                        <a:rPr lang="ru-RU" sz="1800" u="none" strike="noStrike" dirty="0" smtClean="0">
                          <a:effectLst/>
                        </a:rPr>
                        <a:t>Карелия</a:t>
                      </a:r>
                    </a:p>
                    <a:p>
                      <a:pPr marL="742950" lvl="1" indent="-285750" algn="l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800" u="none" strike="noStrike" dirty="0" smtClean="0">
                          <a:effectLst/>
                        </a:rPr>
                        <a:t>Министерство </a:t>
                      </a:r>
                      <a:r>
                        <a:rPr lang="ru-RU" sz="1800" u="none" strike="noStrike" dirty="0">
                          <a:effectLst/>
                        </a:rPr>
                        <a:t>природных ресурсов и экологии Республики </a:t>
                      </a:r>
                      <a:r>
                        <a:rPr lang="ru-RU" sz="1800" u="none" strike="noStrike" dirty="0" smtClean="0">
                          <a:effectLst/>
                        </a:rPr>
                        <a:t>Карелия</a:t>
                      </a:r>
                    </a:p>
                    <a:p>
                      <a:pPr marL="742950" lvl="1" indent="-285750" algn="l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800" u="none" strike="noStrike" dirty="0" smtClean="0">
                          <a:effectLst/>
                        </a:rPr>
                        <a:t>Министерство </a:t>
                      </a:r>
                      <a:r>
                        <a:rPr lang="ru-RU" sz="1800" u="none" strike="noStrike" dirty="0">
                          <a:effectLst/>
                        </a:rPr>
                        <a:t>социальной защиты Республики </a:t>
                      </a:r>
                      <a:r>
                        <a:rPr lang="ru-RU" sz="1800" u="none" strike="noStrike" dirty="0" smtClean="0">
                          <a:effectLst/>
                        </a:rPr>
                        <a:t>Карелия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3025" marT="3025" marB="0">
                    <a:lnL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08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 dirty="0" smtClean="0">
                          <a:effectLst/>
                        </a:rPr>
                        <a:t>16.10.20203</a:t>
                      </a:r>
                    </a:p>
                    <a:p>
                      <a:pPr algn="ctr" fontAlgn="t"/>
                      <a:r>
                        <a:rPr lang="ru-RU" sz="1600" u="none" strike="noStrike" dirty="0" smtClean="0">
                          <a:effectLst/>
                        </a:rPr>
                        <a:t>с </a:t>
                      </a:r>
                      <a:r>
                        <a:rPr lang="ru-RU" sz="1600" u="none" strike="noStrike" dirty="0">
                          <a:effectLst/>
                        </a:rPr>
                        <a:t>приглашением ОМСУ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3025" marT="3025" marB="0" anchor="ctr">
                    <a:lnL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l" fontAlgn="t"/>
                      <a:r>
                        <a:rPr lang="ru-RU" sz="1800" u="none" strike="noStrike" dirty="0">
                          <a:effectLst/>
                        </a:rPr>
                        <a:t>Министерство строительства, жилищно-коммунального хозяйства и энергетики Республики Карелия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3025" marT="3025" marB="0">
                    <a:lnL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4408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 dirty="0" smtClean="0">
                          <a:effectLst/>
                        </a:rPr>
                        <a:t>17.10.2023</a:t>
                      </a:r>
                    </a:p>
                    <a:p>
                      <a:pPr algn="ctr" fontAlgn="t"/>
                      <a:r>
                        <a:rPr lang="ru-RU" sz="1600" u="none" strike="noStrike" dirty="0" smtClean="0">
                          <a:effectLst/>
                        </a:rPr>
                        <a:t>с </a:t>
                      </a:r>
                      <a:r>
                        <a:rPr lang="ru-RU" sz="1600" u="none" strike="noStrike" dirty="0">
                          <a:effectLst/>
                        </a:rPr>
                        <a:t>приглашением ОМСУ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3025" marT="3025" marB="0" anchor="ctr">
                    <a:lnL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1" algn="l" fontAlgn="t"/>
                      <a:r>
                        <a:rPr lang="ru-RU" sz="1800" u="none" strike="noStrike" dirty="0">
                          <a:effectLst/>
                        </a:rPr>
                        <a:t>Министерство образования и спорта Республики </a:t>
                      </a:r>
                      <a:r>
                        <a:rPr lang="ru-RU" sz="1800" u="none" strike="noStrike" dirty="0" smtClean="0">
                          <a:effectLst/>
                        </a:rPr>
                        <a:t>Карелия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3025" marT="3025" marB="0">
                    <a:lnL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08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 dirty="0" smtClean="0">
                          <a:effectLst/>
                        </a:rPr>
                        <a:t>18.10.2023</a:t>
                      </a:r>
                      <a:r>
                        <a:rPr lang="ru-RU" sz="1800" u="none" strike="noStrike" dirty="0">
                          <a:effectLst/>
                        </a:rPr>
                        <a:t/>
                      </a:r>
                      <a:br>
                        <a:rPr lang="ru-RU" sz="1800" u="none" strike="noStrike" dirty="0">
                          <a:effectLst/>
                        </a:rPr>
                      </a:br>
                      <a:r>
                        <a:rPr lang="ru-RU" sz="1600" u="none" strike="noStrike" dirty="0">
                          <a:effectLst/>
                        </a:rPr>
                        <a:t>с приглашением ОМСУ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3025" marT="3025" marB="0" anchor="ctr">
                    <a:lnL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l" fontAlgn="t"/>
                      <a:r>
                        <a:rPr lang="ru-RU" sz="1800" u="none" strike="noStrike" dirty="0">
                          <a:effectLst/>
                        </a:rPr>
                        <a:t>Министерство образования и спорта Республики Карелия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3025" marT="3025" marB="0">
                    <a:lnL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7004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 dirty="0" smtClean="0">
                          <a:effectLst/>
                        </a:rPr>
                        <a:t>19.10.2023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3025" marT="3025" marB="0" anchor="ctr">
                    <a:lnL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42950" lvl="1" indent="-285750" algn="l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800" u="none" strike="noStrike" dirty="0">
                          <a:effectLst/>
                        </a:rPr>
                        <a:t>Государственный комитет Республики Карелия по строительному, жилищному и дорожному </a:t>
                      </a:r>
                      <a:r>
                        <a:rPr lang="ru-RU" sz="1800" u="none" strike="noStrike" dirty="0" smtClean="0">
                          <a:effectLst/>
                        </a:rPr>
                        <a:t>надзору</a:t>
                      </a:r>
                      <a:endParaRPr lang="en-US" sz="1800" u="none" strike="noStrike" dirty="0" smtClean="0">
                        <a:effectLst/>
                      </a:endParaRPr>
                    </a:p>
                    <a:p>
                      <a:pPr marL="742950" lvl="1" indent="-285750" algn="l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800" u="none" strike="noStrike" dirty="0" smtClean="0">
                          <a:effectLst/>
                        </a:rPr>
                        <a:t>Министерство </a:t>
                      </a:r>
                      <a:r>
                        <a:rPr lang="ru-RU" sz="1800" u="none" strike="noStrike" dirty="0">
                          <a:effectLst/>
                        </a:rPr>
                        <a:t>здравоохранения Республики </a:t>
                      </a:r>
                      <a:r>
                        <a:rPr lang="ru-RU" sz="1800" u="none" strike="noStrike" dirty="0" smtClean="0">
                          <a:effectLst/>
                        </a:rPr>
                        <a:t>Карелия</a:t>
                      </a:r>
                    </a:p>
                    <a:p>
                      <a:pPr marL="742950" lvl="1" indent="-285750" algn="l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800" u="none" strike="noStrike" dirty="0" smtClean="0">
                          <a:effectLst/>
                        </a:rPr>
                        <a:t>Министерство </a:t>
                      </a:r>
                      <a:r>
                        <a:rPr lang="ru-RU" sz="1800" u="none" strike="noStrike" dirty="0">
                          <a:effectLst/>
                        </a:rPr>
                        <a:t>по дорожному хозяйству, транспорту и связи Республики </a:t>
                      </a:r>
                      <a:r>
                        <a:rPr lang="ru-RU" sz="1800" u="none" strike="noStrike" dirty="0" smtClean="0">
                          <a:effectLst/>
                        </a:rPr>
                        <a:t>Карелия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3025" marT="3025" marB="0">
                    <a:lnL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 dirty="0">
                          <a:effectLst/>
                        </a:rPr>
                        <a:t>20.10.2023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3025" marT="3025" marB="0" anchor="ctr">
                    <a:lnL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42950" lvl="1" indent="-285750" algn="l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800" u="none" strike="noStrike" dirty="0">
                          <a:effectLst/>
                        </a:rPr>
                        <a:t>Министерство </a:t>
                      </a:r>
                      <a:r>
                        <a:rPr lang="ru-RU" sz="1800" u="none" strike="noStrike" dirty="0" smtClean="0">
                          <a:effectLst/>
                        </a:rPr>
                        <a:t>промышленности и торговли Республики Карелия</a:t>
                      </a:r>
                    </a:p>
                    <a:p>
                      <a:pPr marL="742950" lvl="1" indent="-285750" algn="l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800" u="none" strike="noStrike" dirty="0" smtClean="0">
                          <a:effectLst/>
                        </a:rPr>
                        <a:t>Управление </a:t>
                      </a:r>
                      <a:r>
                        <a:rPr lang="ru-RU" sz="1800" u="none" strike="noStrike" dirty="0">
                          <a:effectLst/>
                        </a:rPr>
                        <a:t>по охране объектов культурного </a:t>
                      </a:r>
                      <a:r>
                        <a:rPr lang="ru-RU" sz="1800" u="none" strike="noStrike" dirty="0" smtClean="0">
                          <a:effectLst/>
                        </a:rPr>
                        <a:t>наследия Республики </a:t>
                      </a:r>
                      <a:r>
                        <a:rPr lang="ru-RU" sz="1800" u="none" strike="noStrike" dirty="0">
                          <a:effectLst/>
                        </a:rPr>
                        <a:t>Карелия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3025" marT="3025" marB="0">
                    <a:lnL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7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9575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111007" y="83391"/>
            <a:ext cx="44230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График рабочих совещаний</a:t>
            </a:r>
            <a:endParaRPr lang="ru-RU" sz="2400" b="1" dirty="0">
              <a:solidFill>
                <a:srgbClr val="002060"/>
              </a:solidFill>
              <a:latin typeface="Book Antiqua" panose="020406020503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 flipV="1">
            <a:off x="1017438" y="601981"/>
            <a:ext cx="10929832" cy="45719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60000">
                <a:schemeClr val="tx2">
                  <a:lumMod val="40000"/>
                  <a:lumOff val="60000"/>
                </a:schemeClr>
              </a:gs>
              <a:gs pos="100000">
                <a:srgbClr val="002060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65848" cy="6858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42" y="190500"/>
            <a:ext cx="665163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0695261"/>
              </p:ext>
            </p:extLst>
          </p:nvPr>
        </p:nvGraphicFramePr>
        <p:xfrm>
          <a:off x="982205" y="977102"/>
          <a:ext cx="10965065" cy="49037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59162"/>
                <a:gridCol w="8705903"/>
              </a:tblGrid>
              <a:tr h="5984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Дата совещания</a:t>
                      </a:r>
                      <a:endParaRPr lang="ru-RU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0" marR="3025" marT="30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Отчитывающиеся ОИВ РК</a:t>
                      </a:r>
                      <a:endParaRPr lang="ru-RU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36000" marR="3025" marT="30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444500">
                <a:tc gridSpan="2">
                  <a:txBody>
                    <a:bodyPr/>
                    <a:lstStyle/>
                    <a:p>
                      <a:pPr algn="ctr" fontAlgn="t"/>
                      <a:r>
                        <a:rPr lang="ru-RU" sz="18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НОЯБРЬ</a:t>
                      </a:r>
                      <a:endParaRPr lang="ru-RU" sz="18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3025" marT="30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25" marR="3025" marT="3025" marB="0"/>
                </a:tc>
              </a:tr>
              <a:tr h="56085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 dirty="0">
                          <a:effectLst/>
                        </a:rPr>
                        <a:t>14.11.2023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25" marR="3025" marT="30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l" fontAlgn="t"/>
                      <a:r>
                        <a:rPr lang="ru-RU" sz="1800" u="none" strike="noStrike" dirty="0">
                          <a:effectLst/>
                        </a:rPr>
                        <a:t>Министерство природных ресурсов и экологии Республики </a:t>
                      </a:r>
                      <a:r>
                        <a:rPr lang="ru-RU" sz="1800" u="none" strike="noStrike" dirty="0" smtClean="0">
                          <a:effectLst/>
                        </a:rPr>
                        <a:t>Карелия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25" marR="3025" marT="30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24591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 dirty="0">
                          <a:effectLst/>
                        </a:rPr>
                        <a:t>15.11.2023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25" marR="3025" marT="30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42950" lvl="1" indent="-285750" algn="l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800" u="none" strike="noStrike" dirty="0">
                          <a:effectLst/>
                        </a:rPr>
                        <a:t>Министерство сельского и рыбного хозяйства Республики </a:t>
                      </a:r>
                      <a:r>
                        <a:rPr lang="ru-RU" sz="1800" u="none" strike="noStrike" dirty="0" smtClean="0">
                          <a:effectLst/>
                        </a:rPr>
                        <a:t>Карелия</a:t>
                      </a:r>
                      <a:endParaRPr lang="en-US" sz="1800" u="none" strike="noStrike" dirty="0" smtClean="0">
                        <a:effectLst/>
                      </a:endParaRPr>
                    </a:p>
                    <a:p>
                      <a:pPr marL="742950" lvl="1" indent="-285750" algn="l" fontAlgn="t">
                        <a:buFont typeface="Wingdings" panose="05000000000000000000" pitchFamily="2" charset="2"/>
                        <a:buChar char="ü"/>
                      </a:pPr>
                      <a:r>
                        <a:rPr lang="ru-RU" sz="1800" u="none" strike="noStrike" dirty="0" smtClean="0">
                          <a:effectLst/>
                        </a:rPr>
                        <a:t>Министерство </a:t>
                      </a:r>
                      <a:r>
                        <a:rPr lang="ru-RU" sz="1800" u="none" strike="noStrike" dirty="0">
                          <a:effectLst/>
                        </a:rPr>
                        <a:t>строительства, жилищно-коммунального хозяйства и </a:t>
                      </a:r>
                      <a:r>
                        <a:rPr lang="ru-RU" sz="1800" u="none" strike="noStrike" dirty="0" smtClean="0">
                          <a:effectLst/>
                        </a:rPr>
                        <a:t>энергетики</a:t>
                      </a:r>
                      <a:r>
                        <a:rPr lang="en-US" sz="1800" u="none" strike="noStrike" baseline="0" dirty="0" smtClean="0">
                          <a:effectLst/>
                        </a:rPr>
                        <a:t> </a:t>
                      </a:r>
                      <a:r>
                        <a:rPr lang="ru-RU" sz="1800" u="none" strike="noStrike" dirty="0" smtClean="0">
                          <a:effectLst/>
                        </a:rPr>
                        <a:t>Республики </a:t>
                      </a:r>
                      <a:r>
                        <a:rPr lang="ru-RU" sz="1800" u="none" strike="noStrike" dirty="0">
                          <a:effectLst/>
                        </a:rPr>
                        <a:t>Карелия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25" marR="3025" marT="30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75946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 dirty="0" smtClean="0">
                          <a:effectLst/>
                        </a:rPr>
                        <a:t>16.11.2023</a:t>
                      </a:r>
                      <a:r>
                        <a:rPr lang="ru-RU" sz="1800" u="none" strike="noStrike" dirty="0">
                          <a:effectLst/>
                        </a:rPr>
                        <a:t/>
                      </a:r>
                      <a:br>
                        <a:rPr lang="ru-RU" sz="1800" u="none" strike="noStrike" dirty="0">
                          <a:effectLst/>
                        </a:rPr>
                      </a:br>
                      <a:r>
                        <a:rPr lang="ru-RU" sz="1600" u="none" strike="noStrike" dirty="0">
                          <a:effectLst/>
                        </a:rPr>
                        <a:t>с приглашением ОМСУ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25" marR="3025" marT="30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l" fontAlgn="t"/>
                      <a:r>
                        <a:rPr lang="ru-RU" sz="1800" u="none" strike="noStrike" dirty="0">
                          <a:effectLst/>
                        </a:rPr>
                        <a:t>Министерство имущественных и земельных </a:t>
                      </a:r>
                      <a:r>
                        <a:rPr lang="ru-RU" sz="1800" u="none" strike="noStrike" dirty="0" smtClean="0">
                          <a:effectLst/>
                        </a:rPr>
                        <a:t>отношений Республики </a:t>
                      </a:r>
                      <a:r>
                        <a:rPr lang="ru-RU" sz="1800" u="none" strike="noStrike" dirty="0">
                          <a:effectLst/>
                        </a:rPr>
                        <a:t>Карелия 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25" marR="3025" marT="30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 dirty="0" smtClean="0">
                          <a:effectLst/>
                        </a:rPr>
                        <a:t>17.11.2023</a:t>
                      </a:r>
                      <a:r>
                        <a:rPr lang="ru-RU" sz="1800" u="none" strike="noStrike" dirty="0">
                          <a:effectLst/>
                        </a:rPr>
                        <a:t/>
                      </a:r>
                      <a:br>
                        <a:rPr lang="ru-RU" sz="1800" u="none" strike="noStrike" dirty="0">
                          <a:effectLst/>
                        </a:rPr>
                      </a:br>
                      <a:r>
                        <a:rPr lang="ru-RU" sz="1600" u="none" strike="noStrike" dirty="0">
                          <a:effectLst/>
                        </a:rPr>
                        <a:t>с приглашением ОМСУ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25" marR="3025" marT="30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l" fontAlgn="t"/>
                      <a:r>
                        <a:rPr lang="ru-RU" sz="1800" u="none" strike="noStrike" dirty="0">
                          <a:effectLst/>
                        </a:rPr>
                        <a:t>Министерство имущественных и земельных </a:t>
                      </a:r>
                      <a:r>
                        <a:rPr lang="ru-RU" sz="1800" u="none" strike="noStrike" dirty="0" smtClean="0">
                          <a:effectLst/>
                        </a:rPr>
                        <a:t>отношений Республики </a:t>
                      </a:r>
                      <a:r>
                        <a:rPr lang="ru-RU" sz="1800" u="none" strike="noStrike" dirty="0">
                          <a:effectLst/>
                        </a:rPr>
                        <a:t>Карелия 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25" marR="3025" marT="30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 dirty="0">
                          <a:effectLst/>
                        </a:rPr>
                        <a:t>20.11.2023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25" marR="3025" marT="30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l" fontAlgn="t"/>
                      <a:r>
                        <a:rPr lang="ru-RU" sz="1800" u="none" strike="noStrike" dirty="0">
                          <a:effectLst/>
                        </a:rPr>
                        <a:t>Министерство социальной защиты Республики Карелия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25" marR="3025" marT="30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 dirty="0">
                          <a:effectLst/>
                        </a:rPr>
                        <a:t>21.11.2023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25" marR="3025" marT="30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l" fontAlgn="t"/>
                      <a:r>
                        <a:rPr lang="ru-RU" sz="1800" u="none" strike="noStrike" dirty="0">
                          <a:effectLst/>
                        </a:rPr>
                        <a:t>Министерство социальной защиты Республики Карелия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025" marR="3025" marT="30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0858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2375</TotalTime>
  <Words>832</Words>
  <Application>Microsoft Office PowerPoint</Application>
  <PresentationFormat>Произвольный</PresentationFormat>
  <Paragraphs>162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Елена М. Кузнецова</dc:creator>
  <cp:lastModifiedBy>Лущенко Светлана Геннадьевна</cp:lastModifiedBy>
  <cp:revision>187</cp:revision>
  <dcterms:created xsi:type="dcterms:W3CDTF">2021-03-04T05:50:16Z</dcterms:created>
  <dcterms:modified xsi:type="dcterms:W3CDTF">2023-09-14T05:59:02Z</dcterms:modified>
</cp:coreProperties>
</file>