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79" r:id="rId2"/>
    <p:sldId id="256" r:id="rId3"/>
    <p:sldId id="266" r:id="rId4"/>
    <p:sldId id="267" r:id="rId5"/>
    <p:sldId id="281" r:id="rId6"/>
    <p:sldId id="282" r:id="rId7"/>
    <p:sldId id="284" r:id="rId8"/>
    <p:sldId id="286" r:id="rId9"/>
    <p:sldId id="285" r:id="rId10"/>
    <p:sldId id="28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A4"/>
    <a:srgbClr val="0046D2"/>
    <a:srgbClr val="0075EA"/>
    <a:srgbClr val="3399FF"/>
    <a:srgbClr val="66CCFF"/>
    <a:srgbClr val="328F94"/>
    <a:srgbClr val="369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2" autoAdjust="0"/>
  </p:normalViewPr>
  <p:slideViewPr>
    <p:cSldViewPr>
      <p:cViewPr>
        <p:scale>
          <a:sx n="100" d="100"/>
          <a:sy n="100" d="100"/>
        </p:scale>
        <p:origin x="-954" y="-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E850F-72E7-43B5-B894-533A277C9A1C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5BA4-E25B-4867-8E0C-298173CACF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942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F747-E951-4547-B52D-6BA9CD1628AF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29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279C-2FB3-476F-8B1C-6B7D8C459B56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12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EFD4-1D4E-4545-B1F9-09493A024898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09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B5370-AF87-4886-BC1B-10551B3534B9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86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F526-9029-4283-A102-DA6A28CF6AEC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71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638B-91DE-4679-8FC6-8DCE237819CA}" type="datetime1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1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3E49-6295-455F-BA9F-E2261DD8805E}" type="datetime1">
              <a:rPr lang="ru-RU" smtClean="0"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29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9A30-583D-40A7-A4D8-FA1C13708246}" type="datetime1">
              <a:rPr lang="ru-RU" smtClean="0"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50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9D11B-575C-45C3-BF35-C8E0539F0BDA}" type="datetime1">
              <a:rPr lang="ru-RU" smtClean="0"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33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085E-E68A-4AF4-9BA0-BF7FA63B2B12}" type="datetime1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195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13A1-E3F9-40B5-8B74-B3E9F408C7EE}" type="datetime1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75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D686-EA92-426A-BDCE-5EC851057CD9}" type="datetime1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06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5EA"/>
            </a:gs>
            <a:gs pos="100000">
              <a:schemeClr val="accent1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79" y="89326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2025" y="220354"/>
            <a:ext cx="5587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Министерство экономического развития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Республики Карелия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0700" y="1927310"/>
            <a:ext cx="85185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О реализации Концепции поэтапного перехода к предоставлению 24 часа в сутки 7 дней в неделю абсолютного большинства государственных и муниципальных услуг без необходимости личного присутствия граждан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20225" y="6107668"/>
            <a:ext cx="206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13 сентября 2023 г.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97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3246762" y="3181640"/>
            <a:ext cx="18943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Проект ОЦС, прошедшего экспертизу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1070775" y="190500"/>
            <a:ext cx="10939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Доработка интерактивной формы с учетом региональных особенностей 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1011972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415478" y="14847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Ответственный </a:t>
            </a:r>
          </a:p>
          <a:p>
            <a:pPr algn="ctr"/>
            <a:r>
              <a:rPr lang="ru-RU" dirty="0" smtClean="0">
                <a:solidFill>
                  <a:srgbClr val="0046D2"/>
                </a:solidFill>
              </a:rPr>
              <a:t>ИО РК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37995" y="14847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Комиссия*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10124" y="6255682"/>
            <a:ext cx="109998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solidFill>
                  <a:srgbClr val="0046D2"/>
                </a:solidFill>
              </a:rPr>
              <a:t>*Комиссия </a:t>
            </a:r>
            <a:r>
              <a:rPr lang="ru-RU" sz="1400" i="1" dirty="0">
                <a:solidFill>
                  <a:srgbClr val="0046D2"/>
                </a:solidFill>
              </a:rPr>
              <a:t>по развитию информационного общества </a:t>
            </a:r>
            <a:r>
              <a:rPr lang="ru-RU" sz="1400" i="1" dirty="0" smtClean="0">
                <a:solidFill>
                  <a:srgbClr val="0046D2"/>
                </a:solidFill>
              </a:rPr>
              <a:t>и формированию </a:t>
            </a:r>
            <a:r>
              <a:rPr lang="ru-RU" sz="1400" i="1" dirty="0">
                <a:solidFill>
                  <a:srgbClr val="0046D2"/>
                </a:solidFill>
              </a:rPr>
              <a:t>электронного правительства, по </a:t>
            </a:r>
            <a:r>
              <a:rPr lang="ru-RU" sz="1400" i="1" dirty="0" smtClean="0">
                <a:solidFill>
                  <a:srgbClr val="0046D2"/>
                </a:solidFill>
              </a:rPr>
              <a:t>повышению качества </a:t>
            </a:r>
            <a:r>
              <a:rPr lang="ru-RU" sz="1400" i="1" dirty="0">
                <a:solidFill>
                  <a:srgbClr val="0046D2"/>
                </a:solidFill>
              </a:rPr>
              <a:t>и доступности предоставления государственных </a:t>
            </a:r>
            <a:r>
              <a:rPr lang="ru-RU" sz="1400" i="1" dirty="0" smtClean="0">
                <a:solidFill>
                  <a:srgbClr val="0046D2"/>
                </a:solidFill>
              </a:rPr>
              <a:t>и муниципальных </a:t>
            </a:r>
            <a:r>
              <a:rPr lang="ru-RU" sz="1400" i="1" dirty="0">
                <a:solidFill>
                  <a:srgbClr val="0046D2"/>
                </a:solidFill>
              </a:rPr>
              <a:t>услуг в Республике Карелия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832304" y="14847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Ответственный </a:t>
            </a:r>
          </a:p>
          <a:p>
            <a:pPr algn="ctr"/>
            <a:r>
              <a:rPr lang="ru-RU" dirty="0" smtClean="0">
                <a:solidFill>
                  <a:srgbClr val="0046D2"/>
                </a:solidFill>
              </a:rPr>
              <a:t>ИО РК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35297" y="32849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46D2"/>
                </a:solidFill>
              </a:rPr>
              <a:t>Комиссия*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57814" y="32849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46D2"/>
                </a:solidFill>
              </a:rPr>
              <a:t>Ответственный </a:t>
            </a:r>
          </a:p>
          <a:p>
            <a:pPr algn="ctr"/>
            <a:r>
              <a:rPr lang="ru-RU" dirty="0">
                <a:solidFill>
                  <a:srgbClr val="0046D2"/>
                </a:solidFill>
              </a:rPr>
              <a:t>ИО РК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832304" y="3284984"/>
            <a:ext cx="2232248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Минэкономразвития России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37579" y="50851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Ответственный </a:t>
            </a:r>
          </a:p>
          <a:p>
            <a:pPr algn="ctr"/>
            <a:r>
              <a:rPr lang="ru-RU" dirty="0" smtClean="0">
                <a:solidFill>
                  <a:srgbClr val="0046D2"/>
                </a:solidFill>
              </a:rPr>
              <a:t>ИО РК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60096" y="50851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АГРК</a:t>
            </a:r>
            <a:endParaRPr lang="ru-RU" dirty="0">
              <a:solidFill>
                <a:srgbClr val="0046D2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832304" y="5085184"/>
            <a:ext cx="1800000" cy="792088"/>
          </a:xfrm>
          <a:prstGeom prst="rect">
            <a:avLst/>
          </a:prstGeom>
          <a:noFill/>
          <a:ln>
            <a:solidFill>
              <a:srgbClr val="0037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46D2"/>
                </a:solidFill>
              </a:rPr>
              <a:t>СЦ Электронного правительства</a:t>
            </a:r>
            <a:endParaRPr lang="ru-RU" dirty="0">
              <a:solidFill>
                <a:srgbClr val="0046D2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235297" y="2079432"/>
            <a:ext cx="1922517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53047" y="1340768"/>
            <a:ext cx="15670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Доклад о невозможности реализации ОЦС</a:t>
            </a:r>
            <a:endParaRPr lang="ru-RU" sz="1400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6911876" y="2079432"/>
            <a:ext cx="1922517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937995" y="1403774"/>
            <a:ext cx="1894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Поручение о разработке модифицированного ОЦС</a:t>
            </a:r>
            <a:endParaRPr lang="ru-RU" sz="1400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0272464" y="2272553"/>
            <a:ext cx="0" cy="1008112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453535" y="2407277"/>
            <a:ext cx="18943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Проект модифицированного ОЦС</a:t>
            </a:r>
            <a:endParaRPr lang="ru-RU" sz="14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6957814" y="3861048"/>
            <a:ext cx="1874490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960096" y="3311835"/>
            <a:ext cx="1894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Экспертное заключение</a:t>
            </a:r>
            <a:endParaRPr lang="ru-RU" sz="1400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flipH="1">
            <a:off x="3215478" y="3876102"/>
            <a:ext cx="1942337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59496" y="4217174"/>
            <a:ext cx="18943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Одобренное модифицированное ОЦС</a:t>
            </a:r>
            <a:endParaRPr lang="ru-RU" sz="1400" dirty="0"/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1703512" y="4082450"/>
            <a:ext cx="0" cy="1008112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215478" y="5692151"/>
            <a:ext cx="1922517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448845" y="5004174"/>
            <a:ext cx="1567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Заявка на разработку индивидуальной ИАФ в ВКУ</a:t>
            </a:r>
            <a:endParaRPr lang="ru-RU" sz="1400" dirty="0"/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6987401" y="5678257"/>
            <a:ext cx="1844903" cy="0"/>
          </a:xfrm>
          <a:prstGeom prst="straightConnector1">
            <a:avLst/>
          </a:prstGeom>
          <a:ln w="28575">
            <a:solidFill>
              <a:srgbClr val="0037A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089616" y="4995173"/>
            <a:ext cx="1567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Заявка на разработку </a:t>
            </a:r>
            <a:r>
              <a:rPr lang="ru-RU" sz="1400" dirty="0"/>
              <a:t>индивидуальной ИАФ в ВКУ</a:t>
            </a:r>
          </a:p>
        </p:txBody>
      </p:sp>
    </p:spTree>
    <p:extLst>
      <p:ext uri="{BB962C8B-B14F-4D97-AF65-F5344CB8AC3E}">
        <p14:creationId xmlns:p14="http://schemas.microsoft.com/office/powerpoint/2010/main" val="398557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095372" y="283428"/>
            <a:ext cx="8518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Послание Президента РФ Федеральному Собранию РФ  от 21 января 2021 года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003243" y="2137291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590675" y="1114425"/>
            <a:ext cx="100946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37A4"/>
                </a:solidFill>
              </a:rPr>
              <a:t>Уже через три года абсолютное большинство государственных и муниципальных услуг должно предоставляться гражданам России дистанционно в режиме 24 часа в сутки семь дней в неделю, то есть на постоянной основе</a:t>
            </a:r>
            <a:endParaRPr lang="ru-RU" dirty="0">
              <a:solidFill>
                <a:srgbClr val="0037A4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33473" y="2175538"/>
            <a:ext cx="1066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поручений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Президента РФ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 2 мая 2021 года №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Пр-753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9411" y="2682167"/>
            <a:ext cx="100359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37A4"/>
                </a:solidFill>
              </a:rPr>
              <a:t>Правительству Российской Федерации до конца 2023 года обеспечить поэтапный переход к предоставлению 24 часа в сутки семь дней в неделю абсолютного большинства государственных и муниципальных услуг без необходимости личного присутствия граждан, в том числе в многофункциональных центрах предоставления государственных и муниципальных услуг 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03243" y="4366140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133473" y="4371974"/>
            <a:ext cx="10551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Распоряжение Правительства РФ от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11 апреля 2022 года №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837-р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90675" y="4833639"/>
            <a:ext cx="10035948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37A4"/>
                </a:solidFill>
              </a:rPr>
              <a:t>Утверждены:</a:t>
            </a:r>
          </a:p>
          <a:p>
            <a:endParaRPr lang="ru-RU" sz="600" i="1" dirty="0" smtClean="0">
              <a:solidFill>
                <a:srgbClr val="0037A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1" dirty="0" smtClean="0">
                <a:solidFill>
                  <a:srgbClr val="0037A4"/>
                </a:solidFill>
              </a:rPr>
              <a:t>Концепция </a:t>
            </a:r>
            <a:r>
              <a:rPr lang="ru-RU" i="1" dirty="0">
                <a:solidFill>
                  <a:srgbClr val="0037A4"/>
                </a:solidFill>
              </a:rPr>
              <a:t>перехода к предоставлению 24 часа в сутки 7 дней в неделю абсолютного большинства государственных и муниципальных услуг без необходимости личного присутствия граждан </a:t>
            </a:r>
            <a:endParaRPr lang="ru-RU" i="1" dirty="0" smtClean="0">
              <a:solidFill>
                <a:srgbClr val="0037A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000" i="1" dirty="0" smtClean="0">
              <a:solidFill>
                <a:srgbClr val="0037A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1" dirty="0" smtClean="0">
                <a:solidFill>
                  <a:srgbClr val="0037A4"/>
                </a:solidFill>
              </a:rPr>
              <a:t>План-график </a:t>
            </a:r>
            <a:r>
              <a:rPr lang="ru-RU" i="1" dirty="0">
                <a:solidFill>
                  <a:srgbClr val="0037A4"/>
                </a:solidFill>
              </a:rPr>
              <a:t>реализации </a:t>
            </a:r>
            <a:r>
              <a:rPr lang="ru-RU" i="1" dirty="0" smtClean="0">
                <a:solidFill>
                  <a:srgbClr val="0037A4"/>
                </a:solidFill>
              </a:rPr>
              <a:t>Концепции</a:t>
            </a:r>
            <a:endParaRPr lang="ru-RU" i="1" dirty="0">
              <a:solidFill>
                <a:srgbClr val="0037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2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33525" y="1160324"/>
            <a:ext cx="102489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37A4"/>
                </a:solidFill>
              </a:rPr>
              <a:t>План утвержден</a:t>
            </a:r>
            <a:r>
              <a:rPr lang="ru-RU" sz="2000" dirty="0" smtClean="0">
                <a:solidFill>
                  <a:srgbClr val="0037A4"/>
                </a:solidFill>
              </a:rPr>
              <a:t>:  Президиумом Правительственной комиссии </a:t>
            </a:r>
            <a:r>
              <a:rPr lang="ru-RU" sz="2000" dirty="0">
                <a:solidFill>
                  <a:srgbClr val="0037A4"/>
                </a:solidFill>
              </a:rPr>
              <a:t>по цифровому развитию, </a:t>
            </a:r>
            <a:r>
              <a:rPr lang="ru-RU" sz="2000" dirty="0" smtClean="0">
                <a:solidFill>
                  <a:srgbClr val="0037A4"/>
                </a:solidFill>
              </a:rPr>
              <a:t>использованию информационных </a:t>
            </a:r>
            <a:r>
              <a:rPr lang="ru-RU" sz="2000" dirty="0">
                <a:solidFill>
                  <a:srgbClr val="0037A4"/>
                </a:solidFill>
              </a:rPr>
              <a:t>технологий для улучшения качества </a:t>
            </a:r>
            <a:r>
              <a:rPr lang="ru-RU" sz="2000" dirty="0" smtClean="0">
                <a:solidFill>
                  <a:srgbClr val="0037A4"/>
                </a:solidFill>
              </a:rPr>
              <a:t>жизни и </a:t>
            </a:r>
            <a:r>
              <a:rPr lang="ru-RU" sz="2000" dirty="0">
                <a:solidFill>
                  <a:srgbClr val="0037A4"/>
                </a:solidFill>
              </a:rPr>
              <a:t>условий ведения предпринимательской </a:t>
            </a:r>
            <a:r>
              <a:rPr lang="ru-RU" sz="2000" dirty="0" smtClean="0">
                <a:solidFill>
                  <a:srgbClr val="0037A4"/>
                </a:solidFill>
              </a:rPr>
              <a:t>деятельности</a:t>
            </a:r>
            <a:endParaRPr lang="ru-RU" sz="2000" dirty="0">
              <a:solidFill>
                <a:srgbClr val="0037A4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017437" y="3030306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460875" y="367784"/>
            <a:ext cx="10321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2021 г.-2022 г.: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60874" y="3368933"/>
            <a:ext cx="10207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2023 г.: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250" y="2400300"/>
            <a:ext cx="3422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Срок реализации: 31.12.2022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95698" y="190500"/>
            <a:ext cx="7419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Перевод массовых социально значимых услуг в электронный формат на ЕПГУ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17925" y="3230433"/>
            <a:ext cx="9375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Совершенствование процессов предоставления абсолютного большинства государственных и муниципальных услуг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460875" y="4284523"/>
            <a:ext cx="102489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37A4"/>
                </a:solidFill>
              </a:rPr>
              <a:t>План утвержден</a:t>
            </a:r>
            <a:r>
              <a:rPr lang="ru-RU" sz="2000" dirty="0">
                <a:solidFill>
                  <a:srgbClr val="0037A4"/>
                </a:solidFill>
              </a:rPr>
              <a:t>:  </a:t>
            </a:r>
            <a:r>
              <a:rPr lang="ru-RU" sz="2000" dirty="0" smtClean="0">
                <a:solidFill>
                  <a:srgbClr val="0037A4"/>
                </a:solidFill>
              </a:rPr>
              <a:t>Подкомиссией </a:t>
            </a:r>
            <a:r>
              <a:rPr lang="ru-RU" sz="2000" dirty="0">
                <a:solidFill>
                  <a:srgbClr val="0037A4"/>
                </a:solidFill>
              </a:rPr>
              <a:t>по совершенствованию процессов предоставления государственных и муниципальных услуг Правительственной комиссии по цифровому развитию, использованию информационных технологий для улучшения качества жизни и условий ведения предпринимательской деятельности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33525" y="5924520"/>
            <a:ext cx="3422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Срок реализации: 31.12.2023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11007" y="190500"/>
            <a:ext cx="103220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заседания Подкомиссии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 31.01.2023 года № ЕК-П10-7пр  </a:t>
            </a:r>
          </a:p>
          <a:p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№ 2718/02-01/А от 27.02.2023)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43049" y="3785675"/>
            <a:ext cx="1697908" cy="1754326"/>
          </a:xfrm>
          <a:prstGeom prst="rect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37A4"/>
                </a:solidFill>
              </a:rPr>
              <a:t>33</a:t>
            </a:r>
            <a:endParaRPr lang="ru-RU" sz="2000" dirty="0" smtClean="0">
              <a:solidFill>
                <a:srgbClr val="0037A4"/>
              </a:solidFill>
            </a:endParaRPr>
          </a:p>
          <a:p>
            <a:pPr algn="ctr"/>
            <a:r>
              <a:rPr lang="ru-RU" sz="2000" dirty="0" smtClean="0">
                <a:solidFill>
                  <a:srgbClr val="0037A4"/>
                </a:solidFill>
              </a:rPr>
              <a:t>услуги в общем перечне</a:t>
            </a:r>
            <a:endParaRPr lang="ru-RU" sz="2000" dirty="0">
              <a:solidFill>
                <a:srgbClr val="0037A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9895" y="3785675"/>
            <a:ext cx="1644105" cy="1754326"/>
          </a:xfrm>
          <a:prstGeom prst="rect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37A4"/>
                </a:solidFill>
              </a:rPr>
              <a:t>30</a:t>
            </a:r>
          </a:p>
          <a:p>
            <a:pPr algn="ctr"/>
            <a:r>
              <a:rPr lang="ru-RU" sz="2000" dirty="0">
                <a:solidFill>
                  <a:srgbClr val="0037A4"/>
                </a:solidFill>
              </a:rPr>
              <a:t>у</a:t>
            </a:r>
            <a:r>
              <a:rPr lang="ru-RU" sz="2000" dirty="0" smtClean="0">
                <a:solidFill>
                  <a:srgbClr val="0037A4"/>
                </a:solidFill>
              </a:rPr>
              <a:t>слуг в РК</a:t>
            </a:r>
            <a:endParaRPr lang="ru-RU" sz="1600" dirty="0" smtClean="0">
              <a:solidFill>
                <a:srgbClr val="0037A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79120" y="3019408"/>
            <a:ext cx="6104912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37A4"/>
                </a:solidFill>
              </a:rPr>
              <a:t>20 </a:t>
            </a:r>
            <a:r>
              <a:rPr lang="ru-RU" sz="1600" dirty="0" smtClean="0">
                <a:solidFill>
                  <a:srgbClr val="0037A4"/>
                </a:solidFill>
              </a:rPr>
              <a:t>– </a:t>
            </a:r>
            <a:r>
              <a:rPr lang="ru-RU" sz="1600" dirty="0">
                <a:solidFill>
                  <a:srgbClr val="0037A4"/>
                </a:solidFill>
              </a:rPr>
              <a:t>государственные услуги, предоставляемые органами исполнительной власти и подведомственными им учреждениями,  в  том числе в рамках переданных полномочий; </a:t>
            </a:r>
            <a:endParaRPr lang="ru-RU" sz="1600" dirty="0" smtClean="0">
              <a:solidFill>
                <a:srgbClr val="0037A4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sz="1600" b="1" dirty="0" smtClean="0">
                <a:solidFill>
                  <a:srgbClr val="0037A4"/>
                </a:solidFill>
              </a:rPr>
              <a:t>  1 </a:t>
            </a:r>
            <a:r>
              <a:rPr lang="ru-RU" sz="1600" dirty="0" smtClean="0">
                <a:solidFill>
                  <a:srgbClr val="0037A4"/>
                </a:solidFill>
              </a:rPr>
              <a:t>– государственная услуга, предоставляемая </a:t>
            </a:r>
            <a:r>
              <a:rPr lang="ru-RU" sz="1600" dirty="0">
                <a:solidFill>
                  <a:srgbClr val="0037A4"/>
                </a:solidFill>
              </a:rPr>
              <a:t>органами местного самоуправления в рамках переданных полномочий;</a:t>
            </a:r>
            <a:endParaRPr lang="ru-RU" sz="1600" dirty="0" smtClean="0">
              <a:solidFill>
                <a:srgbClr val="0037A4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37A4"/>
                </a:solidFill>
              </a:rPr>
              <a:t>10 </a:t>
            </a:r>
            <a:r>
              <a:rPr lang="ru-RU" sz="1600" dirty="0" smtClean="0">
                <a:solidFill>
                  <a:srgbClr val="0037A4"/>
                </a:solidFill>
              </a:rPr>
              <a:t>– </a:t>
            </a:r>
            <a:r>
              <a:rPr lang="ru-RU" sz="1600" dirty="0">
                <a:solidFill>
                  <a:srgbClr val="0037A4"/>
                </a:solidFill>
              </a:rPr>
              <a:t>муниципальные услуги, предоставляемые органами местного самоуправления;</a:t>
            </a:r>
            <a:endParaRPr lang="ru-RU" sz="1600" dirty="0" smtClean="0">
              <a:solidFill>
                <a:srgbClr val="0037A4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37A4"/>
                </a:solidFill>
              </a:rPr>
              <a:t> 1</a:t>
            </a:r>
            <a:r>
              <a:rPr lang="ru-RU" sz="1600" dirty="0" smtClean="0">
                <a:solidFill>
                  <a:srgbClr val="0037A4"/>
                </a:solidFill>
              </a:rPr>
              <a:t> – услуга, предоставляемая </a:t>
            </a:r>
            <a:r>
              <a:rPr lang="ru-RU" sz="1600" dirty="0">
                <a:solidFill>
                  <a:srgbClr val="0037A4"/>
                </a:solidFill>
              </a:rPr>
              <a:t>государственными (муниципальными) учреждениями и организациями, в которых размещается государственное (муниципальное) задание (заказ</a:t>
            </a:r>
            <a:r>
              <a:rPr lang="ru-RU" sz="1600" dirty="0" smtClean="0">
                <a:solidFill>
                  <a:srgbClr val="0037A4"/>
                </a:solidFill>
              </a:rPr>
              <a:t>)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048" y="2893115"/>
            <a:ext cx="10640984" cy="867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76259" y="1171575"/>
            <a:ext cx="111745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услуг, подлежащих оптимизации и составляющих абсолютное большинство государственных и муниципальных услуг, предоставляемых в режиме 24 часа в  сутки 7 дней в неделю без необходимости личного присутствия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1104900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Левая фигурная скобка 2"/>
          <p:cNvSpPr/>
          <p:nvPr/>
        </p:nvSpPr>
        <p:spPr>
          <a:xfrm>
            <a:off x="5480953" y="3081328"/>
            <a:ext cx="386447" cy="3246311"/>
          </a:xfrm>
          <a:prstGeom prst="leftBrace">
            <a:avLst>
              <a:gd name="adj1" fmla="val 93518"/>
              <a:gd name="adj2" fmla="val 50000"/>
            </a:avLst>
          </a:prstGeom>
          <a:ln w="25400">
            <a:solidFill>
              <a:srgbClr val="0046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2940957" y="4400550"/>
            <a:ext cx="748938" cy="6096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80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133473" y="235551"/>
            <a:ext cx="10598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оптимизации государственных и муниципальных услуг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09775" y="2831684"/>
            <a:ext cx="3975296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1"/>
              </a:rPr>
              <a:t>ФОИВ</a:t>
            </a:r>
            <a:endParaRPr lang="ru-RU" b="1" dirty="0">
              <a:solidFill>
                <a:srgbClr val="002060"/>
              </a:solidFill>
              <a:latin typeface="1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00434" y="3919983"/>
            <a:ext cx="3962343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1"/>
              </a:rPr>
              <a:t>Ответственный за услугу РОИВ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73959" y="5517275"/>
            <a:ext cx="26469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1"/>
              </a:rPr>
              <a:t>ОМСУ</a:t>
            </a:r>
            <a:r>
              <a:rPr lang="ru-RU" b="1" dirty="0">
                <a:solidFill>
                  <a:srgbClr val="002060"/>
                </a:solidFill>
                <a:latin typeface="1"/>
              </a:rPr>
              <a:t>, учреждения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62688" y="3169771"/>
            <a:ext cx="3583160" cy="738664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Разработка ОЦС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Внесение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НПА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Создание шаблонов ЦАР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7438" y="4348569"/>
            <a:ext cx="5332950" cy="1169551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Внесение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НПА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услуги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ОЦС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Утверждение ЦАР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Доработка ВИС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Создание витрин данных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89829" y="5908751"/>
            <a:ext cx="5015188" cy="738664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Внесение изменений в муниципальные НПА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Обеспечение предоставления услуги в соответствии с ОЦС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Утверждение ЦАР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38649" y="1930715"/>
            <a:ext cx="251754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1"/>
              </a:rPr>
              <a:t>Минцифры</a:t>
            </a:r>
            <a:r>
              <a:rPr lang="ru-RU" b="1" dirty="0">
                <a:solidFill>
                  <a:srgbClr val="002060"/>
                </a:solidFill>
                <a:latin typeface="1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1"/>
              </a:rPr>
              <a:t>России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118337" y="885825"/>
            <a:ext cx="10927898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1"/>
              </a:rPr>
              <a:t>Подкомиссия по совершенствованию процессов предоставления государственных и муниципальных услуг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866038" y="3250750"/>
            <a:ext cx="5081232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Доработка ВИС</a:t>
            </a:r>
          </a:p>
          <a:p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Разработка новых видов сведений в СМЭВ, витрин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62030" y="4416963"/>
            <a:ext cx="5199341" cy="95410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Организация и координация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по оптимизации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в соответствии с  ОЦС на муниципальном уровне и в учреждениях 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Методологическое сопровождение реализации мероприятий, предусмотренных в ОЦС, в ОМСУ и учреждениях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415473" y="1502025"/>
            <a:ext cx="2930375" cy="30777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Одобрение ОЦС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428989" y="2319097"/>
            <a:ext cx="4916859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Согласование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ОЦС (совместно с Минэкономразвития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Разработка новых видов сведений в СМЭВ, витрин данных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46695" y="2273027"/>
            <a:ext cx="4885099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Доработка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концентраторных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 на ЕПГУ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Доработка ПГС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62030" y="1517997"/>
            <a:ext cx="3268652" cy="30777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2.Утверждение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контроль сроков плана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581946" y="1488903"/>
            <a:ext cx="0" cy="413237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578544" y="2350388"/>
            <a:ext cx="3742" cy="444304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578544" y="3203125"/>
            <a:ext cx="18879" cy="685934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581606" y="4333875"/>
            <a:ext cx="340" cy="1177357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1017438" y="88582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9810750" y="6115049"/>
            <a:ext cx="2136520" cy="53236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Срок : 31.12.2023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58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819150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33473" y="235551"/>
            <a:ext cx="10598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целевого состояния услуги.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Состав ОЦС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2168" y="976102"/>
            <a:ext cx="10929832" cy="5691398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37A4"/>
                </a:solidFill>
              </a:rPr>
              <a:t>Требования к содержанию ведомственной программы целевой трансформации </a:t>
            </a:r>
          </a:p>
          <a:p>
            <a:r>
              <a:rPr lang="ru-RU" sz="2000" dirty="0" smtClean="0">
                <a:solidFill>
                  <a:srgbClr val="0037A4"/>
                </a:solidFill>
              </a:rPr>
              <a:t>      субъекта Российской Федерации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Матрица выполнения критериев </a:t>
            </a:r>
            <a:r>
              <a:rPr lang="ru-RU" sz="2000" dirty="0" smtClean="0">
                <a:solidFill>
                  <a:srgbClr val="0037A4"/>
                </a:solidFill>
              </a:rPr>
              <a:t>трансформации </a:t>
            </a:r>
          </a:p>
          <a:p>
            <a:pPr lvl="2"/>
            <a:r>
              <a:rPr lang="ru-RU" dirty="0" smtClean="0">
                <a:solidFill>
                  <a:srgbClr val="0037A4"/>
                </a:solidFill>
              </a:rPr>
              <a:t>(сокращение сроков предоставления услуги, </a:t>
            </a:r>
          </a:p>
          <a:p>
            <a:pPr lvl="2"/>
            <a:r>
              <a:rPr lang="ru-RU" dirty="0" smtClean="0">
                <a:solidFill>
                  <a:srgbClr val="0037A4"/>
                </a:solidFill>
              </a:rPr>
              <a:t>сокращение количества истребуемых </a:t>
            </a:r>
            <a:r>
              <a:rPr lang="ru-RU" dirty="0">
                <a:solidFill>
                  <a:srgbClr val="0037A4"/>
                </a:solidFill>
              </a:rPr>
              <a:t>у заявителя </a:t>
            </a:r>
            <a:r>
              <a:rPr lang="ru-RU" dirty="0" smtClean="0">
                <a:solidFill>
                  <a:srgbClr val="0037A4"/>
                </a:solidFill>
              </a:rPr>
              <a:t>документов, </a:t>
            </a:r>
          </a:p>
          <a:p>
            <a:pPr lvl="2"/>
            <a:r>
              <a:rPr lang="ru-RU" dirty="0" smtClean="0">
                <a:solidFill>
                  <a:srgbClr val="0037A4"/>
                </a:solidFill>
              </a:rPr>
              <a:t>сокращение доли отказов в предоставлении услуги, </a:t>
            </a:r>
          </a:p>
          <a:p>
            <a:pPr lvl="2"/>
            <a:r>
              <a:rPr lang="ru-RU" dirty="0" smtClean="0">
                <a:solidFill>
                  <a:srgbClr val="0037A4"/>
                </a:solidFill>
              </a:rPr>
              <a:t>переход к электронному результату предоставления услуги, </a:t>
            </a:r>
          </a:p>
          <a:p>
            <a:pPr lvl="2"/>
            <a:r>
              <a:rPr lang="ru-RU" dirty="0" smtClean="0">
                <a:solidFill>
                  <a:srgbClr val="0037A4"/>
                </a:solidFill>
              </a:rPr>
              <a:t>и пр.)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37A4"/>
                </a:solidFill>
              </a:rPr>
              <a:t>Состав </a:t>
            </a:r>
            <a:r>
              <a:rPr lang="ru-RU" sz="2000" dirty="0">
                <a:solidFill>
                  <a:srgbClr val="0037A4"/>
                </a:solidFill>
              </a:rPr>
              <a:t>данных </a:t>
            </a:r>
            <a:r>
              <a:rPr lang="ru-RU" sz="2000" dirty="0" smtClean="0">
                <a:solidFill>
                  <a:srgbClr val="0037A4"/>
                </a:solidFill>
              </a:rPr>
              <a:t>заявления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Вложения в </a:t>
            </a:r>
            <a:r>
              <a:rPr lang="ru-RU" sz="2000" dirty="0" smtClean="0">
                <a:solidFill>
                  <a:srgbClr val="0037A4"/>
                </a:solidFill>
              </a:rPr>
              <a:t>заявлении (прилагаемые к заявлению документы)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Запрашиваемые документы и </a:t>
            </a:r>
            <a:r>
              <a:rPr lang="ru-RU" sz="2000" dirty="0" smtClean="0">
                <a:solidFill>
                  <a:srgbClr val="0037A4"/>
                </a:solidFill>
              </a:rPr>
              <a:t>сведения (виды сведения в СМЭВ, витрины данных)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Административные процедуры после трансформации и продолжительность их </a:t>
            </a:r>
            <a:r>
              <a:rPr lang="ru-RU" sz="2000" dirty="0" smtClean="0">
                <a:solidFill>
                  <a:srgbClr val="0037A4"/>
                </a:solidFill>
              </a:rPr>
              <a:t>выполнения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37A4"/>
                </a:solidFill>
              </a:rPr>
              <a:t>Очные </a:t>
            </a:r>
            <a:r>
              <a:rPr lang="ru-RU" sz="2000" dirty="0">
                <a:solidFill>
                  <a:srgbClr val="0037A4"/>
                </a:solidFill>
              </a:rPr>
              <a:t>визиты (исключение необходимости посещения ведомства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Результаты в электронном виде и реестровая модель учета </a:t>
            </a:r>
            <a:endParaRPr lang="ru-RU" sz="2000" dirty="0" smtClean="0">
              <a:solidFill>
                <a:srgbClr val="0037A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37A4"/>
                </a:solidFill>
              </a:rPr>
              <a:t>Доля отказов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rgbClr val="0037A4"/>
                </a:solidFill>
              </a:rPr>
              <a:t>Проактивное</a:t>
            </a:r>
            <a:r>
              <a:rPr lang="ru-RU" sz="2000" dirty="0">
                <a:solidFill>
                  <a:srgbClr val="0037A4"/>
                </a:solidFill>
              </a:rPr>
              <a:t> предоставление услуги </a:t>
            </a:r>
            <a:endParaRPr lang="ru-RU" sz="2000" dirty="0" smtClean="0">
              <a:solidFill>
                <a:srgbClr val="0037A4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Основания для отказа в приеме документов/предоставлении </a:t>
            </a:r>
            <a:r>
              <a:rPr lang="ru-RU" sz="2000" dirty="0" smtClean="0">
                <a:solidFill>
                  <a:srgbClr val="0037A4"/>
                </a:solidFill>
              </a:rPr>
              <a:t>услуги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37A4"/>
                </a:solidFill>
              </a:rPr>
              <a:t>Перечень ключевых мероприятий по изменению НПА и иных </a:t>
            </a:r>
            <a:r>
              <a:rPr lang="ru-RU" sz="2000" dirty="0" smtClean="0">
                <a:solidFill>
                  <a:srgbClr val="0037A4"/>
                </a:solidFill>
              </a:rPr>
              <a:t>документов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37A4"/>
                </a:solidFill>
              </a:rPr>
              <a:t>Перечень </a:t>
            </a:r>
            <a:r>
              <a:rPr lang="ru-RU" sz="2000" dirty="0">
                <a:solidFill>
                  <a:srgbClr val="0037A4"/>
                </a:solidFill>
              </a:rPr>
              <a:t>ключевых технических </a:t>
            </a:r>
            <a:r>
              <a:rPr lang="ru-RU" sz="2000" dirty="0" smtClean="0">
                <a:solidFill>
                  <a:srgbClr val="0037A4"/>
                </a:solidFill>
              </a:rPr>
              <a:t>мероприятий</a:t>
            </a:r>
            <a:endParaRPr lang="ru-RU" sz="2000" dirty="0">
              <a:solidFill>
                <a:srgbClr val="0037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3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33473" y="235551"/>
            <a:ext cx="10598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Подкомиссия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по совершенствованию процессов предоставления государственных и муниципальных услуг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124777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407844" y="1400949"/>
            <a:ext cx="82237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Протокол заседания Подкомиссии от 30 ноября 2022 г. № ЕК-П10-668пр </a:t>
            </a:r>
          </a:p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вх</a:t>
            </a:r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 № 20907/02-01/А от </a:t>
            </a:r>
            <a:r>
              <a:rPr lang="ru-RU" b="1" dirty="0" smtClean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15.12.2022)</a:t>
            </a:r>
            <a:endParaRPr lang="ru-RU" b="1" dirty="0">
              <a:solidFill>
                <a:srgbClr val="0037A4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07844" y="3097665"/>
            <a:ext cx="77829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b="1" dirty="0" smtClean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заседания Подкомиссии </a:t>
            </a:r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 31.01.2023 года № ЕК-П10-7пр  </a:t>
            </a:r>
          </a:p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вх</a:t>
            </a:r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 № 2718/02-01/А от 27.02.2023)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07843" y="5391820"/>
            <a:ext cx="72987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b="1" dirty="0" smtClean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заседания Подкомиссии </a:t>
            </a:r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 05.07.2023 № ЕК-П10-36пр </a:t>
            </a:r>
          </a:p>
          <a:p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вх</a:t>
            </a:r>
            <a:r>
              <a:rPr lang="ru-RU" b="1" dirty="0">
                <a:solidFill>
                  <a:srgbClr val="0037A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 № 12085/02-01/А от 17.08.2023)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6081" y="6038151"/>
            <a:ext cx="7133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ОЦС в отношении 5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Методические рекомендации по разработке ОЦС (новая редакция)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185173" y="3743996"/>
            <a:ext cx="64949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Перечень абсолютного большинства услуг (новая редакция)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ОЦС в отношении 27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Перечень сведений, необходимых для предоставления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План внесения изменений в НПА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План оптимизации государственных и муниципальных услуг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86081" y="2037160"/>
            <a:ext cx="57222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Перечень абсолютного большинства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Перечень региональных центров оптимизации (РЦО)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Распределение услуг по РЦО</a:t>
            </a:r>
          </a:p>
        </p:txBody>
      </p:sp>
    </p:spTree>
    <p:extLst>
      <p:ext uri="{BB962C8B-B14F-4D97-AF65-F5344CB8AC3E}">
        <p14:creationId xmlns:p14="http://schemas.microsoft.com/office/powerpoint/2010/main" val="366350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33473" y="235551"/>
            <a:ext cx="10598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Официальный сайт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Минэкономразвития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Республики Карелия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1435880"/>
            <a:ext cx="5150570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150663" y="1681893"/>
            <a:ext cx="386521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i="1" dirty="0">
                <a:solidFill>
                  <a:srgbClr val="0046D2"/>
                </a:solidFill>
              </a:rPr>
              <a:t>Главная </a:t>
            </a:r>
            <a:r>
              <a:rPr lang="ru-RU" sz="2000" i="1" dirty="0" smtClean="0">
                <a:solidFill>
                  <a:srgbClr val="0046D2"/>
                </a:solidFill>
              </a:rPr>
              <a:t> /</a:t>
            </a:r>
            <a:r>
              <a:rPr lang="ru-RU" sz="2000" i="1" dirty="0">
                <a:solidFill>
                  <a:srgbClr val="0046D2"/>
                </a:solidFill>
              </a:rPr>
              <a:t> 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000" i="1" dirty="0" smtClean="0">
                <a:solidFill>
                  <a:srgbClr val="0046D2"/>
                </a:solidFill>
              </a:rPr>
              <a:t>Об </a:t>
            </a:r>
            <a:r>
              <a:rPr lang="ru-RU" sz="2000" i="1" dirty="0">
                <a:solidFill>
                  <a:srgbClr val="0046D2"/>
                </a:solidFill>
              </a:rPr>
              <a:t>органе власти </a:t>
            </a:r>
            <a:r>
              <a:rPr lang="ru-RU" sz="2000" i="1" dirty="0" smtClean="0">
                <a:solidFill>
                  <a:srgbClr val="0046D2"/>
                </a:solidFill>
              </a:rPr>
              <a:t> /</a:t>
            </a:r>
            <a:r>
              <a:rPr lang="ru-RU" sz="2000" i="1" dirty="0">
                <a:solidFill>
                  <a:srgbClr val="0046D2"/>
                </a:solidFill>
              </a:rPr>
              <a:t> 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000" i="1" dirty="0" smtClean="0">
                <a:solidFill>
                  <a:srgbClr val="0046D2"/>
                </a:solidFill>
              </a:rPr>
              <a:t>Деятельность</a:t>
            </a:r>
            <a:r>
              <a:rPr lang="ru-RU" sz="2000" i="1" dirty="0">
                <a:solidFill>
                  <a:srgbClr val="0046D2"/>
                </a:solidFill>
              </a:rPr>
              <a:t> </a:t>
            </a:r>
            <a:r>
              <a:rPr lang="ru-RU" sz="2000" i="1" dirty="0" smtClean="0">
                <a:solidFill>
                  <a:srgbClr val="0046D2"/>
                </a:solidFill>
              </a:rPr>
              <a:t> /</a:t>
            </a:r>
            <a:r>
              <a:rPr lang="ru-RU" sz="2000" i="1" dirty="0">
                <a:solidFill>
                  <a:srgbClr val="0046D2"/>
                </a:solidFill>
              </a:rPr>
              <a:t> 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000" i="1" dirty="0" smtClean="0">
                <a:solidFill>
                  <a:srgbClr val="0046D2"/>
                </a:solidFill>
              </a:rPr>
              <a:t>Государственные </a:t>
            </a:r>
            <a:r>
              <a:rPr lang="ru-RU" sz="2000" i="1" dirty="0">
                <a:solidFill>
                  <a:srgbClr val="0046D2"/>
                </a:solidFill>
              </a:rPr>
              <a:t>и муниципальные услуги </a:t>
            </a:r>
            <a:r>
              <a:rPr lang="ru-RU" sz="2000" i="1" dirty="0" smtClean="0">
                <a:solidFill>
                  <a:srgbClr val="0046D2"/>
                </a:solidFill>
              </a:rPr>
              <a:t>/</a:t>
            </a:r>
            <a:r>
              <a:rPr lang="ru-RU" sz="2000" i="1" dirty="0">
                <a:solidFill>
                  <a:srgbClr val="0046D2"/>
                </a:solidFill>
              </a:rPr>
              <a:t> 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r>
              <a:rPr lang="ru-RU" sz="2000" i="1" dirty="0" smtClean="0">
                <a:solidFill>
                  <a:srgbClr val="0046D2"/>
                </a:solidFill>
              </a:rPr>
              <a:t>Цифровая </a:t>
            </a:r>
            <a:r>
              <a:rPr lang="ru-RU" sz="2000" i="1" dirty="0">
                <a:solidFill>
                  <a:srgbClr val="0046D2"/>
                </a:solidFill>
              </a:rPr>
              <a:t>трансформация 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r>
              <a:rPr lang="ru-RU" sz="2000" i="1" dirty="0" smtClean="0">
                <a:solidFill>
                  <a:srgbClr val="0046D2"/>
                </a:solidFill>
              </a:rPr>
              <a:t>абсолютного </a:t>
            </a:r>
            <a:r>
              <a:rPr lang="ru-RU" sz="2000" i="1" dirty="0">
                <a:solidFill>
                  <a:srgbClr val="0046D2"/>
                </a:solidFill>
              </a:rPr>
              <a:t>большинства </a:t>
            </a:r>
            <a:endParaRPr lang="ru-RU" sz="2000" i="1" dirty="0" smtClean="0">
              <a:solidFill>
                <a:srgbClr val="0046D2"/>
              </a:solidFill>
            </a:endParaRPr>
          </a:p>
          <a:p>
            <a:r>
              <a:rPr lang="ru-RU" sz="2000" i="1" dirty="0" smtClean="0">
                <a:solidFill>
                  <a:srgbClr val="0046D2"/>
                </a:solidFill>
              </a:rPr>
              <a:t>государственных </a:t>
            </a:r>
            <a:r>
              <a:rPr lang="ru-RU" sz="2000" i="1" dirty="0">
                <a:solidFill>
                  <a:srgbClr val="0046D2"/>
                </a:solidFill>
              </a:rPr>
              <a:t>и муниципальных услуг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04" y="44624"/>
            <a:ext cx="6926306" cy="671830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1128140" y="6190923"/>
            <a:ext cx="539457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b="1" u="sng" dirty="0" smtClean="0">
                <a:solidFill>
                  <a:srgbClr val="0046D2"/>
                </a:solidFill>
              </a:rPr>
              <a:t>https://economy.gov.karelia.ru/about/12831/</a:t>
            </a:r>
            <a:endParaRPr lang="ru-RU" sz="2000" b="1" u="sng" dirty="0">
              <a:solidFill>
                <a:srgbClr val="0046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1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133473" y="235551"/>
            <a:ext cx="10598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Ответственные исполнительные органы Республики Карелия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6336"/>
            <a:ext cx="885825" cy="6874335"/>
          </a:xfrm>
          <a:prstGeom prst="rect">
            <a:avLst/>
          </a:prstGeom>
          <a:solidFill>
            <a:srgbClr val="007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838200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33473" y="1451061"/>
            <a:ext cx="1081379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имущественных и земельных отношений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1 услуга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образования и спорта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2 услуги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по дорожному хозяйству, транспорту и связи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2 услуги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природных ресурсов и экологии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5 услуг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сельского и рыбного хозяйства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2 услуги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социальной защиты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9 услуг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Министерство строительства, жилищно-коммунального хозяйства и энергетики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7 услуг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37A4"/>
                </a:solidFill>
              </a:rPr>
              <a:t>Управление по охране объектов культурного наследия Республики </a:t>
            </a:r>
            <a:r>
              <a:rPr lang="ru-RU" sz="2000" dirty="0" smtClean="0">
                <a:solidFill>
                  <a:srgbClr val="0037A4"/>
                </a:solidFill>
              </a:rPr>
              <a:t>Карелия (</a:t>
            </a:r>
            <a:r>
              <a:rPr lang="ru-RU" sz="2000" u="sng" dirty="0" smtClean="0">
                <a:solidFill>
                  <a:srgbClr val="0037A4"/>
                </a:solidFill>
              </a:rPr>
              <a:t>2 услуги</a:t>
            </a:r>
            <a:r>
              <a:rPr lang="ru-RU" sz="2000" dirty="0" smtClean="0">
                <a:solidFill>
                  <a:srgbClr val="0037A4"/>
                </a:solidFill>
              </a:rPr>
              <a:t>)</a:t>
            </a:r>
            <a:endParaRPr lang="ru-RU" sz="2000" dirty="0">
              <a:solidFill>
                <a:srgbClr val="0037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9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</TotalTime>
  <Words>996</Words>
  <Application>Microsoft Office PowerPoint</Application>
  <PresentationFormat>Произвольный</PresentationFormat>
  <Paragraphs>140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М. Кузнецова</dc:creator>
  <cp:lastModifiedBy>Лущенко Светлана Геннадьевна</cp:lastModifiedBy>
  <cp:revision>212</cp:revision>
  <dcterms:created xsi:type="dcterms:W3CDTF">2021-03-04T05:50:16Z</dcterms:created>
  <dcterms:modified xsi:type="dcterms:W3CDTF">2023-09-13T07:37:55Z</dcterms:modified>
</cp:coreProperties>
</file>