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465" r:id="rId2"/>
    <p:sldId id="473" r:id="rId3"/>
    <p:sldId id="474" r:id="rId4"/>
    <p:sldId id="475" r:id="rId5"/>
    <p:sldId id="477" r:id="rId6"/>
    <p:sldId id="486" r:id="rId7"/>
    <p:sldId id="490" r:id="rId8"/>
    <p:sldId id="491" r:id="rId9"/>
    <p:sldId id="492" r:id="rId10"/>
    <p:sldId id="498" r:id="rId11"/>
    <p:sldId id="499" r:id="rId12"/>
    <p:sldId id="500" r:id="rId13"/>
    <p:sldId id="493" r:id="rId14"/>
    <p:sldId id="496" r:id="rId15"/>
    <p:sldId id="497" r:id="rId16"/>
    <p:sldId id="501" r:id="rId17"/>
    <p:sldId id="472" r:id="rId18"/>
  </p:sldIdLst>
  <p:sldSz cx="9144000" cy="6858000" type="screen4x3"/>
  <p:notesSz cx="6797675" cy="9874250"/>
  <p:embeddedFontLst>
    <p:embeddedFont>
      <p:font typeface="Wingdings 3" pitchFamily="18" charset="2"/>
      <p:regular r:id="rId21"/>
    </p:embeddedFont>
    <p:embeddedFont>
      <p:font typeface="Corbel" pitchFamily="34" charset="0"/>
      <p:regular r:id="rId22"/>
      <p:bold r:id="rId23"/>
      <p:italic r:id="rId24"/>
      <p:boldItalic r:id="rId25"/>
    </p:embeddedFont>
    <p:embeddedFont>
      <p:font typeface="PT Sans Caption" charset="0"/>
      <p:regular r:id="rId26"/>
      <p:bold r:id="rId27"/>
    </p:embeddedFont>
    <p:embeddedFont>
      <p:font typeface="Wingdings 2" pitchFamily="18" charset="2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40404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40404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40404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40404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40404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40404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40404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40404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40404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F4F8"/>
    <a:srgbClr val="FFFFFF"/>
    <a:srgbClr val="E9EFF7"/>
    <a:srgbClr val="17385F"/>
    <a:srgbClr val="2860A4"/>
    <a:srgbClr val="DDDDDD"/>
    <a:srgbClr val="C0C0C0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21" autoAdjust="0"/>
    <p:restoredTop sz="96092" autoAdjust="0"/>
  </p:normalViewPr>
  <p:slideViewPr>
    <p:cSldViewPr>
      <p:cViewPr>
        <p:scale>
          <a:sx n="110" d="100"/>
          <a:sy n="110" d="100"/>
        </p:scale>
        <p:origin x="-960" y="-150"/>
      </p:cViewPr>
      <p:guideLst>
        <p:guide orient="horz" pos="20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706" tIns="45853" rIns="91706" bIns="45853" rtlCol="0"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706" tIns="45853" rIns="91706" bIns="45853" rtlCol="0"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AAB2734-2DF2-4DAC-8F58-87DEF31A994B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706" tIns="45853" rIns="91706" bIns="45853" rtlCol="0" anchor="b"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706" tIns="45853" rIns="91706" bIns="45853" rtlCol="0" anchor="b"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681320-0313-4F05-AF09-F8EEAA582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881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706" tIns="45853" rIns="91706" bIns="45853" rtlCol="0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706" tIns="45853" rIns="91706" bIns="45853" rtlCol="0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2AC700E-5367-4D1F-88CB-C22DF158DDC9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1363"/>
            <a:ext cx="4932363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6" tIns="45853" rIns="91706" bIns="45853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1825"/>
          </a:xfrm>
          <a:prstGeom prst="rect">
            <a:avLst/>
          </a:prstGeom>
        </p:spPr>
        <p:txBody>
          <a:bodyPr vert="horz" lIns="91706" tIns="45853" rIns="91706" bIns="4585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706" tIns="45853" rIns="91706" bIns="45853" rtlCol="0" anchor="b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706" tIns="45853" rIns="91706" bIns="45853" rtlCol="0" anchor="b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8BE9CC6-73FB-4BD2-AF26-A4436630C0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205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B0411-4F3B-4F6F-B704-26932192D385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D2EF91-0372-4F91-8505-C6C0A527244F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98A34-05DA-4A67-97F4-D6BD8B5E710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510460-794F-408F-9122-F95D6964634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F73A2-991C-45DF-B742-3631A24A402B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3F20A-2A38-49EB-86A9-FD034EB06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498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E1A7-574F-4FB4-9539-8A882157AE1C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997C6-7C17-4293-BB0D-04D26C8D1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37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EC07A-31C7-43D6-9521-C67C74977C21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12BAB-3C80-4A7A-964C-1C7635348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39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97CEA-0B77-47AE-997C-F97B8966058D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67C92-B881-4B2C-88FB-3AFEDA4F8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68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392A8-6B8D-477A-8CBB-581D89E6976D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5424-4C07-4372-84C5-B155948E5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60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оугольник 11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E0EE9-806A-4BED-A1A7-3A6F4F7BB02C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1BA5-DD75-4E56-904E-F16DEB23F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28B89-3F99-44FB-A241-F7B2D05D8566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1322A-7BE0-431B-8E71-10032568E2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8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352E7-A886-4508-8569-CFE561EEEB5A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BEAEB-EF9D-47B6-AD44-09BF2B4DA4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385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0EA25-D488-4DE5-98FB-D1E40A866551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CDC76-87A7-4D2D-AD1C-64DD285A7B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5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D51DD-4CB1-4418-8FA2-8823CEF4ABB2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43FF6-5214-4B9A-A0EC-C9D45EE00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13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20093-A39E-4387-8D0E-BB9E5133673B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D8A77-D738-4AD8-9C8C-504F763FD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76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B1381-6E9F-4B54-AD4A-1A2CC5A2C9E5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E00A-4532-45A0-BE93-8AB29C864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18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1942D1C8-91CB-4E5F-82CF-804C7C4D10DD}" type="datetimeFigureOut">
              <a:rPr lang="ru-RU"/>
              <a:pPr>
                <a:defRPr/>
              </a:pPr>
              <a:t>14.03.2012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7EC6C45A-2055-4C91-84B0-DA7E3A330B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1" r:id="rId2"/>
    <p:sldLayoutId id="2147483848" r:id="rId3"/>
    <p:sldLayoutId id="2147483842" r:id="rId4"/>
    <p:sldLayoutId id="2147483843" r:id="rId5"/>
    <p:sldLayoutId id="2147483844" r:id="rId6"/>
    <p:sldLayoutId id="2147483849" r:id="rId7"/>
    <p:sldLayoutId id="2147483850" r:id="rId8"/>
    <p:sldLayoutId id="2147483851" r:id="rId9"/>
    <p:sldLayoutId id="2147483845" r:id="rId10"/>
    <p:sldLayoutId id="2147483852" r:id="rId11"/>
    <p:sldLayoutId id="214748384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oleObject" Target="../embeddings/oleObject7.bin"/><Relationship Id="rId3" Type="http://schemas.openxmlformats.org/officeDocument/2006/relationships/image" Target="../media/image5.png"/><Relationship Id="rId21" Type="http://schemas.openxmlformats.org/officeDocument/2006/relationships/oleObject" Target="../embeddings/oleObject2.bin"/><Relationship Id="rId34" Type="http://schemas.openxmlformats.org/officeDocument/2006/relationships/oleObject" Target="../embeddings/oleObject15.bin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oleObject" Target="../embeddings/oleObject6.bin"/><Relationship Id="rId3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8.png"/><Relationship Id="rId20" Type="http://schemas.openxmlformats.org/officeDocument/2006/relationships/image" Target="../media/image21.emf"/><Relationship Id="rId29" Type="http://schemas.openxmlformats.org/officeDocument/2006/relationships/oleObject" Target="../embeddings/oleObject10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oleObject" Target="../embeddings/oleObject5.bin"/><Relationship Id="rId32" Type="http://schemas.openxmlformats.org/officeDocument/2006/relationships/oleObject" Target="../embeddings/oleObject13.bin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oleObject" Target="../embeddings/oleObject4.bin"/><Relationship Id="rId28" Type="http://schemas.openxmlformats.org/officeDocument/2006/relationships/oleObject" Target="../embeddings/oleObject9.bin"/><Relationship Id="rId10" Type="http://schemas.openxmlformats.org/officeDocument/2006/relationships/image" Target="../media/image12.png"/><Relationship Id="rId19" Type="http://schemas.openxmlformats.org/officeDocument/2006/relationships/oleObject" Target="../embeddings/oleObject1.bin"/><Relationship Id="rId31" Type="http://schemas.openxmlformats.org/officeDocument/2006/relationships/oleObject" Target="../embeddings/oleObject12.bin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oleObject" Target="../embeddings/oleObject3.bin"/><Relationship Id="rId27" Type="http://schemas.openxmlformats.org/officeDocument/2006/relationships/oleObject" Target="../embeddings/oleObject8.bin"/><Relationship Id="rId30" Type="http://schemas.openxmlformats.org/officeDocument/2006/relationships/oleObject" Target="../embeddings/oleObject11.bin"/><Relationship Id="rId35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одзаголовок 2"/>
          <p:cNvSpPr txBox="1">
            <a:spLocks/>
          </p:cNvSpPr>
          <p:nvPr/>
        </p:nvSpPr>
        <p:spPr bwMode="auto">
          <a:xfrm>
            <a:off x="1993900" y="654050"/>
            <a:ext cx="61499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None/>
              <a:defRPr/>
            </a:pPr>
            <a:r>
              <a:rPr lang="ru-RU" sz="2000" dirty="0">
                <a:solidFill>
                  <a:schemeClr val="tx1"/>
                </a:solidFill>
                <a:latin typeface="+mj-lt"/>
              </a:rPr>
              <a:t>ГОСУДАРСТВЕННЫЙ КОМИТЕТ ПО РАЗВИТИЮ ИНФОРМАЦИОННО-КОММУНИКАЦИОННЫХ ТЕХНОЛОГИЙ</a:t>
            </a:r>
            <a:endParaRPr lang="ru-RU" sz="20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8795" y="2428857"/>
            <a:ext cx="6988252" cy="335759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/>
              <a:t>Вопросы организации межведомственного взаимодействия и реализации перевода государственных и муниципальных услуг в электронный вид на территории Республики </a:t>
            </a:r>
            <a:r>
              <a:rPr lang="ru-RU" sz="2800" dirty="0" smtClean="0"/>
              <a:t>Карелия</a:t>
            </a:r>
            <a:endParaRPr lang="ru-RU" sz="2800" i="1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922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7375" y="5643563"/>
            <a:ext cx="6429375" cy="742950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БУРАКОВ ДМИТРИЙ РЮРИКОВИЧ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Председатель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государственного комитета</a:t>
            </a:r>
          </a:p>
        </p:txBody>
      </p:sp>
      <p:pic>
        <p:nvPicPr>
          <p:cNvPr id="1031" name="Picture 7" descr="C:\Users\Пользователь\Desktop\Untitled-5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1143008" cy="142876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100013"/>
            <a:ext cx="9144000" cy="720701"/>
          </a:xfrm>
          <a:solidFill>
            <a:schemeClr val="bg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FFC000"/>
                </a:solidFill>
                <a:latin typeface="PT Sans Caption" pitchFamily="34" charset="-52"/>
              </a:rPr>
              <a:t>Матрица взаимодействия по 14 первоочередным услугам, переводимым в электронный вид</a:t>
            </a:r>
            <a:endParaRPr sz="2300" dirty="0">
              <a:solidFill>
                <a:srgbClr val="FFC000"/>
              </a:solidFill>
              <a:latin typeface="PT Sans Caption" pitchFamily="34" charset="-52"/>
            </a:endParaRPr>
          </a:p>
        </p:txBody>
      </p:sp>
      <p:pic>
        <p:nvPicPr>
          <p:cNvPr id="17411" name="Рисунок 7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6677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100013"/>
            <a:ext cx="9144000" cy="720701"/>
          </a:xfrm>
          <a:solidFill>
            <a:schemeClr val="bg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FFC000"/>
                </a:solidFill>
                <a:latin typeface="PT Sans Caption" pitchFamily="34" charset="-52"/>
              </a:rPr>
              <a:t>Матрица взаимодействия по 14 первоочередным услугам, переводимым в электронный вид</a:t>
            </a:r>
            <a:endParaRPr sz="2300" dirty="0">
              <a:solidFill>
                <a:srgbClr val="FFC000"/>
              </a:solidFill>
              <a:latin typeface="PT Sans Caption" pitchFamily="34" charset="-52"/>
            </a:endParaRPr>
          </a:p>
        </p:txBody>
      </p:sp>
      <p:pic>
        <p:nvPicPr>
          <p:cNvPr id="18435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620713"/>
            <a:ext cx="81946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100013"/>
            <a:ext cx="9144000" cy="720701"/>
          </a:xfrm>
          <a:solidFill>
            <a:schemeClr val="bg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FFC000"/>
                </a:solidFill>
                <a:latin typeface="PT Sans Caption" pitchFamily="34" charset="-52"/>
              </a:rPr>
              <a:t>Матрица взаимодействия по 14 первоочередным услугам, переводимым в электронный вид</a:t>
            </a:r>
            <a:endParaRPr sz="2300" dirty="0">
              <a:solidFill>
                <a:srgbClr val="FFC000"/>
              </a:solidFill>
              <a:latin typeface="PT Sans Caption" pitchFamily="34" charset="-52"/>
            </a:endParaRPr>
          </a:p>
        </p:txBody>
      </p:sp>
      <p:pic>
        <p:nvPicPr>
          <p:cNvPr id="19459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20713"/>
            <a:ext cx="82613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057" y="428625"/>
            <a:ext cx="8482067" cy="714375"/>
          </a:xfrm>
        </p:spPr>
        <p:txBody>
          <a:bodyPr/>
          <a:lstStyle/>
          <a:p>
            <a:pPr>
              <a:defRPr/>
            </a:pPr>
            <a:r>
              <a:rPr sz="2800" smtClean="0">
                <a:latin typeface="PT Sans Caption" pitchFamily="34" charset="-52"/>
              </a:rPr>
              <a:t>Способы подключения ФОИВ к РСМЭВ</a:t>
            </a:r>
            <a:endParaRPr sz="2800">
              <a:latin typeface="PT Sans Caption" pitchFamily="34" charset="-52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611510" y="1587438"/>
            <a:ext cx="3420430" cy="977962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</a:rPr>
              <a:t>Единая СМЭВ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1275570" y="3363860"/>
            <a:ext cx="2000250" cy="857250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PT Sans Caption" pitchFamily="34" charset="-52"/>
              </a:rPr>
              <a:t>РСМЭВ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5220724" y="3429000"/>
            <a:ext cx="2000250" cy="857250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PT Sans Caption" pitchFamily="34" charset="-52"/>
              </a:rPr>
              <a:t>РСМЭВ</a:t>
            </a:r>
          </a:p>
        </p:txBody>
      </p:sp>
      <p:sp>
        <p:nvSpPr>
          <p:cNvPr id="20492" name="TextBox 16"/>
          <p:cNvSpPr txBox="1">
            <a:spLocks noChangeArrowheads="1"/>
          </p:cNvSpPr>
          <p:nvPr/>
        </p:nvSpPr>
        <p:spPr bwMode="auto">
          <a:xfrm>
            <a:off x="7380288" y="6119813"/>
            <a:ext cx="1728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>
                <a:solidFill>
                  <a:schemeClr val="tx1"/>
                </a:solidFill>
              </a:rPr>
              <a:t>Территориальные управления ФОИВ</a:t>
            </a:r>
          </a:p>
        </p:txBody>
      </p:sp>
      <p:sp>
        <p:nvSpPr>
          <p:cNvPr id="20493" name="TextBox 19"/>
          <p:cNvSpPr txBox="1">
            <a:spLocks noChangeArrowheads="1"/>
          </p:cNvSpPr>
          <p:nvPr/>
        </p:nvSpPr>
        <p:spPr bwMode="auto">
          <a:xfrm>
            <a:off x="5292725" y="6151563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>
                <a:solidFill>
                  <a:schemeClr val="tx1"/>
                </a:solidFill>
              </a:rPr>
              <a:t>РОИВ, ОМСУ</a:t>
            </a:r>
          </a:p>
        </p:txBody>
      </p:sp>
      <p:sp>
        <p:nvSpPr>
          <p:cNvPr id="20494" name="TextBox 25"/>
          <p:cNvSpPr txBox="1">
            <a:spLocks noChangeArrowheads="1"/>
          </p:cNvSpPr>
          <p:nvPr/>
        </p:nvSpPr>
        <p:spPr bwMode="auto">
          <a:xfrm>
            <a:off x="2462213" y="2565400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accent1"/>
                </a:solidFill>
                <a:latin typeface="PT Sans Caption" charset="0"/>
              </a:rPr>
              <a:t>Субъект РФ</a:t>
            </a:r>
          </a:p>
        </p:txBody>
      </p:sp>
      <p:sp>
        <p:nvSpPr>
          <p:cNvPr id="20495" name="TextBox 26"/>
          <p:cNvSpPr txBox="1">
            <a:spLocks noChangeArrowheads="1"/>
          </p:cNvSpPr>
          <p:nvPr/>
        </p:nvSpPr>
        <p:spPr bwMode="auto">
          <a:xfrm>
            <a:off x="7321550" y="257016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b="1">
                <a:solidFill>
                  <a:schemeClr val="accent1"/>
                </a:solidFill>
                <a:latin typeface="PT Sans Caption" charset="0"/>
              </a:rPr>
              <a:t>Субъект РФ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1770063" y="2565400"/>
            <a:ext cx="0" cy="8636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935038" y="4184650"/>
            <a:ext cx="431800" cy="576263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2771775" y="4221163"/>
            <a:ext cx="431800" cy="576262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6" descr="office-building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8063" y="4868863"/>
            <a:ext cx="8334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6" descr="office-building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5413" y="4868863"/>
            <a:ext cx="8334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7" name="Прямая со стрелкой 36"/>
          <p:cNvCxnSpPr/>
          <p:nvPr/>
        </p:nvCxnSpPr>
        <p:spPr>
          <a:xfrm flipH="1" flipV="1">
            <a:off x="7221538" y="2586038"/>
            <a:ext cx="1166812" cy="2138362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 flipV="1">
            <a:off x="6300788" y="2565400"/>
            <a:ext cx="0" cy="8636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5364163" y="4292600"/>
            <a:ext cx="431800" cy="576263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 flipV="1">
            <a:off x="6445250" y="4292600"/>
            <a:ext cx="431800" cy="576263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авая фигурная скобка 31"/>
          <p:cNvSpPr/>
          <p:nvPr/>
        </p:nvSpPr>
        <p:spPr>
          <a:xfrm rot="5400000">
            <a:off x="6012657" y="4580731"/>
            <a:ext cx="215900" cy="2808287"/>
          </a:xfrm>
          <a:prstGeom prst="rightBrac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Облако 24"/>
          <p:cNvSpPr/>
          <p:nvPr/>
        </p:nvSpPr>
        <p:spPr>
          <a:xfrm>
            <a:off x="5110608" y="1587438"/>
            <a:ext cx="3637856" cy="977962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</a:rPr>
              <a:t>Единая СМЭВ</a:t>
            </a:r>
          </a:p>
        </p:txBody>
      </p:sp>
      <p:sp>
        <p:nvSpPr>
          <p:cNvPr id="20509" name="TextBox 19"/>
          <p:cNvSpPr txBox="1">
            <a:spLocks noChangeArrowheads="1"/>
          </p:cNvSpPr>
          <p:nvPr/>
        </p:nvSpPr>
        <p:spPr bwMode="auto">
          <a:xfrm>
            <a:off x="358775" y="6146800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>
                <a:solidFill>
                  <a:schemeClr val="tx1"/>
                </a:solidFill>
              </a:rPr>
              <a:t>РОИВ, ОМСУ</a:t>
            </a:r>
          </a:p>
        </p:txBody>
      </p:sp>
      <p:pic>
        <p:nvPicPr>
          <p:cNvPr id="29" name="Рисунок 36" descr="office-building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7500" y="4864100"/>
            <a:ext cx="833438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36" descr="office-building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39863" y="4864100"/>
            <a:ext cx="8334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Правая фигурная скобка 30"/>
          <p:cNvSpPr/>
          <p:nvPr/>
        </p:nvSpPr>
        <p:spPr>
          <a:xfrm rot="5400000">
            <a:off x="1136650" y="4951413"/>
            <a:ext cx="215900" cy="2057400"/>
          </a:xfrm>
          <a:prstGeom prst="rightBrac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8" name="Прямая со стрелкой 37"/>
          <p:cNvCxnSpPr/>
          <p:nvPr/>
        </p:nvCxnSpPr>
        <p:spPr>
          <a:xfrm flipV="1">
            <a:off x="1763713" y="4257675"/>
            <a:ext cx="431800" cy="576263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4" name="Picture 144" descr="C:\Users\NNikolskaya\AppData\Local\Microsoft\Windows\Temporary Internet Files\Content.IE5\VRD97HJ3\MC90044173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4184650"/>
            <a:ext cx="1465263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5" name="Picture 144" descr="C:\Users\NNikolskaya\AppData\Local\Microsoft\Windows\Temporary Internet Files\Content.IE5\VRD97HJ3\MC90044173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4318000"/>
            <a:ext cx="1385887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392613" y="1587500"/>
            <a:ext cx="34925" cy="4794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7" name="TextBox 26"/>
          <p:cNvSpPr txBox="1">
            <a:spLocks noChangeArrowheads="1"/>
          </p:cNvSpPr>
          <p:nvPr/>
        </p:nvSpPr>
        <p:spPr bwMode="auto">
          <a:xfrm>
            <a:off x="3995738" y="1547813"/>
            <a:ext cx="1714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b="1">
                <a:solidFill>
                  <a:schemeClr val="bg1"/>
                </a:solidFill>
                <a:latin typeface="PT Sans Caption" charset="0"/>
              </a:rPr>
              <a:t>Способ  2</a:t>
            </a:r>
          </a:p>
        </p:txBody>
      </p:sp>
      <p:sp>
        <p:nvSpPr>
          <p:cNvPr id="20518" name="TextBox 26"/>
          <p:cNvSpPr txBox="1">
            <a:spLocks noChangeArrowheads="1"/>
          </p:cNvSpPr>
          <p:nvPr/>
        </p:nvSpPr>
        <p:spPr bwMode="auto">
          <a:xfrm>
            <a:off x="-468313" y="1520825"/>
            <a:ext cx="17145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b="1">
                <a:solidFill>
                  <a:schemeClr val="bg1"/>
                </a:solidFill>
                <a:latin typeface="PT Sans Caption" charset="0"/>
              </a:rPr>
              <a:t>Способ  1</a:t>
            </a:r>
          </a:p>
        </p:txBody>
      </p:sp>
      <p:sp>
        <p:nvSpPr>
          <p:cNvPr id="20519" name="TextBox 16"/>
          <p:cNvSpPr txBox="1">
            <a:spLocks noChangeArrowheads="1"/>
          </p:cNvSpPr>
          <p:nvPr/>
        </p:nvSpPr>
        <p:spPr bwMode="auto">
          <a:xfrm>
            <a:off x="2519363" y="5967413"/>
            <a:ext cx="1728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>
                <a:solidFill>
                  <a:schemeClr val="tx1"/>
                </a:solidFill>
              </a:rPr>
              <a:t>Территориальные управления ФОИВ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928813" y="1785938"/>
            <a:ext cx="6786562" cy="4714875"/>
          </a:xfrm>
          <a:prstGeom prst="rect">
            <a:avLst/>
          </a:prstGeom>
        </p:spPr>
        <p:txBody>
          <a:bodyPr lIns="54864" tIns="91440"/>
          <a:lstStyle/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507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3"/>
            <a:ext cx="914400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928813" y="1785938"/>
            <a:ext cx="6786562" cy="4714875"/>
          </a:xfrm>
          <a:prstGeom prst="rect">
            <a:avLst/>
          </a:prstGeom>
        </p:spPr>
        <p:txBody>
          <a:bodyPr lIns="54864" tIns="91440"/>
          <a:lstStyle/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1520" y="178872"/>
            <a:ext cx="8892480" cy="1440160"/>
          </a:xfrm>
          <a:prstGeom prst="rect">
            <a:avLst/>
          </a:prstGeom>
        </p:spPr>
        <p:txBody>
          <a:bodyPr rIns="45720" anchor="ctr">
            <a:normAutofit fontScale="97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Проект Концепции построения корпоративной защищённой </a:t>
            </a:r>
          </a:p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сети передачи данных органов исполнительной власти </a:t>
            </a:r>
          </a:p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Республики Карелия</a:t>
            </a:r>
            <a:r>
              <a:rPr lang="ru-RU" sz="2400" dirty="0"/>
              <a:t>.</a:t>
            </a: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 Взаимодействие с ФОИВ.</a:t>
            </a:r>
            <a:endParaRPr lang="ru-RU" sz="2400" dirty="0"/>
          </a:p>
        </p:txBody>
      </p:sp>
      <p:sp>
        <p:nvSpPr>
          <p:cNvPr id="40054" name="Text Box 29"/>
          <p:cNvSpPr txBox="1">
            <a:spLocks noChangeArrowheads="1"/>
          </p:cNvSpPr>
          <p:nvPr/>
        </p:nvSpPr>
        <p:spPr bwMode="auto">
          <a:xfrm>
            <a:off x="71438" y="5397500"/>
            <a:ext cx="274478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/>
            <a:r>
              <a:rPr lang="ru-RU" sz="1400" b="1">
                <a:solidFill>
                  <a:srgbClr val="006496"/>
                </a:solidFill>
              </a:rPr>
              <a:t>Территориальное</a:t>
            </a:r>
            <a:r>
              <a:rPr lang="ru-RU" sz="1400" b="1">
                <a:solidFill>
                  <a:schemeClr val="tx1"/>
                </a:solidFill>
              </a:rPr>
              <a:t> </a:t>
            </a:r>
            <a:r>
              <a:rPr lang="ru-RU" sz="1400" b="1">
                <a:solidFill>
                  <a:srgbClr val="006496"/>
                </a:solidFill>
              </a:rPr>
              <a:t>управление</a:t>
            </a:r>
            <a:r>
              <a:rPr lang="ru-RU" sz="1400" b="1">
                <a:solidFill>
                  <a:schemeClr val="tx1"/>
                </a:solidFill>
              </a:rPr>
              <a:t> </a:t>
            </a:r>
            <a:r>
              <a:rPr lang="ru-RU" sz="2000" b="1">
                <a:solidFill>
                  <a:srgbClr val="006496"/>
                </a:solidFill>
              </a:rPr>
              <a:t>ФОИВ</a:t>
            </a:r>
            <a:r>
              <a:rPr lang="ru-RU" sz="1600" b="1">
                <a:solidFill>
                  <a:srgbClr val="006496"/>
                </a:solidFill>
              </a:rPr>
              <a:t>  1</a:t>
            </a:r>
            <a:endParaRPr lang="ru-RU" sz="1400" b="1">
              <a:solidFill>
                <a:srgbClr val="006496"/>
              </a:solidFill>
            </a:endParaRPr>
          </a:p>
        </p:txBody>
      </p:sp>
      <p:sp>
        <p:nvSpPr>
          <p:cNvPr id="129" name="Text Box 29"/>
          <p:cNvSpPr txBox="1">
            <a:spLocks noChangeArrowheads="1"/>
          </p:cNvSpPr>
          <p:nvPr/>
        </p:nvSpPr>
        <p:spPr bwMode="auto">
          <a:xfrm>
            <a:off x="6351588" y="5418138"/>
            <a:ext cx="2744787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/>
            <a:r>
              <a:rPr lang="ru-RU" sz="1400" b="1">
                <a:solidFill>
                  <a:srgbClr val="006496"/>
                </a:solidFill>
              </a:rPr>
              <a:t>Территориальное</a:t>
            </a:r>
            <a:r>
              <a:rPr lang="ru-RU" sz="1400" b="1">
                <a:solidFill>
                  <a:schemeClr val="tx1"/>
                </a:solidFill>
              </a:rPr>
              <a:t> </a:t>
            </a:r>
            <a:r>
              <a:rPr lang="ru-RU" sz="1400" b="1">
                <a:solidFill>
                  <a:srgbClr val="006496"/>
                </a:solidFill>
              </a:rPr>
              <a:t>управление</a:t>
            </a:r>
            <a:r>
              <a:rPr lang="ru-RU" sz="1400" b="1">
                <a:solidFill>
                  <a:schemeClr val="tx1"/>
                </a:solidFill>
              </a:rPr>
              <a:t> </a:t>
            </a:r>
            <a:r>
              <a:rPr lang="ru-RU" sz="2000" b="1">
                <a:solidFill>
                  <a:srgbClr val="006496"/>
                </a:solidFill>
              </a:rPr>
              <a:t>ФОИВ</a:t>
            </a:r>
            <a:r>
              <a:rPr lang="ru-RU" sz="1600" b="1">
                <a:solidFill>
                  <a:srgbClr val="006496"/>
                </a:solidFill>
              </a:rPr>
              <a:t>  2</a:t>
            </a:r>
            <a:endParaRPr lang="ru-RU" sz="1400" b="1">
              <a:solidFill>
                <a:srgbClr val="006496"/>
              </a:solidFill>
            </a:endParaRPr>
          </a:p>
        </p:txBody>
      </p:sp>
      <p:pic>
        <p:nvPicPr>
          <p:cNvPr id="22534" name="Рисунок 6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476250"/>
            <a:ext cx="8847138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54" grpId="0"/>
      <p:bldP spid="1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928813" y="1785938"/>
            <a:ext cx="6786562" cy="4714875"/>
          </a:xfrm>
          <a:prstGeom prst="rect">
            <a:avLst/>
          </a:prstGeom>
        </p:spPr>
        <p:txBody>
          <a:bodyPr lIns="54864" tIns="91440"/>
          <a:lstStyle/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4579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289925" cy="61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9546" y="2857496"/>
            <a:ext cx="7375858" cy="135732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i="1" dirty="0" smtClean="0">
                <a:solidFill>
                  <a:schemeClr val="accent1">
                    <a:satMod val="150000"/>
                  </a:schemeClr>
                </a:solidFill>
              </a:rPr>
              <a:t>Спасибо</a:t>
            </a:r>
            <a:br>
              <a:rPr lang="ru-RU" sz="5400" i="1" dirty="0" smtClean="0">
                <a:solidFill>
                  <a:schemeClr val="accent1">
                    <a:satMod val="150000"/>
                  </a:schemeClr>
                </a:solidFill>
              </a:rPr>
            </a:br>
            <a:r>
              <a:rPr lang="ru-RU" sz="5400" i="1" dirty="0" smtClean="0">
                <a:solidFill>
                  <a:schemeClr val="accent1">
                    <a:satMod val="150000"/>
                  </a:schemeClr>
                </a:solidFill>
              </a:rPr>
              <a:t>за внимание!</a:t>
            </a:r>
            <a:endParaRPr lang="ru-RU" sz="5400" i="1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1357313" y="409575"/>
            <a:ext cx="71501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None/>
              <a:defRPr/>
            </a:pPr>
            <a:r>
              <a:rPr lang="ru-RU" sz="2000" b="1" dirty="0">
                <a:solidFill>
                  <a:schemeClr val="tx1"/>
                </a:solidFill>
                <a:latin typeface="+mj-lt"/>
              </a:rPr>
              <a:t>Государственный комитет Республики Карелия по развитию информационно-коммуникационных технологий</a:t>
            </a:r>
            <a:endParaRPr lang="ru-RU" sz="2000" b="1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604" name="Picture 7" descr="C:\Users\Пользователь\Desktop\Untitled-5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57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214438" y="5572125"/>
            <a:ext cx="6429375" cy="74295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</a:rPr>
              <a:t>БУРАКОВ ДМИТРИЙ РЮРИКОВИЧ</a:t>
            </a: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</a:rPr>
              <a:t>Председатель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государственного комитета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нутый угол 6"/>
          <p:cNvSpPr/>
          <p:nvPr/>
        </p:nvSpPr>
        <p:spPr>
          <a:xfrm>
            <a:off x="500034" y="1857364"/>
            <a:ext cx="8215370" cy="2143140"/>
          </a:xfrm>
          <a:prstGeom prst="foldedCorne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75" y="1857375"/>
            <a:ext cx="4214813" cy="78581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1540" y="368660"/>
            <a:ext cx="8229600" cy="1252728"/>
          </a:xfrm>
          <a:prstGeom prst="rect">
            <a:avLst/>
          </a:prstGeom>
        </p:spPr>
        <p:txBody>
          <a:bodyPr rIns="45720" anchor="ctr">
            <a:normAutofit fontScale="75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7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Межведомственное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7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взаимодействие</a:t>
            </a:r>
            <a:r>
              <a:rPr lang="ru-RU" sz="4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</a:br>
            <a:endParaRPr lang="ru-RU" sz="4500" b="1" dirty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57188" y="3989388"/>
            <a:ext cx="8143875" cy="3511550"/>
          </a:xfrm>
        </p:spPr>
        <p:txBody>
          <a:bodyPr rtlCol="0">
            <a:noAutofit/>
          </a:bodyPr>
          <a:lstStyle/>
          <a:p>
            <a:pPr indent="3175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200" b="1" dirty="0" smtClean="0"/>
              <a:t>Межведомственное взаимодействие по вопросам обмена документами и информацией</a:t>
            </a:r>
            <a:r>
              <a:rPr lang="en-US" sz="2200" b="1" dirty="0" smtClean="0"/>
              <a:t> </a:t>
            </a:r>
            <a:r>
              <a:rPr lang="ru-RU" sz="2200" b="1" dirty="0" smtClean="0"/>
              <a:t>устанавливается между:</a:t>
            </a:r>
          </a:p>
          <a:p>
            <a:pPr indent="3175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500" b="1" dirty="0" smtClean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ru-RU" sz="2000" dirty="0" smtClean="0"/>
              <a:t>Федеральными органами исполнительной власти;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ru-RU" sz="300" dirty="0" smtClean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ru-RU" sz="2000" dirty="0" smtClean="0"/>
              <a:t>Государственными органами исполнительной власти субъектов РФ;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ru-RU" sz="300" dirty="0" smtClean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ru-RU" sz="2000" dirty="0" smtClean="0"/>
              <a:t>Органами местного самоуправления;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ru-RU" sz="300" dirty="0" smtClean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ru-RU" sz="2000" dirty="0" smtClean="0"/>
              <a:t>Органами государственных внебюджетных фондов РФ</a:t>
            </a:r>
            <a:r>
              <a:rPr lang="en-US" sz="2000" dirty="0" smtClean="0"/>
              <a:t>;</a:t>
            </a:r>
            <a:endParaRPr lang="ru-RU" sz="2000" dirty="0" smtClean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ru-RU" sz="300" dirty="0" smtClean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ru-RU" sz="2000" dirty="0" smtClean="0"/>
              <a:t>Подведомственными организациями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42938" y="1857375"/>
            <a:ext cx="8072437" cy="1928813"/>
          </a:xfrm>
          <a:prstGeom prst="rect">
            <a:avLst/>
          </a:prstGeom>
        </p:spPr>
        <p:txBody>
          <a:bodyPr lIns="54864" tIns="91440"/>
          <a:lstStyle/>
          <a:p>
            <a:pPr marL="169863" indent="317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Главная задача для органов власти </a:t>
            </a:r>
            <a:endParaRPr lang="ru-RU" sz="2000" b="1" dirty="0">
              <a:solidFill>
                <a:schemeClr val="tx1"/>
              </a:solidFill>
              <a:latin typeface="+mn-lt"/>
            </a:endParaRPr>
          </a:p>
          <a:p>
            <a:pPr marL="169863" indent="317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предоставляющих услуги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  <a:p>
            <a:pPr marL="169863" indent="317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ru-RU" sz="500" dirty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  <a:p>
            <a:pPr marL="169863" indent="317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- это организовать межведомственное, межуровневое взаимодействие для получения необходимых документов </a:t>
            </a:r>
          </a:p>
          <a:p>
            <a:pPr marL="169863" indent="317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и сведений, находящихся в органах власти и подведомственных им организациях.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3214678" y="4357694"/>
            <a:ext cx="4286280" cy="571504"/>
          </a:xfrm>
          <a:prstGeom prst="foldedCorne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3214678" y="2000240"/>
            <a:ext cx="3714776" cy="571504"/>
          </a:xfrm>
          <a:prstGeom prst="foldedCorne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1540" y="390322"/>
            <a:ext cx="8229600" cy="1252728"/>
          </a:xfrm>
          <a:prstGeom prst="rect">
            <a:avLst/>
          </a:prstGeom>
        </p:spPr>
        <p:txBody>
          <a:bodyPr rIns="45720" anchor="ctr">
            <a:normAutofit fontScale="375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7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Существующие способы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7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обмена документами и информацией: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4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</a:br>
            <a:endParaRPr lang="ru-RU" sz="4500" b="1" dirty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071813" y="2071688"/>
            <a:ext cx="5572125" cy="2143125"/>
          </a:xfrm>
          <a:prstGeom prst="rect">
            <a:avLst/>
          </a:prstGeom>
        </p:spPr>
        <p:txBody>
          <a:bodyPr lIns="54864" tIns="91440">
            <a:normAutofit fontScale="70000" lnSpcReduction="20000"/>
          </a:bodyPr>
          <a:lstStyle/>
          <a:p>
            <a:pPr marL="358775" indent="317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34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В ЭЛЕКТРОННОМ ВИДЕ</a:t>
            </a:r>
          </a:p>
          <a:p>
            <a:pPr marL="169863" indent="317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ru-RU" sz="4100" dirty="0">
              <a:solidFill>
                <a:schemeClr val="tx1"/>
              </a:solidFill>
              <a:latin typeface="+mn-lt"/>
            </a:endParaRPr>
          </a:p>
          <a:p>
            <a:pPr marL="358775" indent="-26352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3300" dirty="0">
                <a:solidFill>
                  <a:schemeClr val="tx1"/>
                </a:solidFill>
                <a:latin typeface="+mn-lt"/>
              </a:rPr>
              <a:t>СМЭВ</a:t>
            </a:r>
          </a:p>
          <a:p>
            <a:pPr marL="358775" indent="-26352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endParaRPr lang="ru-RU" sz="2100" dirty="0">
              <a:solidFill>
                <a:schemeClr val="tx1"/>
              </a:solidFill>
              <a:latin typeface="+mn-lt"/>
            </a:endParaRPr>
          </a:p>
          <a:p>
            <a:pPr marL="358775" indent="-26352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3300" dirty="0">
                <a:solidFill>
                  <a:schemeClr val="tx1"/>
                </a:solidFill>
                <a:latin typeface="+mn-lt"/>
              </a:rPr>
              <a:t>Электронный документооборот </a:t>
            </a:r>
          </a:p>
          <a:p>
            <a:pPr marL="358775" indent="-26352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endParaRPr lang="ru-RU" sz="2100" dirty="0">
              <a:solidFill>
                <a:schemeClr val="tx1"/>
              </a:solidFill>
              <a:latin typeface="+mn-lt"/>
            </a:endParaRPr>
          </a:p>
          <a:p>
            <a:pPr marL="358775" indent="-26352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3300" dirty="0">
                <a:solidFill>
                  <a:schemeClr val="tx1"/>
                </a:solidFill>
                <a:latin typeface="+mn-lt"/>
              </a:rPr>
              <a:t>Защищенная электронная почта</a:t>
            </a:r>
          </a:p>
        </p:txBody>
      </p:sp>
      <p:pic>
        <p:nvPicPr>
          <p:cNvPr id="10246" name="Picture 2" descr="C:\Users\Пользователь\Desktop\Vector-Classic-Notebook-Prev-by-DragonArt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14813"/>
            <a:ext cx="1582737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 descr="C:\Users\Пользователь\Desktop\081014-macboo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785938"/>
            <a:ext cx="2447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071813" y="4357688"/>
            <a:ext cx="5286375" cy="2286000"/>
          </a:xfrm>
          <a:prstGeom prst="rect">
            <a:avLst/>
          </a:prstGeom>
        </p:spPr>
        <p:txBody>
          <a:bodyPr lIns="54864" tIns="91440">
            <a:normAutofit fontScale="92500"/>
          </a:bodyPr>
          <a:lstStyle/>
          <a:p>
            <a:pPr marL="358775" indent="317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6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НА БУМАЖНОМ НОСИТЕЛЕ</a:t>
            </a:r>
          </a:p>
          <a:p>
            <a:pPr marL="169863" indent="317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ru-RU" sz="1900" dirty="0">
              <a:solidFill>
                <a:schemeClr val="tx1"/>
              </a:solidFill>
              <a:latin typeface="+mj-lt"/>
            </a:endParaRPr>
          </a:p>
          <a:p>
            <a:pPr marL="358775" indent="-26352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2600" dirty="0">
                <a:solidFill>
                  <a:schemeClr val="tx1"/>
                </a:solidFill>
                <a:latin typeface="+mj-lt"/>
              </a:rPr>
              <a:t>Курьер</a:t>
            </a:r>
          </a:p>
          <a:p>
            <a:pPr marL="358775" indent="-26352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endParaRPr lang="ru-RU" sz="1000" dirty="0">
              <a:solidFill>
                <a:schemeClr val="tx1"/>
              </a:solidFill>
              <a:latin typeface="+mj-lt"/>
            </a:endParaRPr>
          </a:p>
          <a:p>
            <a:pPr marL="358775" indent="-26352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2600" dirty="0">
                <a:solidFill>
                  <a:schemeClr val="tx1"/>
                </a:solidFill>
                <a:latin typeface="+mj-lt"/>
              </a:rPr>
              <a:t>Почта</a:t>
            </a:r>
          </a:p>
          <a:p>
            <a:pPr marL="358775" indent="-26352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endParaRPr lang="ru-RU" sz="1000" dirty="0">
              <a:solidFill>
                <a:schemeClr val="tx1"/>
              </a:solidFill>
              <a:latin typeface="+mj-lt"/>
            </a:endParaRPr>
          </a:p>
          <a:p>
            <a:pPr marL="358775" indent="-263525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2600" dirty="0">
                <a:solidFill>
                  <a:schemeClr val="tx1"/>
                </a:solidFill>
                <a:latin typeface="+mj-lt"/>
              </a:rPr>
              <a:t>Факс (в исключительных случаях)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6143636" y="1785926"/>
            <a:ext cx="2571800" cy="4714908"/>
          </a:xfrm>
          <a:prstGeom prst="foldedCorne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5063" y="1785938"/>
            <a:ext cx="2428875" cy="142875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Загнутый угол 10"/>
          <p:cNvSpPr/>
          <p:nvPr/>
        </p:nvSpPr>
        <p:spPr>
          <a:xfrm>
            <a:off x="3286116" y="1785926"/>
            <a:ext cx="2571768" cy="4714908"/>
          </a:xfrm>
          <a:prstGeom prst="foldedCorne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7563" y="1785938"/>
            <a:ext cx="2428875" cy="142875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Загнутый угол 5"/>
          <p:cNvSpPr/>
          <p:nvPr/>
        </p:nvSpPr>
        <p:spPr>
          <a:xfrm>
            <a:off x="428596" y="1785926"/>
            <a:ext cx="2571768" cy="2714644"/>
          </a:xfrm>
          <a:prstGeom prst="foldedCorne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63" y="1785938"/>
            <a:ext cx="2428875" cy="142875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1540" y="285728"/>
            <a:ext cx="8229600" cy="1252728"/>
          </a:xfrm>
          <a:prstGeom prst="rect">
            <a:avLst/>
          </a:prstGeom>
        </p:spPr>
        <p:txBody>
          <a:bodyPr rIns="45720" anchor="ctr">
            <a:normAutofit fontScale="25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12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В целях обеспечения перехода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12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на межведомственное взаимодействие в Карелии: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4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</a:br>
            <a:endParaRPr lang="ru-RU" sz="4500" b="1" dirty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71500" y="1785938"/>
            <a:ext cx="2357438" cy="3071812"/>
          </a:xfrm>
          <a:prstGeom prst="rect">
            <a:avLst/>
          </a:prstGeom>
        </p:spPr>
        <p:txBody>
          <a:bodyPr lIns="54864" tIns="9144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Подготовлен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и утвержден План мероприятий по переходу на МВ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ru-RU" sz="300" b="1" dirty="0">
              <a:solidFill>
                <a:schemeClr val="tx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Распоряжение Правительства РК от 11.11.2011 г. № 657р-П;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endParaRPr lang="ru-RU" sz="800" dirty="0">
              <a:solidFill>
                <a:schemeClr val="tx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ru-RU" sz="2000" b="1" dirty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1274" name="Объект 2"/>
          <p:cNvSpPr txBox="1">
            <a:spLocks/>
          </p:cNvSpPr>
          <p:nvPr/>
        </p:nvSpPr>
        <p:spPr bwMode="auto">
          <a:xfrm>
            <a:off x="3429000" y="1785938"/>
            <a:ext cx="24288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80000"/>
            </a:pPr>
            <a:r>
              <a:rPr lang="ru-RU" sz="2000">
                <a:solidFill>
                  <a:schemeClr val="tx1"/>
                </a:solidFill>
                <a:latin typeface="Corbel" pitchFamily="34" charset="0"/>
              </a:rPr>
              <a:t>Образована Рабочая группа </a:t>
            </a: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ru-RU" sz="2000">
                <a:solidFill>
                  <a:schemeClr val="tx1"/>
                </a:solidFill>
                <a:latin typeface="Corbel" pitchFamily="34" charset="0"/>
              </a:rPr>
              <a:t>по организации перехода на МВ </a:t>
            </a:r>
          </a:p>
          <a:p>
            <a:pPr eaLnBrk="1" hangingPunct="1">
              <a:buClr>
                <a:schemeClr val="accent1"/>
              </a:buClr>
              <a:buSzPct val="80000"/>
            </a:pPr>
            <a:endParaRPr lang="ru-RU" sz="1400">
              <a:solidFill>
                <a:schemeClr val="tx1"/>
              </a:solidFill>
              <a:cs typeface="Arial" charset="0"/>
            </a:endParaRP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ru-RU" sz="1400">
                <a:solidFill>
                  <a:schemeClr val="tx1"/>
                </a:solidFill>
                <a:cs typeface="Arial" charset="0"/>
              </a:rPr>
              <a:t>Распоряжение Правительства РК от 16.11.2011 г. № 668р-П</a:t>
            </a:r>
          </a:p>
          <a:p>
            <a:pPr eaLnBrk="1" hangingPunct="1">
              <a:buClr>
                <a:schemeClr val="accent1"/>
              </a:buClr>
              <a:buSzPct val="80000"/>
            </a:pPr>
            <a:endParaRPr lang="ru-RU" sz="600">
              <a:solidFill>
                <a:schemeClr val="tx1"/>
              </a:solidFill>
              <a:cs typeface="Arial" charset="0"/>
            </a:endParaRP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ru-RU" sz="1900" b="1">
                <a:solidFill>
                  <a:srgbClr val="0D0D0D"/>
                </a:solidFill>
                <a:latin typeface="Corbel" pitchFamily="34" charset="0"/>
                <a:cs typeface="Arial" charset="0"/>
              </a:rPr>
              <a:t>Главная задача Рабочей группы </a:t>
            </a:r>
            <a:r>
              <a:rPr lang="ru-RU" sz="1900">
                <a:solidFill>
                  <a:srgbClr val="0D0D0D"/>
                </a:solidFill>
                <a:latin typeface="Corbel" pitchFamily="34" charset="0"/>
                <a:cs typeface="Arial" charset="0"/>
              </a:rPr>
              <a:t>– урегулирование противоречий в рамках реализации мероприятий плана, а также согласование ТКМВ;</a:t>
            </a:r>
          </a:p>
        </p:txBody>
      </p:sp>
      <p:sp>
        <p:nvSpPr>
          <p:cNvPr id="11275" name="Объект 2"/>
          <p:cNvSpPr txBox="1">
            <a:spLocks/>
          </p:cNvSpPr>
          <p:nvPr/>
        </p:nvSpPr>
        <p:spPr bwMode="auto">
          <a:xfrm>
            <a:off x="6286500" y="1785938"/>
            <a:ext cx="2571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eaLnBrk="0" hangingPunct="0">
              <a:tabLst>
                <a:tab pos="0" algn="l"/>
                <a:tab pos="630238" algn="l"/>
              </a:tabLst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630238" algn="l"/>
              </a:tabLst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630238" algn="l"/>
              </a:tabLst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630238" algn="l"/>
              </a:tabLst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630238" algn="l"/>
              </a:tabLst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0238" algn="l"/>
              </a:tabLs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0238" algn="l"/>
              </a:tabLs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0238" algn="l"/>
              </a:tabLs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0238" algn="l"/>
              </a:tabLs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80000"/>
            </a:pPr>
            <a:r>
              <a:rPr lang="ru-RU" sz="2000">
                <a:solidFill>
                  <a:schemeClr val="tx1"/>
                </a:solidFill>
                <a:latin typeface="Corbel" pitchFamily="34" charset="0"/>
              </a:rPr>
              <a:t>Утвержден перечень государственных услуг с элементами МВ </a:t>
            </a:r>
          </a:p>
          <a:p>
            <a:pPr eaLnBrk="1" hangingPunct="1">
              <a:buClr>
                <a:schemeClr val="accent1"/>
              </a:buClr>
              <a:buSzPct val="80000"/>
            </a:pPr>
            <a:endParaRPr lang="ru-RU" sz="300" b="1">
              <a:solidFill>
                <a:srgbClr val="262626"/>
              </a:solidFill>
              <a:latin typeface="Corbel" pitchFamily="34" charset="0"/>
            </a:endParaRPr>
          </a:p>
          <a:p>
            <a:pPr eaLnBrk="1" hangingPunct="1">
              <a:buClr>
                <a:schemeClr val="accent1"/>
              </a:buClr>
              <a:buSzPct val="80000"/>
            </a:pPr>
            <a:endParaRPr lang="ru-RU" sz="1400">
              <a:solidFill>
                <a:schemeClr val="tx1"/>
              </a:solidFill>
              <a:cs typeface="Arial" charset="0"/>
            </a:endParaRP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ru-RU" sz="1400">
                <a:solidFill>
                  <a:schemeClr val="tx1"/>
                </a:solidFill>
                <a:cs typeface="Arial" charset="0"/>
              </a:rPr>
              <a:t>Распоряжение Правительства РК от 12.12.2011 г. № 732р-П.</a:t>
            </a:r>
          </a:p>
          <a:p>
            <a:pPr eaLnBrk="1" hangingPunct="1">
              <a:buClr>
                <a:schemeClr val="accent1"/>
              </a:buClr>
              <a:buSzPct val="80000"/>
              <a:buFont typeface="Arial" charset="0"/>
              <a:buChar char="•"/>
            </a:pPr>
            <a:endParaRPr lang="ru-RU" sz="1000">
              <a:solidFill>
                <a:schemeClr val="tx1"/>
              </a:solidFill>
              <a:cs typeface="Arial" charset="0"/>
            </a:endParaRP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ru-RU" sz="1900">
                <a:solidFill>
                  <a:srgbClr val="0D0D0D"/>
                </a:solidFill>
                <a:latin typeface="Corbel" pitchFamily="34" charset="0"/>
                <a:cs typeface="Arial" charset="0"/>
              </a:rPr>
              <a:t>В перечень входит: </a:t>
            </a: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ru-RU" sz="1900" b="1">
                <a:solidFill>
                  <a:srgbClr val="0D0D0D"/>
                </a:solidFill>
                <a:latin typeface="Corbel" pitchFamily="34" charset="0"/>
                <a:cs typeface="Arial" charset="0"/>
              </a:rPr>
              <a:t>53 </a:t>
            </a:r>
            <a:r>
              <a:rPr lang="ru-RU" sz="1900">
                <a:solidFill>
                  <a:srgbClr val="0D0D0D"/>
                </a:solidFill>
                <a:latin typeface="Corbel" pitchFamily="34" charset="0"/>
                <a:cs typeface="Arial" charset="0"/>
              </a:rPr>
              <a:t>госуслуги</a:t>
            </a:r>
            <a:r>
              <a:rPr lang="en-US" sz="1900">
                <a:solidFill>
                  <a:srgbClr val="0D0D0D"/>
                </a:solidFill>
                <a:latin typeface="Corbel" pitchFamily="34" charset="0"/>
                <a:cs typeface="Arial" charset="0"/>
              </a:rPr>
              <a:t>;</a:t>
            </a:r>
            <a:endParaRPr lang="ru-RU" sz="1900">
              <a:solidFill>
                <a:srgbClr val="0D0D0D"/>
              </a:solidFill>
              <a:latin typeface="Corbel" pitchFamily="34" charset="0"/>
              <a:cs typeface="Arial" charset="0"/>
            </a:endParaRP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ru-RU" sz="1900" b="1">
                <a:solidFill>
                  <a:srgbClr val="0D0D0D"/>
                </a:solidFill>
                <a:latin typeface="Corbel" pitchFamily="34" charset="0"/>
                <a:cs typeface="Arial" charset="0"/>
              </a:rPr>
              <a:t>20</a:t>
            </a:r>
            <a:r>
              <a:rPr lang="ru-RU" sz="1900">
                <a:solidFill>
                  <a:srgbClr val="0D0D0D"/>
                </a:solidFill>
                <a:latin typeface="Corbel" pitchFamily="34" charset="0"/>
                <a:cs typeface="Arial" charset="0"/>
              </a:rPr>
              <a:t> типовых муниципальных услуг</a:t>
            </a:r>
          </a:p>
          <a:p>
            <a:pPr eaLnBrk="1" hangingPunct="1">
              <a:buClr>
                <a:schemeClr val="accent1"/>
              </a:buClr>
              <a:buSzPct val="80000"/>
            </a:pPr>
            <a:endParaRPr lang="ru-RU" sz="800">
              <a:solidFill>
                <a:srgbClr val="0D0D0D"/>
              </a:solidFill>
              <a:latin typeface="Corbel" pitchFamily="34" charset="0"/>
              <a:cs typeface="Arial" charset="0"/>
            </a:endParaRP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ru-RU" sz="1900">
                <a:solidFill>
                  <a:srgbClr val="0D0D0D"/>
                </a:solidFill>
                <a:latin typeface="Corbel" pitchFamily="34" charset="0"/>
                <a:cs typeface="Arial" charset="0"/>
              </a:rPr>
              <a:t>В ходе работы перечень может быть дополнен.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1835695" y="2071678"/>
            <a:ext cx="6624765" cy="1928826"/>
          </a:xfrm>
          <a:prstGeom prst="foldedCorne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20" y="142852"/>
            <a:ext cx="3214710" cy="1252728"/>
          </a:xfrm>
          <a:prstGeom prst="rect">
            <a:avLst/>
          </a:prstGeom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РСМЭВ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835150" y="2214563"/>
            <a:ext cx="6840538" cy="4429125"/>
          </a:xfrm>
          <a:prstGeom prst="rect">
            <a:avLst/>
          </a:prstGeom>
        </p:spPr>
        <p:txBody>
          <a:bodyPr lIns="54864" tIns="91440"/>
          <a:lstStyle/>
          <a:p>
            <a:pPr marL="268288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400" dirty="0">
                <a:solidFill>
                  <a:prstClr val="white"/>
                </a:solidFill>
                <a:latin typeface="Corbel"/>
              </a:rPr>
              <a:t>В декабре 2011 года запущена в тестовую эксплуатацию региональная система межведомственного электронного взаимодействия (РСМЭВ).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en-US" sz="2400" dirty="0">
              <a:solidFill>
                <a:prstClr val="white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ru-RU" sz="800" dirty="0">
              <a:solidFill>
                <a:prstClr val="white"/>
              </a:solidFill>
              <a:latin typeface="Corbel"/>
            </a:endParaRPr>
          </a:p>
          <a:p>
            <a:pPr marL="268288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400" b="1" dirty="0">
                <a:solidFill>
                  <a:schemeClr val="tx1"/>
                </a:solidFill>
                <a:latin typeface="Corbel"/>
              </a:rPr>
              <a:t>В 2012 году РСМЭВ планируется к внедрению</a:t>
            </a:r>
            <a:r>
              <a:rPr lang="en-US" sz="2400" b="1" dirty="0">
                <a:solidFill>
                  <a:schemeClr val="tx1"/>
                </a:solidFill>
                <a:latin typeface="Corbel"/>
              </a:rPr>
              <a:t>:</a:t>
            </a:r>
          </a:p>
          <a:p>
            <a:pPr marL="268288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orbel"/>
              </a:rPr>
              <a:t> 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prstClr val="white"/>
                </a:solidFill>
                <a:latin typeface="Corbel"/>
              </a:rPr>
              <a:t>в органы исполнительной власти РК</a:t>
            </a:r>
            <a:r>
              <a:rPr lang="en-US" sz="2400" dirty="0">
                <a:solidFill>
                  <a:prstClr val="white"/>
                </a:solidFill>
                <a:latin typeface="Corbel"/>
              </a:rPr>
              <a:t>;</a:t>
            </a:r>
            <a:r>
              <a:rPr lang="ru-RU" sz="2400" dirty="0">
                <a:solidFill>
                  <a:prstClr val="white"/>
                </a:solidFill>
                <a:latin typeface="Corbel"/>
              </a:rPr>
              <a:t> 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prstClr val="white"/>
                </a:solidFill>
                <a:latin typeface="Corbel"/>
              </a:rPr>
              <a:t>в пилотные муниципальные образования</a:t>
            </a:r>
            <a:r>
              <a:rPr lang="en-US" sz="2400" dirty="0">
                <a:solidFill>
                  <a:prstClr val="white"/>
                </a:solidFill>
                <a:latin typeface="Corbel"/>
              </a:rPr>
              <a:t>;</a:t>
            </a:r>
            <a:r>
              <a:rPr lang="ru-RU" sz="2400" dirty="0">
                <a:solidFill>
                  <a:prstClr val="white"/>
                </a:solidFill>
                <a:latin typeface="Corbel"/>
              </a:rPr>
              <a:t> 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prstClr val="white"/>
                </a:solidFill>
                <a:latin typeface="Corbel"/>
              </a:rPr>
              <a:t>муниципальные районы и городские округа</a:t>
            </a:r>
            <a:r>
              <a:rPr lang="en-US" sz="2400" dirty="0">
                <a:solidFill>
                  <a:prstClr val="white"/>
                </a:solidFill>
                <a:latin typeface="Corbel"/>
              </a:rPr>
              <a:t>;</a:t>
            </a:r>
            <a:endParaRPr lang="ru-RU" sz="2400" dirty="0">
              <a:solidFill>
                <a:prstClr val="white"/>
              </a:solidFill>
              <a:latin typeface="Corbel"/>
            </a:endParaRP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prstClr val="white"/>
                </a:solidFill>
                <a:latin typeface="Corbel"/>
              </a:rPr>
              <a:t>подведомственные организации.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ru-RU" sz="2000" b="1" dirty="0">
              <a:solidFill>
                <a:schemeClr val="tx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ru-RU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000364" y="428604"/>
            <a:ext cx="6000792" cy="1252728"/>
          </a:xfrm>
          <a:prstGeom prst="rect">
            <a:avLst/>
          </a:prstGeom>
        </p:spPr>
        <p:txBody>
          <a:bodyPr rIns="45720" anchor="ctr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Региональная система межведомственного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электронного взаимодействия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</a:br>
            <a:endParaRPr lang="ru-RU" dirty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928813" y="1785938"/>
            <a:ext cx="6786562" cy="4714875"/>
          </a:xfrm>
          <a:prstGeom prst="rect">
            <a:avLst/>
          </a:prstGeom>
        </p:spPr>
        <p:txBody>
          <a:bodyPr lIns="54864" tIns="91440"/>
          <a:lstStyle/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1520" y="178872"/>
            <a:ext cx="8892480" cy="1440160"/>
          </a:xfrm>
          <a:prstGeom prst="rect">
            <a:avLst/>
          </a:prstGeom>
        </p:spPr>
        <p:txBody>
          <a:bodyPr rIns="45720" anchor="ctr">
            <a:normAutofit fontScale="97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Проект Концепции построения корпоративной защищённой </a:t>
            </a:r>
          </a:p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сети передачи данных органов исполнительной власти </a:t>
            </a:r>
          </a:p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Республики Карелия</a:t>
            </a:r>
            <a:r>
              <a:rPr lang="ru-RU" sz="2400" dirty="0"/>
              <a:t>.</a:t>
            </a: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I </a:t>
            </a: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этап.</a:t>
            </a:r>
            <a:endParaRPr lang="ru-RU" sz="2400" dirty="0"/>
          </a:p>
        </p:txBody>
      </p:sp>
      <p:grpSp>
        <p:nvGrpSpPr>
          <p:cNvPr id="27651" name="Group 28"/>
          <p:cNvGrpSpPr>
            <a:grpSpLocks/>
          </p:cNvGrpSpPr>
          <p:nvPr/>
        </p:nvGrpSpPr>
        <p:grpSpPr bwMode="auto">
          <a:xfrm>
            <a:off x="2797175" y="2970213"/>
            <a:ext cx="2592388" cy="714375"/>
            <a:chOff x="2880" y="2449"/>
            <a:chExt cx="1944" cy="501"/>
          </a:xfrm>
        </p:grpSpPr>
        <p:pic>
          <p:nvPicPr>
            <p:cNvPr id="13376" name="Picture 35" descr="W:\Presentation_rostelecom\1\eGov-presentation_s4-13-gd_9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478"/>
              <a:ext cx="194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77" name="Picture 12" descr="W:\Presentation_rostelecom\1\eGov-presentation_s4-13-gd_2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" y="2662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78" name="Picture 15" descr="W:\Presentation_rostelecom\1\eGov-presentation_s4-13-gd_3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" y="2676"/>
              <a:ext cx="21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79" name="Picture 5" descr="W:\Presentation_rostelecom\1\eGov-presentation_s4-13-gd_7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" y="2449"/>
              <a:ext cx="24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80" name="Группа 15"/>
            <p:cNvGrpSpPr>
              <a:grpSpLocks/>
            </p:cNvGrpSpPr>
            <p:nvPr/>
          </p:nvGrpSpPr>
          <p:grpSpPr bwMode="auto">
            <a:xfrm>
              <a:off x="3123" y="2475"/>
              <a:ext cx="477" cy="199"/>
              <a:chOff x="1403592" y="3584007"/>
              <a:chExt cx="757238" cy="316482"/>
            </a:xfrm>
          </p:grpSpPr>
          <p:pic>
            <p:nvPicPr>
              <p:cNvPr id="13390" name="Picture 3" descr="W:\Presentation_rostelecom\1\eGov-presentation_s4-13-gd_63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592" y="3624264"/>
                <a:ext cx="2857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91" name="Picture 3" descr="W:\Presentation_rostelecom\1\eGov-presentation_s4-13-gd_63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9336" y="3584007"/>
                <a:ext cx="2857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92" name="Picture 3" descr="W:\Presentation_rostelecom\1\eGov-presentation_s4-13-gd_63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5080" y="3584008"/>
                <a:ext cx="2857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381" name="Группа 16"/>
            <p:cNvGrpSpPr>
              <a:grpSpLocks/>
            </p:cNvGrpSpPr>
            <p:nvPr/>
          </p:nvGrpSpPr>
          <p:grpSpPr bwMode="auto">
            <a:xfrm>
              <a:off x="3635" y="2461"/>
              <a:ext cx="209" cy="277"/>
              <a:chOff x="2223763" y="3573016"/>
              <a:chExt cx="332013" cy="438520"/>
            </a:xfrm>
          </p:grpSpPr>
          <p:pic>
            <p:nvPicPr>
              <p:cNvPr id="13388" name="Picture 2" descr="W:\Presentation_rostelecom\1\eGov-presentation_s4-13-gd_60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8601" y="3573016"/>
                <a:ext cx="2571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89" name="Picture 6" descr="W:\Presentation_rostelecom\1\eGov-presentation_s4-13-gd_73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3763" y="3678161"/>
                <a:ext cx="238125" cy="33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382" name="Группа 198"/>
            <p:cNvGrpSpPr>
              <a:grpSpLocks/>
            </p:cNvGrpSpPr>
            <p:nvPr/>
          </p:nvGrpSpPr>
          <p:grpSpPr bwMode="auto">
            <a:xfrm flipH="1">
              <a:off x="3935" y="2461"/>
              <a:ext cx="209" cy="277"/>
              <a:chOff x="2223763" y="3573016"/>
              <a:chExt cx="332013" cy="438520"/>
            </a:xfrm>
          </p:grpSpPr>
          <p:pic>
            <p:nvPicPr>
              <p:cNvPr id="13386" name="Picture 2" descr="W:\Presentation_rostelecom\1\eGov-presentation_s4-13-gd_60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8601" y="3573016"/>
                <a:ext cx="2571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87" name="Picture 6" descr="W:\Presentation_rostelecom\1\eGov-presentation_s4-13-gd_73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3763" y="3678161"/>
                <a:ext cx="238125" cy="33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383" name="Picture 4" descr="W:\Presentation_rostelecom\1\eGov-presentation_s4-13-gd_6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2466"/>
              <a:ext cx="18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84" name="Picture 8" descr="W:\Presentation_rostelecom\1\eGov-presentation_s4-13-gd_86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" y="2596"/>
              <a:ext cx="2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85" name="Picture 13" descr="W:\Presentation_rostelecom\1\eGov-presentation_s4-13-gd_23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2710"/>
              <a:ext cx="21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2" name="Text Box 29"/>
          <p:cNvSpPr txBox="1">
            <a:spLocks noChangeArrowheads="1"/>
          </p:cNvSpPr>
          <p:nvPr/>
        </p:nvSpPr>
        <p:spPr bwMode="auto">
          <a:xfrm>
            <a:off x="4211638" y="3500438"/>
            <a:ext cx="178593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>
                <a:solidFill>
                  <a:srgbClr val="006496"/>
                </a:solidFill>
              </a:rPr>
              <a:t>Центр обработки данных (ЦОД)</a:t>
            </a:r>
          </a:p>
        </p:txBody>
      </p:sp>
      <p:grpSp>
        <p:nvGrpSpPr>
          <p:cNvPr id="27653" name="Группа 213"/>
          <p:cNvGrpSpPr>
            <a:grpSpLocks/>
          </p:cNvGrpSpPr>
          <p:nvPr/>
        </p:nvGrpSpPr>
        <p:grpSpPr bwMode="auto">
          <a:xfrm>
            <a:off x="1042988" y="3668713"/>
            <a:ext cx="1304925" cy="696912"/>
            <a:chOff x="1801444" y="5125617"/>
            <a:chExt cx="1638300" cy="542925"/>
          </a:xfrm>
        </p:grpSpPr>
        <p:pic>
          <p:nvPicPr>
            <p:cNvPr id="13369" name="Picture 39" descr="W:\Presentation_rostelecom\1\eGov-presentation_s4-13-gd_1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444" y="5192292"/>
              <a:ext cx="16383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70" name="Picture 26" descr="W:\Presentation_rostelecom\1\eGov-presentation_s4-13-gd_13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859" y="5125617"/>
              <a:ext cx="33337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71" name="Picture 40" descr="W:\Presentation_rostelecom\1\eGov-presentation_s4-13-gd_144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209" y="5195690"/>
              <a:ext cx="3429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72" name="Группа 181"/>
            <p:cNvGrpSpPr>
              <a:grpSpLocks/>
            </p:cNvGrpSpPr>
            <p:nvPr/>
          </p:nvGrpSpPr>
          <p:grpSpPr bwMode="auto">
            <a:xfrm>
              <a:off x="2668167" y="5211882"/>
              <a:ext cx="294134" cy="360585"/>
              <a:chOff x="3003823" y="5300663"/>
              <a:chExt cx="294134" cy="360585"/>
            </a:xfrm>
          </p:grpSpPr>
          <p:pic>
            <p:nvPicPr>
              <p:cNvPr id="13373" name="Picture 42" descr="W:\Presentation_rostelecom\1\eGov-presentation_s4-13-gd_136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5300663"/>
                <a:ext cx="171450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74" name="Picture 41" descr="W:\Presentation_rostelecom\1\eGov-presentation_s4-13-gd_139.pn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5386387"/>
                <a:ext cx="238125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75" name="Picture 38" descr="W:\Presentation_rostelecom\1\eGov-presentation_s4-13-gd_151.pn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823" y="5461223"/>
                <a:ext cx="200025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654" name="Text Box 29"/>
          <p:cNvSpPr txBox="1">
            <a:spLocks noChangeArrowheads="1"/>
          </p:cNvSpPr>
          <p:nvPr/>
        </p:nvSpPr>
        <p:spPr bwMode="auto">
          <a:xfrm>
            <a:off x="266700" y="4303713"/>
            <a:ext cx="1787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ОИВ 2</a:t>
            </a:r>
          </a:p>
        </p:txBody>
      </p:sp>
      <p:grpSp>
        <p:nvGrpSpPr>
          <p:cNvPr id="27655" name="Группа 213"/>
          <p:cNvGrpSpPr>
            <a:grpSpLocks/>
          </p:cNvGrpSpPr>
          <p:nvPr/>
        </p:nvGrpSpPr>
        <p:grpSpPr bwMode="auto">
          <a:xfrm>
            <a:off x="3708400" y="5084763"/>
            <a:ext cx="1304925" cy="696912"/>
            <a:chOff x="1801444" y="5125617"/>
            <a:chExt cx="1638300" cy="542925"/>
          </a:xfrm>
        </p:grpSpPr>
        <p:pic>
          <p:nvPicPr>
            <p:cNvPr id="13362" name="Picture 39" descr="W:\Presentation_rostelecom\1\eGov-presentation_s4-13-gd_1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444" y="5192292"/>
              <a:ext cx="16383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3" name="Picture 26" descr="W:\Presentation_rostelecom\1\eGov-presentation_s4-13-gd_13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859" y="5125617"/>
              <a:ext cx="33337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4" name="Picture 40" descr="W:\Presentation_rostelecom\1\eGov-presentation_s4-13-gd_144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209" y="5195690"/>
              <a:ext cx="3429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65" name="Группа 181"/>
            <p:cNvGrpSpPr>
              <a:grpSpLocks/>
            </p:cNvGrpSpPr>
            <p:nvPr/>
          </p:nvGrpSpPr>
          <p:grpSpPr bwMode="auto">
            <a:xfrm>
              <a:off x="2668167" y="5211882"/>
              <a:ext cx="294134" cy="360585"/>
              <a:chOff x="3003823" y="5300663"/>
              <a:chExt cx="294134" cy="360585"/>
            </a:xfrm>
          </p:grpSpPr>
          <p:pic>
            <p:nvPicPr>
              <p:cNvPr id="13366" name="Picture 42" descr="W:\Presentation_rostelecom\1\eGov-presentation_s4-13-gd_136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5300663"/>
                <a:ext cx="171450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67" name="Picture 41" descr="W:\Presentation_rostelecom\1\eGov-presentation_s4-13-gd_139.pn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5386387"/>
                <a:ext cx="238125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68" name="Picture 38" descr="W:\Presentation_rostelecom\1\eGov-presentation_s4-13-gd_151.pn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823" y="5461223"/>
                <a:ext cx="200025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656" name="Text Box 29"/>
          <p:cNvSpPr txBox="1">
            <a:spLocks noChangeArrowheads="1"/>
          </p:cNvSpPr>
          <p:nvPr/>
        </p:nvSpPr>
        <p:spPr bwMode="auto">
          <a:xfrm>
            <a:off x="2555875" y="5661025"/>
            <a:ext cx="1785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ОИВ 3</a:t>
            </a:r>
          </a:p>
        </p:txBody>
      </p:sp>
      <p:grpSp>
        <p:nvGrpSpPr>
          <p:cNvPr id="27657" name="Группа 213"/>
          <p:cNvGrpSpPr>
            <a:grpSpLocks/>
          </p:cNvGrpSpPr>
          <p:nvPr/>
        </p:nvGrpSpPr>
        <p:grpSpPr bwMode="auto">
          <a:xfrm>
            <a:off x="6473825" y="3625850"/>
            <a:ext cx="1304925" cy="696913"/>
            <a:chOff x="1801444" y="5125617"/>
            <a:chExt cx="1638300" cy="542925"/>
          </a:xfrm>
        </p:grpSpPr>
        <p:pic>
          <p:nvPicPr>
            <p:cNvPr id="13355" name="Picture 39" descr="W:\Presentation_rostelecom\1\eGov-presentation_s4-13-gd_1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444" y="5192292"/>
              <a:ext cx="16383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6" name="Picture 26" descr="W:\Presentation_rostelecom\1\eGov-presentation_s4-13-gd_13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859" y="5125617"/>
              <a:ext cx="33337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7" name="Picture 40" descr="W:\Presentation_rostelecom\1\eGov-presentation_s4-13-gd_144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209" y="5195690"/>
              <a:ext cx="3429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58" name="Группа 181"/>
            <p:cNvGrpSpPr>
              <a:grpSpLocks/>
            </p:cNvGrpSpPr>
            <p:nvPr/>
          </p:nvGrpSpPr>
          <p:grpSpPr bwMode="auto">
            <a:xfrm>
              <a:off x="2668167" y="5211882"/>
              <a:ext cx="294134" cy="360585"/>
              <a:chOff x="3003823" y="5300663"/>
              <a:chExt cx="294134" cy="360585"/>
            </a:xfrm>
          </p:grpSpPr>
          <p:pic>
            <p:nvPicPr>
              <p:cNvPr id="13359" name="Picture 42" descr="W:\Presentation_rostelecom\1\eGov-presentation_s4-13-gd_136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5300663"/>
                <a:ext cx="171450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60" name="Picture 41" descr="W:\Presentation_rostelecom\1\eGov-presentation_s4-13-gd_139.pn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5386387"/>
                <a:ext cx="238125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61" name="Picture 38" descr="W:\Presentation_rostelecom\1\eGov-presentation_s4-13-gd_151.pn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823" y="5461223"/>
                <a:ext cx="200025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658" name="Text Box 29"/>
          <p:cNvSpPr txBox="1">
            <a:spLocks noChangeArrowheads="1"/>
          </p:cNvSpPr>
          <p:nvPr/>
        </p:nvSpPr>
        <p:spPr bwMode="auto">
          <a:xfrm>
            <a:off x="7170738" y="4303713"/>
            <a:ext cx="17859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ОИВ 4</a:t>
            </a:r>
          </a:p>
        </p:txBody>
      </p:sp>
      <p:grpSp>
        <p:nvGrpSpPr>
          <p:cNvPr id="27659" name="Группа 213"/>
          <p:cNvGrpSpPr>
            <a:grpSpLocks/>
          </p:cNvGrpSpPr>
          <p:nvPr/>
        </p:nvGrpSpPr>
        <p:grpSpPr bwMode="auto">
          <a:xfrm>
            <a:off x="527050" y="2200275"/>
            <a:ext cx="1304925" cy="695325"/>
            <a:chOff x="1801444" y="5125617"/>
            <a:chExt cx="1638300" cy="542925"/>
          </a:xfrm>
        </p:grpSpPr>
        <p:pic>
          <p:nvPicPr>
            <p:cNvPr id="13348" name="Picture 39" descr="W:\Presentation_rostelecom\1\eGov-presentation_s4-13-gd_1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444" y="5192292"/>
              <a:ext cx="16383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9" name="Picture 26" descr="W:\Presentation_rostelecom\1\eGov-presentation_s4-13-gd_13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859" y="5125617"/>
              <a:ext cx="33337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0" name="Picture 40" descr="W:\Presentation_rostelecom\1\eGov-presentation_s4-13-gd_144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209" y="5195690"/>
              <a:ext cx="3429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51" name="Группа 181"/>
            <p:cNvGrpSpPr>
              <a:grpSpLocks/>
            </p:cNvGrpSpPr>
            <p:nvPr/>
          </p:nvGrpSpPr>
          <p:grpSpPr bwMode="auto">
            <a:xfrm>
              <a:off x="2668167" y="5211882"/>
              <a:ext cx="294134" cy="360585"/>
              <a:chOff x="3003823" y="5300663"/>
              <a:chExt cx="294134" cy="360585"/>
            </a:xfrm>
          </p:grpSpPr>
          <p:pic>
            <p:nvPicPr>
              <p:cNvPr id="13352" name="Picture 42" descr="W:\Presentation_rostelecom\1\eGov-presentation_s4-13-gd_136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5300663"/>
                <a:ext cx="171450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53" name="Picture 41" descr="W:\Presentation_rostelecom\1\eGov-presentation_s4-13-gd_139.pn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5386387"/>
                <a:ext cx="238125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54" name="Picture 38" descr="W:\Presentation_rostelecom\1\eGov-presentation_s4-13-gd_151.pn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823" y="5461223"/>
                <a:ext cx="200025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660" name="Text Box 29"/>
          <p:cNvSpPr txBox="1">
            <a:spLocks noChangeArrowheads="1"/>
          </p:cNvSpPr>
          <p:nvPr/>
        </p:nvSpPr>
        <p:spPr bwMode="auto">
          <a:xfrm>
            <a:off x="-290513" y="2865438"/>
            <a:ext cx="1787526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ОИВ 1</a:t>
            </a:r>
          </a:p>
        </p:txBody>
      </p:sp>
      <p:sp>
        <p:nvSpPr>
          <p:cNvPr id="27661" name="Text Box 29"/>
          <p:cNvSpPr txBox="1">
            <a:spLocks noChangeArrowheads="1"/>
          </p:cNvSpPr>
          <p:nvPr/>
        </p:nvSpPr>
        <p:spPr bwMode="auto">
          <a:xfrm>
            <a:off x="6989763" y="2330450"/>
            <a:ext cx="199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>
                <a:solidFill>
                  <a:srgbClr val="006496"/>
                </a:solidFill>
              </a:rPr>
              <a:t>………</a:t>
            </a:r>
            <a:endParaRPr lang="ru-RU" sz="2400" b="1">
              <a:solidFill>
                <a:srgbClr val="006496"/>
              </a:solidFill>
            </a:endParaRPr>
          </a:p>
        </p:txBody>
      </p:sp>
      <p:grpSp>
        <p:nvGrpSpPr>
          <p:cNvPr id="27662" name="Группа 213"/>
          <p:cNvGrpSpPr>
            <a:grpSpLocks/>
          </p:cNvGrpSpPr>
          <p:nvPr/>
        </p:nvGrpSpPr>
        <p:grpSpPr bwMode="auto">
          <a:xfrm>
            <a:off x="3851275" y="1557338"/>
            <a:ext cx="1304925" cy="695325"/>
            <a:chOff x="1801444" y="5125617"/>
            <a:chExt cx="1638300" cy="542925"/>
          </a:xfrm>
        </p:grpSpPr>
        <p:pic>
          <p:nvPicPr>
            <p:cNvPr id="13341" name="Picture 39" descr="W:\Presentation_rostelecom\1\eGov-presentation_s4-13-gd_1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444" y="5192292"/>
              <a:ext cx="16383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2" name="Picture 26" descr="W:\Presentation_rostelecom\1\eGov-presentation_s4-13-gd_13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859" y="5125617"/>
              <a:ext cx="33337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3" name="Picture 40" descr="W:\Presentation_rostelecom\1\eGov-presentation_s4-13-gd_144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209" y="5195690"/>
              <a:ext cx="3429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44" name="Группа 181"/>
            <p:cNvGrpSpPr>
              <a:grpSpLocks/>
            </p:cNvGrpSpPr>
            <p:nvPr/>
          </p:nvGrpSpPr>
          <p:grpSpPr bwMode="auto">
            <a:xfrm>
              <a:off x="2668167" y="5211882"/>
              <a:ext cx="294134" cy="360585"/>
              <a:chOff x="3003823" y="5300663"/>
              <a:chExt cx="294134" cy="360585"/>
            </a:xfrm>
          </p:grpSpPr>
          <p:pic>
            <p:nvPicPr>
              <p:cNvPr id="13345" name="Picture 42" descr="W:\Presentation_rostelecom\1\eGov-presentation_s4-13-gd_136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5300663"/>
                <a:ext cx="171450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46" name="Picture 41" descr="W:\Presentation_rostelecom\1\eGov-presentation_s4-13-gd_139.pn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5386387"/>
                <a:ext cx="238125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47" name="Picture 38" descr="W:\Presentation_rostelecom\1\eGov-presentation_s4-13-gd_151.pn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823" y="5461223"/>
                <a:ext cx="200025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663" name="Text Box 29"/>
          <p:cNvSpPr txBox="1">
            <a:spLocks noChangeArrowheads="1"/>
          </p:cNvSpPr>
          <p:nvPr/>
        </p:nvSpPr>
        <p:spPr bwMode="auto">
          <a:xfrm>
            <a:off x="4716463" y="1628775"/>
            <a:ext cx="1785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ОИВ 21</a:t>
            </a:r>
          </a:p>
        </p:txBody>
      </p:sp>
      <p:sp>
        <p:nvSpPr>
          <p:cNvPr id="27664" name="Line 40"/>
          <p:cNvSpPr>
            <a:spLocks noChangeShapeType="1"/>
          </p:cNvSpPr>
          <p:nvPr/>
        </p:nvSpPr>
        <p:spPr bwMode="auto">
          <a:xfrm>
            <a:off x="1138238" y="2865438"/>
            <a:ext cx="252412" cy="993775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5" name="Line 40"/>
          <p:cNvSpPr>
            <a:spLocks noChangeShapeType="1"/>
          </p:cNvSpPr>
          <p:nvPr/>
        </p:nvSpPr>
        <p:spPr bwMode="auto">
          <a:xfrm>
            <a:off x="1778000" y="4303713"/>
            <a:ext cx="1930400" cy="1141412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6" name="Line 40"/>
          <p:cNvSpPr>
            <a:spLocks noChangeShapeType="1"/>
          </p:cNvSpPr>
          <p:nvPr/>
        </p:nvSpPr>
        <p:spPr bwMode="auto">
          <a:xfrm flipH="1" flipV="1">
            <a:off x="5140325" y="1916113"/>
            <a:ext cx="2590800" cy="504825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7" name="Line 40"/>
          <p:cNvSpPr>
            <a:spLocks noChangeShapeType="1"/>
          </p:cNvSpPr>
          <p:nvPr/>
        </p:nvSpPr>
        <p:spPr bwMode="auto">
          <a:xfrm flipV="1">
            <a:off x="5003800" y="4292600"/>
            <a:ext cx="1931988" cy="1185863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8" name="Line 40"/>
          <p:cNvSpPr>
            <a:spLocks noChangeShapeType="1"/>
          </p:cNvSpPr>
          <p:nvPr/>
        </p:nvSpPr>
        <p:spPr bwMode="auto">
          <a:xfrm flipV="1">
            <a:off x="7451725" y="2865438"/>
            <a:ext cx="649288" cy="981075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9" name="Line 40"/>
          <p:cNvSpPr>
            <a:spLocks noChangeShapeType="1"/>
          </p:cNvSpPr>
          <p:nvPr/>
        </p:nvSpPr>
        <p:spPr bwMode="auto">
          <a:xfrm flipH="1">
            <a:off x="1612900" y="1916113"/>
            <a:ext cx="2246313" cy="504825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6" name="Line 40"/>
          <p:cNvSpPr>
            <a:spLocks noChangeShapeType="1"/>
          </p:cNvSpPr>
          <p:nvPr/>
        </p:nvSpPr>
        <p:spPr bwMode="auto">
          <a:xfrm flipH="1" flipV="1">
            <a:off x="1695450" y="2725738"/>
            <a:ext cx="1127125" cy="515937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8" name="Line 40"/>
          <p:cNvSpPr>
            <a:spLocks noChangeShapeType="1"/>
          </p:cNvSpPr>
          <p:nvPr/>
        </p:nvSpPr>
        <p:spPr bwMode="auto">
          <a:xfrm flipH="1">
            <a:off x="2259013" y="3592513"/>
            <a:ext cx="982662" cy="350837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9" name="Line 40"/>
          <p:cNvSpPr>
            <a:spLocks noChangeShapeType="1"/>
          </p:cNvSpPr>
          <p:nvPr/>
        </p:nvSpPr>
        <p:spPr bwMode="auto">
          <a:xfrm>
            <a:off x="4140200" y="3644900"/>
            <a:ext cx="14288" cy="1544638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0" name="Line 40"/>
          <p:cNvSpPr>
            <a:spLocks noChangeShapeType="1"/>
          </p:cNvSpPr>
          <p:nvPr/>
        </p:nvSpPr>
        <p:spPr bwMode="auto">
          <a:xfrm flipH="1" flipV="1">
            <a:off x="4284663" y="2205038"/>
            <a:ext cx="0" cy="792162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1" name="Line 40"/>
          <p:cNvSpPr>
            <a:spLocks noChangeShapeType="1"/>
          </p:cNvSpPr>
          <p:nvPr/>
        </p:nvSpPr>
        <p:spPr bwMode="auto">
          <a:xfrm>
            <a:off x="5311775" y="3381375"/>
            <a:ext cx="1209675" cy="508000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2" name="Line 40"/>
          <p:cNvSpPr>
            <a:spLocks noChangeShapeType="1"/>
          </p:cNvSpPr>
          <p:nvPr/>
        </p:nvSpPr>
        <p:spPr bwMode="auto">
          <a:xfrm flipV="1">
            <a:off x="5232400" y="2617788"/>
            <a:ext cx="2363788" cy="561975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6" grpId="0"/>
      <p:bldP spid="27658" grpId="0"/>
      <p:bldP spid="27660" grpId="0"/>
      <p:bldP spid="27661" grpId="0"/>
      <p:bldP spid="27663" grpId="0"/>
      <p:bldP spid="27664" grpId="0" animBg="1"/>
      <p:bldP spid="27665" grpId="0" animBg="1"/>
      <p:bldP spid="27666" grpId="0" animBg="1"/>
      <p:bldP spid="27667" grpId="0" animBg="1"/>
      <p:bldP spid="27668" grpId="0" animBg="1"/>
      <p:bldP spid="27669" grpId="0" animBg="1"/>
      <p:bldP spid="176" grpId="0" animBg="1"/>
      <p:bldP spid="178" grpId="0" animBg="1"/>
      <p:bldP spid="179" grpId="0" animBg="1"/>
      <p:bldP spid="180" grpId="0" animBg="1"/>
      <p:bldP spid="181" grpId="0" animBg="1"/>
      <p:bldP spid="1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928813" y="1785938"/>
            <a:ext cx="6786562" cy="4714875"/>
          </a:xfrm>
          <a:prstGeom prst="rect">
            <a:avLst/>
          </a:prstGeom>
        </p:spPr>
        <p:txBody>
          <a:bodyPr lIns="54864" tIns="91440"/>
          <a:lstStyle/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1520" y="178872"/>
            <a:ext cx="8892480" cy="1440160"/>
          </a:xfrm>
          <a:prstGeom prst="rect">
            <a:avLst/>
          </a:prstGeom>
        </p:spPr>
        <p:txBody>
          <a:bodyPr rIns="45720" anchor="ctr">
            <a:normAutofit fontScale="97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Проект Концепции построения корпоративной защищённой </a:t>
            </a:r>
          </a:p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сети передачи данных органов исполнительной власти </a:t>
            </a:r>
          </a:p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Республики Карелия</a:t>
            </a:r>
            <a:r>
              <a:rPr lang="ru-RU" sz="2400" dirty="0"/>
              <a:t>.</a:t>
            </a: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II </a:t>
            </a: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этап.</a:t>
            </a:r>
            <a:endParaRPr lang="ru-RU" sz="2400" dirty="0"/>
          </a:p>
        </p:txBody>
      </p:sp>
      <p:grpSp>
        <p:nvGrpSpPr>
          <p:cNvPr id="39940" name="Group 28"/>
          <p:cNvGrpSpPr>
            <a:grpSpLocks/>
          </p:cNvGrpSpPr>
          <p:nvPr/>
        </p:nvGrpSpPr>
        <p:grpSpPr bwMode="auto">
          <a:xfrm>
            <a:off x="3122613" y="2098675"/>
            <a:ext cx="2592387" cy="714375"/>
            <a:chOff x="2880" y="2449"/>
            <a:chExt cx="1944" cy="501"/>
          </a:xfrm>
        </p:grpSpPr>
        <p:pic>
          <p:nvPicPr>
            <p:cNvPr id="14436" name="Picture 35" descr="W:\Presentation_rostelecom\1\eGov-presentation_s4-13-gd_9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478"/>
              <a:ext cx="194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7" name="Picture 12" descr="W:\Presentation_rostelecom\1\eGov-presentation_s4-13-gd_2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" y="2662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8" name="Picture 15" descr="W:\Presentation_rostelecom\1\eGov-presentation_s4-13-gd_3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" y="2676"/>
              <a:ext cx="21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9" name="Picture 5" descr="W:\Presentation_rostelecom\1\eGov-presentation_s4-13-gd_7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" y="2449"/>
              <a:ext cx="24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440" name="Группа 15"/>
            <p:cNvGrpSpPr>
              <a:grpSpLocks/>
            </p:cNvGrpSpPr>
            <p:nvPr/>
          </p:nvGrpSpPr>
          <p:grpSpPr bwMode="auto">
            <a:xfrm>
              <a:off x="3123" y="2475"/>
              <a:ext cx="477" cy="199"/>
              <a:chOff x="1403592" y="3584007"/>
              <a:chExt cx="757238" cy="316482"/>
            </a:xfrm>
          </p:grpSpPr>
          <p:pic>
            <p:nvPicPr>
              <p:cNvPr id="14450" name="Picture 3" descr="W:\Presentation_rostelecom\1\eGov-presentation_s4-13-gd_63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592" y="3624264"/>
                <a:ext cx="2857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51" name="Picture 3" descr="W:\Presentation_rostelecom\1\eGov-presentation_s4-13-gd_63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9336" y="3584007"/>
                <a:ext cx="2857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52" name="Picture 3" descr="W:\Presentation_rostelecom\1\eGov-presentation_s4-13-gd_63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5080" y="3584008"/>
                <a:ext cx="2857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441" name="Группа 16"/>
            <p:cNvGrpSpPr>
              <a:grpSpLocks/>
            </p:cNvGrpSpPr>
            <p:nvPr/>
          </p:nvGrpSpPr>
          <p:grpSpPr bwMode="auto">
            <a:xfrm>
              <a:off x="3635" y="2461"/>
              <a:ext cx="209" cy="277"/>
              <a:chOff x="2223763" y="3573016"/>
              <a:chExt cx="332013" cy="438520"/>
            </a:xfrm>
          </p:grpSpPr>
          <p:pic>
            <p:nvPicPr>
              <p:cNvPr id="14448" name="Picture 2" descr="W:\Presentation_rostelecom\1\eGov-presentation_s4-13-gd_60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8601" y="3573016"/>
                <a:ext cx="2571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49" name="Picture 6" descr="W:\Presentation_rostelecom\1\eGov-presentation_s4-13-gd_73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3763" y="3678161"/>
                <a:ext cx="238125" cy="33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442" name="Группа 198"/>
            <p:cNvGrpSpPr>
              <a:grpSpLocks/>
            </p:cNvGrpSpPr>
            <p:nvPr/>
          </p:nvGrpSpPr>
          <p:grpSpPr bwMode="auto">
            <a:xfrm flipH="1">
              <a:off x="3935" y="2461"/>
              <a:ext cx="209" cy="277"/>
              <a:chOff x="2223763" y="3573016"/>
              <a:chExt cx="332013" cy="438520"/>
            </a:xfrm>
          </p:grpSpPr>
          <p:pic>
            <p:nvPicPr>
              <p:cNvPr id="14446" name="Picture 2" descr="W:\Presentation_rostelecom\1\eGov-presentation_s4-13-gd_60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8601" y="3573016"/>
                <a:ext cx="2571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47" name="Picture 6" descr="W:\Presentation_rostelecom\1\eGov-presentation_s4-13-gd_73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3763" y="3678161"/>
                <a:ext cx="238125" cy="33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443" name="Picture 4" descr="W:\Presentation_rostelecom\1\eGov-presentation_s4-13-gd_6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2466"/>
              <a:ext cx="18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4" name="Picture 8" descr="W:\Presentation_rostelecom\1\eGov-presentation_s4-13-gd_86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" y="2596"/>
              <a:ext cx="2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5" name="Picture 13" descr="W:\Presentation_rostelecom\1\eGov-presentation_s4-13-gd_23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2710"/>
              <a:ext cx="21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58" name="Text Box 29"/>
          <p:cNvSpPr txBox="1">
            <a:spLocks noChangeArrowheads="1"/>
          </p:cNvSpPr>
          <p:nvPr/>
        </p:nvSpPr>
        <p:spPr bwMode="auto">
          <a:xfrm>
            <a:off x="5459413" y="1887538"/>
            <a:ext cx="1512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Центр обработки данных (ЦОД)</a:t>
            </a:r>
          </a:p>
        </p:txBody>
      </p:sp>
      <p:sp>
        <p:nvSpPr>
          <p:cNvPr id="39994" name="Text Box 29"/>
          <p:cNvSpPr txBox="1">
            <a:spLocks noChangeArrowheads="1"/>
          </p:cNvSpPr>
          <p:nvPr/>
        </p:nvSpPr>
        <p:spPr bwMode="auto">
          <a:xfrm>
            <a:off x="0" y="2060575"/>
            <a:ext cx="1787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ОИВ 1</a:t>
            </a:r>
          </a:p>
        </p:txBody>
      </p:sp>
      <p:grpSp>
        <p:nvGrpSpPr>
          <p:cNvPr id="40018" name="Group 82"/>
          <p:cNvGrpSpPr>
            <a:grpSpLocks/>
          </p:cNvGrpSpPr>
          <p:nvPr/>
        </p:nvGrpSpPr>
        <p:grpSpPr bwMode="auto">
          <a:xfrm>
            <a:off x="179388" y="1608138"/>
            <a:ext cx="8964612" cy="1871662"/>
            <a:chOff x="249" y="981"/>
            <a:chExt cx="5434" cy="1986"/>
          </a:xfrm>
        </p:grpSpPr>
        <p:grpSp>
          <p:nvGrpSpPr>
            <p:cNvPr id="14385" name="Группа 213"/>
            <p:cNvGrpSpPr>
              <a:grpSpLocks/>
            </p:cNvGrpSpPr>
            <p:nvPr/>
          </p:nvGrpSpPr>
          <p:grpSpPr bwMode="auto">
            <a:xfrm>
              <a:off x="793" y="1979"/>
              <a:ext cx="822" cy="439"/>
              <a:chOff x="1801444" y="5125617"/>
              <a:chExt cx="1638300" cy="542925"/>
            </a:xfrm>
          </p:grpSpPr>
          <p:pic>
            <p:nvPicPr>
              <p:cNvPr id="14429" name="Picture 39" descr="W:\Presentation_rostelecom\1\eGov-presentation_s4-13-gd_147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444" y="5192292"/>
                <a:ext cx="163830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30" name="Picture 26" descr="W:\Presentation_rostelecom\1\eGov-presentation_s4-13-gd_133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859" y="5125617"/>
                <a:ext cx="333375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31" name="Picture 40" descr="W:\Presentation_rostelecom\1\eGov-presentation_s4-13-gd_144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209" y="5195690"/>
                <a:ext cx="34290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432" name="Группа 181"/>
              <p:cNvGrpSpPr>
                <a:grpSpLocks/>
              </p:cNvGrpSpPr>
              <p:nvPr/>
            </p:nvGrpSpPr>
            <p:grpSpPr bwMode="auto">
              <a:xfrm>
                <a:off x="2668167" y="5211882"/>
                <a:ext cx="294134" cy="360585"/>
                <a:chOff x="3003823" y="5300663"/>
                <a:chExt cx="294134" cy="360585"/>
              </a:xfrm>
            </p:grpSpPr>
            <p:pic>
              <p:nvPicPr>
                <p:cNvPr id="14433" name="Picture 42" descr="W:\Presentation_rostelecom\1\eGov-presentation_s4-13-gd_136.pn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00663"/>
                  <a:ext cx="171450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34" name="Picture 41" descr="W:\Presentation_rostelecom\1\eGov-presentation_s4-13-gd_139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86387"/>
                  <a:ext cx="238125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35" name="Picture 38" descr="W:\Presentation_rostelecom\1\eGov-presentation_s4-13-gd_151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3823" y="5461223"/>
                  <a:ext cx="200025" cy="200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4386" name="Text Box 29"/>
            <p:cNvSpPr txBox="1">
              <a:spLocks noChangeArrowheads="1"/>
            </p:cNvSpPr>
            <p:nvPr/>
          </p:nvSpPr>
          <p:spPr bwMode="auto">
            <a:xfrm>
              <a:off x="249" y="2339"/>
              <a:ext cx="1126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404040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404040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solidFill>
                    <a:srgbClr val="006496"/>
                  </a:solidFill>
                </a:rPr>
                <a:t>ОИВ 2</a:t>
              </a:r>
            </a:p>
          </p:txBody>
        </p:sp>
        <p:grpSp>
          <p:nvGrpSpPr>
            <p:cNvPr id="14387" name="Группа 213"/>
            <p:cNvGrpSpPr>
              <a:grpSpLocks/>
            </p:cNvGrpSpPr>
            <p:nvPr/>
          </p:nvGrpSpPr>
          <p:grpSpPr bwMode="auto">
            <a:xfrm>
              <a:off x="2472" y="2341"/>
              <a:ext cx="822" cy="439"/>
              <a:chOff x="1801444" y="5125617"/>
              <a:chExt cx="1638300" cy="542925"/>
            </a:xfrm>
          </p:grpSpPr>
          <p:pic>
            <p:nvPicPr>
              <p:cNvPr id="14422" name="Picture 39" descr="W:\Presentation_rostelecom\1\eGov-presentation_s4-13-gd_147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444" y="5192292"/>
                <a:ext cx="163830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23" name="Picture 26" descr="W:\Presentation_rostelecom\1\eGov-presentation_s4-13-gd_133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859" y="5125617"/>
                <a:ext cx="333375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24" name="Picture 40" descr="W:\Presentation_rostelecom\1\eGov-presentation_s4-13-gd_144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209" y="5195690"/>
                <a:ext cx="34290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425" name="Группа 181"/>
              <p:cNvGrpSpPr>
                <a:grpSpLocks/>
              </p:cNvGrpSpPr>
              <p:nvPr/>
            </p:nvGrpSpPr>
            <p:grpSpPr bwMode="auto">
              <a:xfrm>
                <a:off x="2668167" y="5211882"/>
                <a:ext cx="294134" cy="360585"/>
                <a:chOff x="3003823" y="5300663"/>
                <a:chExt cx="294134" cy="360585"/>
              </a:xfrm>
            </p:grpSpPr>
            <p:pic>
              <p:nvPicPr>
                <p:cNvPr id="14426" name="Picture 42" descr="W:\Presentation_rostelecom\1\eGov-presentation_s4-13-gd_136.pn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00663"/>
                  <a:ext cx="171450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27" name="Picture 41" descr="W:\Presentation_rostelecom\1\eGov-presentation_s4-13-gd_139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86387"/>
                  <a:ext cx="238125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28" name="Picture 38" descr="W:\Presentation_rostelecom\1\eGov-presentation_s4-13-gd_151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3823" y="5461223"/>
                  <a:ext cx="200025" cy="200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4388" name="Text Box 29"/>
            <p:cNvSpPr txBox="1">
              <a:spLocks noChangeArrowheads="1"/>
            </p:cNvSpPr>
            <p:nvPr/>
          </p:nvSpPr>
          <p:spPr bwMode="auto">
            <a:xfrm>
              <a:off x="1655" y="2613"/>
              <a:ext cx="112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404040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404040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solidFill>
                    <a:srgbClr val="006496"/>
                  </a:solidFill>
                </a:rPr>
                <a:t>ОИВ 3</a:t>
              </a:r>
            </a:p>
          </p:txBody>
        </p:sp>
        <p:grpSp>
          <p:nvGrpSpPr>
            <p:cNvPr id="14389" name="Группа 213"/>
            <p:cNvGrpSpPr>
              <a:grpSpLocks/>
            </p:cNvGrpSpPr>
            <p:nvPr/>
          </p:nvGrpSpPr>
          <p:grpSpPr bwMode="auto">
            <a:xfrm>
              <a:off x="4195" y="1797"/>
              <a:ext cx="822" cy="439"/>
              <a:chOff x="1801444" y="5125617"/>
              <a:chExt cx="1638300" cy="542925"/>
            </a:xfrm>
          </p:grpSpPr>
          <p:pic>
            <p:nvPicPr>
              <p:cNvPr id="14415" name="Picture 39" descr="W:\Presentation_rostelecom\1\eGov-presentation_s4-13-gd_147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444" y="5192292"/>
                <a:ext cx="163830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16" name="Picture 26" descr="W:\Presentation_rostelecom\1\eGov-presentation_s4-13-gd_133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859" y="5125617"/>
                <a:ext cx="333375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17" name="Picture 40" descr="W:\Presentation_rostelecom\1\eGov-presentation_s4-13-gd_144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209" y="5195690"/>
                <a:ext cx="34290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418" name="Группа 181"/>
              <p:cNvGrpSpPr>
                <a:grpSpLocks/>
              </p:cNvGrpSpPr>
              <p:nvPr/>
            </p:nvGrpSpPr>
            <p:grpSpPr bwMode="auto">
              <a:xfrm>
                <a:off x="2668167" y="5211882"/>
                <a:ext cx="294134" cy="360585"/>
                <a:chOff x="3003823" y="5300663"/>
                <a:chExt cx="294134" cy="360585"/>
              </a:xfrm>
            </p:grpSpPr>
            <p:pic>
              <p:nvPicPr>
                <p:cNvPr id="14419" name="Picture 42" descr="W:\Presentation_rostelecom\1\eGov-presentation_s4-13-gd_136.pn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00663"/>
                  <a:ext cx="171450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20" name="Picture 41" descr="W:\Presentation_rostelecom\1\eGov-presentation_s4-13-gd_139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86387"/>
                  <a:ext cx="238125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21" name="Picture 38" descr="W:\Presentation_rostelecom\1\eGov-presentation_s4-13-gd_151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3823" y="5461223"/>
                  <a:ext cx="200025" cy="200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4390" name="Text Box 29"/>
            <p:cNvSpPr txBox="1">
              <a:spLocks noChangeArrowheads="1"/>
            </p:cNvSpPr>
            <p:nvPr/>
          </p:nvSpPr>
          <p:spPr bwMode="auto">
            <a:xfrm>
              <a:off x="4558" y="2067"/>
              <a:ext cx="112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404040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404040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solidFill>
                    <a:srgbClr val="006496"/>
                  </a:solidFill>
                </a:rPr>
                <a:t>ОИВ 4</a:t>
              </a:r>
            </a:p>
          </p:txBody>
        </p:sp>
        <p:grpSp>
          <p:nvGrpSpPr>
            <p:cNvPr id="14391" name="Группа 213"/>
            <p:cNvGrpSpPr>
              <a:grpSpLocks/>
            </p:cNvGrpSpPr>
            <p:nvPr/>
          </p:nvGrpSpPr>
          <p:grpSpPr bwMode="auto">
            <a:xfrm>
              <a:off x="340" y="1162"/>
              <a:ext cx="822" cy="438"/>
              <a:chOff x="1801444" y="5125617"/>
              <a:chExt cx="1638300" cy="542925"/>
            </a:xfrm>
          </p:grpSpPr>
          <p:pic>
            <p:nvPicPr>
              <p:cNvPr id="14408" name="Picture 39" descr="W:\Presentation_rostelecom\1\eGov-presentation_s4-13-gd_147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444" y="5192292"/>
                <a:ext cx="163830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09" name="Picture 26" descr="W:\Presentation_rostelecom\1\eGov-presentation_s4-13-gd_133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859" y="5125617"/>
                <a:ext cx="333375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10" name="Picture 40" descr="W:\Presentation_rostelecom\1\eGov-presentation_s4-13-gd_144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209" y="5195690"/>
                <a:ext cx="34290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411" name="Группа 181"/>
              <p:cNvGrpSpPr>
                <a:grpSpLocks/>
              </p:cNvGrpSpPr>
              <p:nvPr/>
            </p:nvGrpSpPr>
            <p:grpSpPr bwMode="auto">
              <a:xfrm>
                <a:off x="2668167" y="5211882"/>
                <a:ext cx="294134" cy="360585"/>
                <a:chOff x="3003823" y="5300663"/>
                <a:chExt cx="294134" cy="360585"/>
              </a:xfrm>
            </p:grpSpPr>
            <p:pic>
              <p:nvPicPr>
                <p:cNvPr id="14412" name="Picture 42" descr="W:\Presentation_rostelecom\1\eGov-presentation_s4-13-gd_136.pn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00663"/>
                  <a:ext cx="171450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13" name="Picture 41" descr="W:\Presentation_rostelecom\1\eGov-presentation_s4-13-gd_139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86387"/>
                  <a:ext cx="238125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14" name="Picture 38" descr="W:\Presentation_rostelecom\1\eGov-presentation_s4-13-gd_151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3823" y="5461223"/>
                  <a:ext cx="200025" cy="200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4392" name="Text Box 29"/>
            <p:cNvSpPr txBox="1">
              <a:spLocks noChangeArrowheads="1"/>
            </p:cNvSpPr>
            <p:nvPr/>
          </p:nvSpPr>
          <p:spPr bwMode="auto">
            <a:xfrm>
              <a:off x="4332" y="1208"/>
              <a:ext cx="1255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404040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404040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2000" b="1">
                  <a:solidFill>
                    <a:srgbClr val="006496"/>
                  </a:solidFill>
                </a:rPr>
                <a:t>………</a:t>
              </a:r>
              <a:endParaRPr lang="ru-RU" sz="2400" b="1">
                <a:solidFill>
                  <a:srgbClr val="006496"/>
                </a:solidFill>
              </a:endParaRPr>
            </a:p>
          </p:txBody>
        </p:sp>
        <p:grpSp>
          <p:nvGrpSpPr>
            <p:cNvPr id="14393" name="Группа 213"/>
            <p:cNvGrpSpPr>
              <a:grpSpLocks/>
            </p:cNvGrpSpPr>
            <p:nvPr/>
          </p:nvGrpSpPr>
          <p:grpSpPr bwMode="auto">
            <a:xfrm>
              <a:off x="2426" y="981"/>
              <a:ext cx="822" cy="438"/>
              <a:chOff x="1801444" y="5125617"/>
              <a:chExt cx="1638300" cy="542925"/>
            </a:xfrm>
          </p:grpSpPr>
          <p:pic>
            <p:nvPicPr>
              <p:cNvPr id="14401" name="Picture 39" descr="W:\Presentation_rostelecom\1\eGov-presentation_s4-13-gd_147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444" y="5192292"/>
                <a:ext cx="163830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02" name="Picture 26" descr="W:\Presentation_rostelecom\1\eGov-presentation_s4-13-gd_133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859" y="5125617"/>
                <a:ext cx="333375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03" name="Picture 40" descr="W:\Presentation_rostelecom\1\eGov-presentation_s4-13-gd_144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209" y="5195690"/>
                <a:ext cx="34290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404" name="Группа 181"/>
              <p:cNvGrpSpPr>
                <a:grpSpLocks/>
              </p:cNvGrpSpPr>
              <p:nvPr/>
            </p:nvGrpSpPr>
            <p:grpSpPr bwMode="auto">
              <a:xfrm>
                <a:off x="2668167" y="5211882"/>
                <a:ext cx="294134" cy="360585"/>
                <a:chOff x="3003823" y="5300663"/>
                <a:chExt cx="294134" cy="360585"/>
              </a:xfrm>
            </p:grpSpPr>
            <p:pic>
              <p:nvPicPr>
                <p:cNvPr id="14405" name="Picture 42" descr="W:\Presentation_rostelecom\1\eGov-presentation_s4-13-gd_136.pn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00663"/>
                  <a:ext cx="171450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06" name="Picture 41" descr="W:\Presentation_rostelecom\1\eGov-presentation_s4-13-gd_139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86387"/>
                  <a:ext cx="238125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07" name="Picture 38" descr="W:\Presentation_rostelecom\1\eGov-presentation_s4-13-gd_151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3823" y="5461223"/>
                  <a:ext cx="200025" cy="200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4394" name="Text Box 29"/>
            <p:cNvSpPr txBox="1">
              <a:spLocks noChangeArrowheads="1"/>
            </p:cNvSpPr>
            <p:nvPr/>
          </p:nvSpPr>
          <p:spPr bwMode="auto">
            <a:xfrm>
              <a:off x="2971" y="1026"/>
              <a:ext cx="112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404040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404040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solidFill>
                    <a:srgbClr val="006496"/>
                  </a:solidFill>
                </a:rPr>
                <a:t>ОИВ 21</a:t>
              </a:r>
            </a:p>
          </p:txBody>
        </p:sp>
        <p:sp>
          <p:nvSpPr>
            <p:cNvPr id="14395" name="Line 40"/>
            <p:cNvSpPr>
              <a:spLocks noChangeShapeType="1"/>
            </p:cNvSpPr>
            <p:nvPr/>
          </p:nvSpPr>
          <p:spPr bwMode="auto">
            <a:xfrm>
              <a:off x="793" y="1570"/>
              <a:ext cx="273" cy="454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6" name="Line 40"/>
            <p:cNvSpPr>
              <a:spLocks noChangeShapeType="1"/>
            </p:cNvSpPr>
            <p:nvPr/>
          </p:nvSpPr>
          <p:spPr bwMode="auto">
            <a:xfrm>
              <a:off x="1519" y="2341"/>
              <a:ext cx="953" cy="273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7" name="Line 40"/>
            <p:cNvSpPr>
              <a:spLocks noChangeShapeType="1"/>
            </p:cNvSpPr>
            <p:nvPr/>
          </p:nvSpPr>
          <p:spPr bwMode="auto">
            <a:xfrm flipH="1" flipV="1">
              <a:off x="3238" y="1207"/>
              <a:ext cx="1411" cy="91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8" name="Line 40"/>
            <p:cNvSpPr>
              <a:spLocks noChangeShapeType="1"/>
            </p:cNvSpPr>
            <p:nvPr/>
          </p:nvSpPr>
          <p:spPr bwMode="auto">
            <a:xfrm flipV="1">
              <a:off x="3288" y="2115"/>
              <a:ext cx="998" cy="453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9" name="Line 40"/>
            <p:cNvSpPr>
              <a:spLocks noChangeShapeType="1"/>
            </p:cNvSpPr>
            <p:nvPr/>
          </p:nvSpPr>
          <p:spPr bwMode="auto">
            <a:xfrm flipV="1">
              <a:off x="4785" y="1434"/>
              <a:ext cx="454" cy="482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0" name="Line 40"/>
            <p:cNvSpPr>
              <a:spLocks noChangeShapeType="1"/>
            </p:cNvSpPr>
            <p:nvPr/>
          </p:nvSpPr>
          <p:spPr bwMode="auto">
            <a:xfrm flipH="1">
              <a:off x="1066" y="1162"/>
              <a:ext cx="1406" cy="182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0033" name="Group 97"/>
          <p:cNvGrpSpPr>
            <a:grpSpLocks/>
          </p:cNvGrpSpPr>
          <p:nvPr/>
        </p:nvGrpSpPr>
        <p:grpSpPr bwMode="auto">
          <a:xfrm>
            <a:off x="1128713" y="3933825"/>
            <a:ext cx="995362" cy="647700"/>
            <a:chOff x="3342" y="3294"/>
            <a:chExt cx="717" cy="439"/>
          </a:xfrm>
        </p:grpSpPr>
        <p:pic>
          <p:nvPicPr>
            <p:cNvPr id="14382" name="Picture 39" descr="W:\Presentation_rostelecom\1\eGov-presentation_s4-13-gd_1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" y="3343"/>
              <a:ext cx="717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3" name="Picture 26" descr="W:\Presentation_rostelecom\1\eGov-presentation_s4-13-gd_13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294"/>
              <a:ext cx="145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4" name="Picture 40" descr="W:\Presentation_rostelecom\1\eGov-presentation_s4-13-gd_144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3294"/>
              <a:ext cx="19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034" name="Text Box 29"/>
          <p:cNvSpPr txBox="1">
            <a:spLocks noChangeArrowheads="1"/>
          </p:cNvSpPr>
          <p:nvPr/>
        </p:nvSpPr>
        <p:spPr bwMode="auto">
          <a:xfrm>
            <a:off x="0" y="4294188"/>
            <a:ext cx="1787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ОМСУ 1</a:t>
            </a:r>
          </a:p>
        </p:txBody>
      </p:sp>
      <p:grpSp>
        <p:nvGrpSpPr>
          <p:cNvPr id="40035" name="Group 99"/>
          <p:cNvGrpSpPr>
            <a:grpSpLocks/>
          </p:cNvGrpSpPr>
          <p:nvPr/>
        </p:nvGrpSpPr>
        <p:grpSpPr bwMode="auto">
          <a:xfrm>
            <a:off x="1920875" y="5168900"/>
            <a:ext cx="995363" cy="647700"/>
            <a:chOff x="3342" y="3294"/>
            <a:chExt cx="717" cy="439"/>
          </a:xfrm>
        </p:grpSpPr>
        <p:pic>
          <p:nvPicPr>
            <p:cNvPr id="14379" name="Picture 39" descr="W:\Presentation_rostelecom\1\eGov-presentation_s4-13-gd_1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" y="3343"/>
              <a:ext cx="717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0" name="Picture 26" descr="W:\Presentation_rostelecom\1\eGov-presentation_s4-13-gd_13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294"/>
              <a:ext cx="145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1" name="Picture 40" descr="W:\Presentation_rostelecom\1\eGov-presentation_s4-13-gd_144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3294"/>
              <a:ext cx="19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039" name="Text Box 29"/>
          <p:cNvSpPr txBox="1">
            <a:spLocks noChangeArrowheads="1"/>
          </p:cNvSpPr>
          <p:nvPr/>
        </p:nvSpPr>
        <p:spPr bwMode="auto">
          <a:xfrm>
            <a:off x="1020763" y="5673725"/>
            <a:ext cx="1787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ОМСУ 2</a:t>
            </a:r>
          </a:p>
        </p:txBody>
      </p:sp>
      <p:grpSp>
        <p:nvGrpSpPr>
          <p:cNvPr id="40040" name="Group 104"/>
          <p:cNvGrpSpPr>
            <a:grpSpLocks/>
          </p:cNvGrpSpPr>
          <p:nvPr/>
        </p:nvGrpSpPr>
        <p:grpSpPr bwMode="auto">
          <a:xfrm>
            <a:off x="3721100" y="5745163"/>
            <a:ext cx="995363" cy="647700"/>
            <a:chOff x="3342" y="3294"/>
            <a:chExt cx="717" cy="439"/>
          </a:xfrm>
        </p:grpSpPr>
        <p:pic>
          <p:nvPicPr>
            <p:cNvPr id="14376" name="Picture 39" descr="W:\Presentation_rostelecom\1\eGov-presentation_s4-13-gd_1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" y="3343"/>
              <a:ext cx="717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7" name="Picture 26" descr="W:\Presentation_rostelecom\1\eGov-presentation_s4-13-gd_13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294"/>
              <a:ext cx="145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8" name="Picture 40" descr="W:\Presentation_rostelecom\1\eGov-presentation_s4-13-gd_144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3294"/>
              <a:ext cx="19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044" name="Text Box 29"/>
          <p:cNvSpPr txBox="1">
            <a:spLocks noChangeArrowheads="1"/>
          </p:cNvSpPr>
          <p:nvPr/>
        </p:nvSpPr>
        <p:spPr bwMode="auto">
          <a:xfrm>
            <a:off x="2820988" y="6249988"/>
            <a:ext cx="1787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ОМСУ 3</a:t>
            </a:r>
          </a:p>
        </p:txBody>
      </p:sp>
      <p:grpSp>
        <p:nvGrpSpPr>
          <p:cNvPr id="40045" name="Group 109"/>
          <p:cNvGrpSpPr>
            <a:grpSpLocks/>
          </p:cNvGrpSpPr>
          <p:nvPr/>
        </p:nvGrpSpPr>
        <p:grpSpPr bwMode="auto">
          <a:xfrm>
            <a:off x="5724525" y="5373688"/>
            <a:ext cx="995363" cy="647700"/>
            <a:chOff x="3342" y="3294"/>
            <a:chExt cx="717" cy="439"/>
          </a:xfrm>
        </p:grpSpPr>
        <p:pic>
          <p:nvPicPr>
            <p:cNvPr id="14373" name="Picture 39" descr="W:\Presentation_rostelecom\1\eGov-presentation_s4-13-gd_1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" y="3343"/>
              <a:ext cx="717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4" name="Picture 26" descr="W:\Presentation_rostelecom\1\eGov-presentation_s4-13-gd_13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294"/>
              <a:ext cx="145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5" name="Picture 40" descr="W:\Presentation_rostelecom\1\eGov-presentation_s4-13-gd_144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3294"/>
              <a:ext cx="19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049" name="Text Box 29"/>
          <p:cNvSpPr txBox="1">
            <a:spLocks noChangeArrowheads="1"/>
          </p:cNvSpPr>
          <p:nvPr/>
        </p:nvSpPr>
        <p:spPr bwMode="auto">
          <a:xfrm>
            <a:off x="4787900" y="5948363"/>
            <a:ext cx="1787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ОМСУ 4</a:t>
            </a:r>
          </a:p>
        </p:txBody>
      </p:sp>
      <p:grpSp>
        <p:nvGrpSpPr>
          <p:cNvPr id="40050" name="Group 114"/>
          <p:cNvGrpSpPr>
            <a:grpSpLocks/>
          </p:cNvGrpSpPr>
          <p:nvPr/>
        </p:nvGrpSpPr>
        <p:grpSpPr bwMode="auto">
          <a:xfrm>
            <a:off x="7488238" y="3789363"/>
            <a:ext cx="995362" cy="647700"/>
            <a:chOff x="3342" y="3294"/>
            <a:chExt cx="717" cy="439"/>
          </a:xfrm>
        </p:grpSpPr>
        <p:pic>
          <p:nvPicPr>
            <p:cNvPr id="14370" name="Picture 39" descr="W:\Presentation_rostelecom\1\eGov-presentation_s4-13-gd_1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" y="3343"/>
              <a:ext cx="717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1" name="Picture 26" descr="W:\Presentation_rostelecom\1\eGov-presentation_s4-13-gd_13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294"/>
              <a:ext cx="145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2" name="Picture 40" descr="W:\Presentation_rostelecom\1\eGov-presentation_s4-13-gd_144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3294"/>
              <a:ext cx="19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054" name="Text Box 29"/>
          <p:cNvSpPr txBox="1">
            <a:spLocks noChangeArrowheads="1"/>
          </p:cNvSpPr>
          <p:nvPr/>
        </p:nvSpPr>
        <p:spPr bwMode="auto">
          <a:xfrm>
            <a:off x="7650163" y="3724275"/>
            <a:ext cx="1787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ОМСУ 18</a:t>
            </a:r>
          </a:p>
        </p:txBody>
      </p:sp>
      <p:sp>
        <p:nvSpPr>
          <p:cNvPr id="176" name="Line 40"/>
          <p:cNvSpPr>
            <a:spLocks noChangeShapeType="1"/>
          </p:cNvSpPr>
          <p:nvPr/>
        </p:nvSpPr>
        <p:spPr bwMode="auto">
          <a:xfrm flipH="1">
            <a:off x="2051050" y="2587625"/>
            <a:ext cx="1362075" cy="1554163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Line 40"/>
          <p:cNvSpPr>
            <a:spLocks noChangeShapeType="1"/>
          </p:cNvSpPr>
          <p:nvPr/>
        </p:nvSpPr>
        <p:spPr bwMode="auto">
          <a:xfrm flipH="1">
            <a:off x="2700338" y="2727325"/>
            <a:ext cx="987425" cy="2646363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Line 40"/>
          <p:cNvSpPr>
            <a:spLocks noChangeShapeType="1"/>
          </p:cNvSpPr>
          <p:nvPr/>
        </p:nvSpPr>
        <p:spPr bwMode="auto">
          <a:xfrm flipH="1">
            <a:off x="3848100" y="2703513"/>
            <a:ext cx="36513" cy="3244850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Line 40"/>
          <p:cNvSpPr>
            <a:spLocks noChangeShapeType="1"/>
          </p:cNvSpPr>
          <p:nvPr/>
        </p:nvSpPr>
        <p:spPr bwMode="auto">
          <a:xfrm>
            <a:off x="5127625" y="2693988"/>
            <a:ext cx="812800" cy="2895600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40"/>
          <p:cNvSpPr>
            <a:spLocks noChangeShapeType="1"/>
          </p:cNvSpPr>
          <p:nvPr/>
        </p:nvSpPr>
        <p:spPr bwMode="auto">
          <a:xfrm flipH="1" flipV="1">
            <a:off x="5459413" y="2630488"/>
            <a:ext cx="2190750" cy="1262062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268" name="Text Box 29"/>
          <p:cNvSpPr txBox="1">
            <a:spLocks noChangeArrowheads="1"/>
          </p:cNvSpPr>
          <p:nvPr/>
        </p:nvSpPr>
        <p:spPr bwMode="auto">
          <a:xfrm>
            <a:off x="6754813" y="5059363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>
                <a:solidFill>
                  <a:srgbClr val="006496"/>
                </a:solidFill>
              </a:rPr>
              <a:t>……..</a:t>
            </a:r>
          </a:p>
        </p:txBody>
      </p:sp>
      <p:sp>
        <p:nvSpPr>
          <p:cNvPr id="7" name="Line 40"/>
          <p:cNvSpPr>
            <a:spLocks noChangeShapeType="1"/>
          </p:cNvSpPr>
          <p:nvPr/>
        </p:nvSpPr>
        <p:spPr bwMode="auto">
          <a:xfrm>
            <a:off x="5248275" y="2693988"/>
            <a:ext cx="2189163" cy="2474912"/>
          </a:xfrm>
          <a:prstGeom prst="line">
            <a:avLst/>
          </a:prstGeom>
          <a:noFill/>
          <a:ln w="34925" algn="ctr">
            <a:solidFill>
              <a:srgbClr val="33CCCC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270" name="Line 40"/>
          <p:cNvSpPr>
            <a:spLocks noChangeShapeType="1"/>
          </p:cNvSpPr>
          <p:nvPr/>
        </p:nvSpPr>
        <p:spPr bwMode="auto">
          <a:xfrm>
            <a:off x="1639888" y="4545013"/>
            <a:ext cx="484187" cy="828675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271" name="Line 40"/>
          <p:cNvSpPr>
            <a:spLocks noChangeShapeType="1"/>
          </p:cNvSpPr>
          <p:nvPr/>
        </p:nvSpPr>
        <p:spPr bwMode="auto">
          <a:xfrm>
            <a:off x="2700338" y="5732463"/>
            <a:ext cx="1008062" cy="360362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272" name="Line 40"/>
          <p:cNvSpPr>
            <a:spLocks noChangeShapeType="1"/>
          </p:cNvSpPr>
          <p:nvPr/>
        </p:nvSpPr>
        <p:spPr bwMode="auto">
          <a:xfrm flipV="1">
            <a:off x="4700588" y="5876925"/>
            <a:ext cx="1095375" cy="21590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273" name="Line 40"/>
          <p:cNvSpPr>
            <a:spLocks noChangeShapeType="1"/>
          </p:cNvSpPr>
          <p:nvPr/>
        </p:nvSpPr>
        <p:spPr bwMode="auto">
          <a:xfrm flipV="1">
            <a:off x="6659563" y="5445125"/>
            <a:ext cx="720725" cy="21590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274" name="Line 40"/>
          <p:cNvSpPr>
            <a:spLocks noChangeShapeType="1"/>
          </p:cNvSpPr>
          <p:nvPr/>
        </p:nvSpPr>
        <p:spPr bwMode="auto">
          <a:xfrm flipV="1">
            <a:off x="7740650" y="4365625"/>
            <a:ext cx="339725" cy="693738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275" name="Line 40"/>
          <p:cNvSpPr>
            <a:spLocks noChangeShapeType="1"/>
          </p:cNvSpPr>
          <p:nvPr/>
        </p:nvSpPr>
        <p:spPr bwMode="auto">
          <a:xfrm flipV="1">
            <a:off x="2081213" y="4179888"/>
            <a:ext cx="5446712" cy="73025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276" name="Line 40"/>
          <p:cNvSpPr>
            <a:spLocks noChangeShapeType="1"/>
          </p:cNvSpPr>
          <p:nvPr/>
        </p:nvSpPr>
        <p:spPr bwMode="auto">
          <a:xfrm flipH="1">
            <a:off x="1301750" y="2860675"/>
            <a:ext cx="304800" cy="1282700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278" name="Line 40"/>
          <p:cNvSpPr>
            <a:spLocks noChangeShapeType="1"/>
          </p:cNvSpPr>
          <p:nvPr/>
        </p:nvSpPr>
        <p:spPr bwMode="auto">
          <a:xfrm flipV="1">
            <a:off x="2051050" y="2401888"/>
            <a:ext cx="1143000" cy="22860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279" name="Line 40"/>
          <p:cNvSpPr>
            <a:spLocks noChangeShapeType="1"/>
          </p:cNvSpPr>
          <p:nvPr/>
        </p:nvSpPr>
        <p:spPr bwMode="auto">
          <a:xfrm flipV="1">
            <a:off x="1820863" y="2422525"/>
            <a:ext cx="1301750" cy="1716088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9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9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4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4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4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4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4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4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4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4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4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40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8" grpId="0"/>
      <p:bldP spid="39994" grpId="0"/>
      <p:bldP spid="40034" grpId="0"/>
      <p:bldP spid="40039" grpId="0"/>
      <p:bldP spid="40044" grpId="0"/>
      <p:bldP spid="40049" grpId="0"/>
      <p:bldP spid="40054" grpId="0"/>
      <p:bldP spid="176" grpId="0" animBg="1"/>
      <p:bldP spid="2" grpId="0" animBg="1"/>
      <p:bldP spid="3" grpId="0" animBg="1"/>
      <p:bldP spid="4" grpId="0" animBg="1"/>
      <p:bldP spid="6" grpId="0" animBg="1"/>
      <p:bldP spid="40268" grpId="0"/>
      <p:bldP spid="7" grpId="0" animBg="1"/>
      <p:bldP spid="40270" grpId="0" animBg="1"/>
      <p:bldP spid="40271" grpId="0" animBg="1"/>
      <p:bldP spid="40272" grpId="0" animBg="1"/>
      <p:bldP spid="40273" grpId="0" animBg="1"/>
      <p:bldP spid="40274" grpId="0" animBg="1"/>
      <p:bldP spid="40275" grpId="0" animBg="1"/>
      <p:bldP spid="40276" grpId="0" animBg="1"/>
      <p:bldP spid="40276" grpId="1" animBg="1"/>
      <p:bldP spid="40278" grpId="0" animBg="1"/>
      <p:bldP spid="402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928813" y="1785938"/>
            <a:ext cx="6786562" cy="4714875"/>
          </a:xfrm>
          <a:prstGeom prst="rect">
            <a:avLst/>
          </a:prstGeom>
        </p:spPr>
        <p:txBody>
          <a:bodyPr lIns="54864" tIns="91440"/>
          <a:lstStyle/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1520" y="178872"/>
            <a:ext cx="8892480" cy="1440160"/>
          </a:xfrm>
          <a:prstGeom prst="rect">
            <a:avLst/>
          </a:prstGeom>
        </p:spPr>
        <p:txBody>
          <a:bodyPr rIns="45720" anchor="ctr">
            <a:normAutofit fontScale="97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Проект Концепции построения корпоративной защищённой </a:t>
            </a:r>
          </a:p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сети передачи данных органов исполнительной власти </a:t>
            </a:r>
          </a:p>
          <a:p>
            <a:pPr>
              <a:defRPr/>
            </a:pP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Республики Карелия</a:t>
            </a:r>
            <a:r>
              <a:rPr lang="ru-RU" sz="2400" dirty="0"/>
              <a:t>.</a:t>
            </a: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III </a:t>
            </a:r>
            <a:r>
              <a:rPr lang="ru-RU" sz="24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этап.</a:t>
            </a:r>
            <a:endParaRPr lang="ru-RU" sz="2400" dirty="0"/>
          </a:p>
        </p:txBody>
      </p:sp>
      <p:grpSp>
        <p:nvGrpSpPr>
          <p:cNvPr id="40964" name="Group 28"/>
          <p:cNvGrpSpPr>
            <a:grpSpLocks/>
          </p:cNvGrpSpPr>
          <p:nvPr/>
        </p:nvGrpSpPr>
        <p:grpSpPr bwMode="auto">
          <a:xfrm>
            <a:off x="3241675" y="1916113"/>
            <a:ext cx="2222500" cy="703262"/>
            <a:chOff x="2880" y="2449"/>
            <a:chExt cx="1944" cy="501"/>
          </a:xfrm>
        </p:grpSpPr>
        <p:pic>
          <p:nvPicPr>
            <p:cNvPr id="15489" name="Picture 35" descr="W:\Presentation_rostelecom\1\eGov-presentation_s4-13-gd_9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478"/>
              <a:ext cx="194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0" name="Picture 12" descr="W:\Presentation_rostelecom\1\eGov-presentation_s4-13-gd_2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" y="2662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1" name="Picture 15" descr="W:\Presentation_rostelecom\1\eGov-presentation_s4-13-gd_3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" y="2676"/>
              <a:ext cx="21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2" name="Picture 5" descr="W:\Presentation_rostelecom\1\eGov-presentation_s4-13-gd_7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" y="2449"/>
              <a:ext cx="24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493" name="Группа 15"/>
            <p:cNvGrpSpPr>
              <a:grpSpLocks/>
            </p:cNvGrpSpPr>
            <p:nvPr/>
          </p:nvGrpSpPr>
          <p:grpSpPr bwMode="auto">
            <a:xfrm>
              <a:off x="3123" y="2475"/>
              <a:ext cx="477" cy="199"/>
              <a:chOff x="1403592" y="3584007"/>
              <a:chExt cx="757238" cy="316482"/>
            </a:xfrm>
          </p:grpSpPr>
          <p:pic>
            <p:nvPicPr>
              <p:cNvPr id="15503" name="Picture 3" descr="W:\Presentation_rostelecom\1\eGov-presentation_s4-13-gd_63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592" y="3624264"/>
                <a:ext cx="2857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504" name="Picture 3" descr="W:\Presentation_rostelecom\1\eGov-presentation_s4-13-gd_63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9336" y="3584007"/>
                <a:ext cx="2857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505" name="Picture 3" descr="W:\Presentation_rostelecom\1\eGov-presentation_s4-13-gd_63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5080" y="3584008"/>
                <a:ext cx="2857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494" name="Группа 16"/>
            <p:cNvGrpSpPr>
              <a:grpSpLocks/>
            </p:cNvGrpSpPr>
            <p:nvPr/>
          </p:nvGrpSpPr>
          <p:grpSpPr bwMode="auto">
            <a:xfrm>
              <a:off x="3635" y="2461"/>
              <a:ext cx="209" cy="277"/>
              <a:chOff x="2223763" y="3573016"/>
              <a:chExt cx="332013" cy="438520"/>
            </a:xfrm>
          </p:grpSpPr>
          <p:pic>
            <p:nvPicPr>
              <p:cNvPr id="15501" name="Picture 2" descr="W:\Presentation_rostelecom\1\eGov-presentation_s4-13-gd_60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8601" y="3573016"/>
                <a:ext cx="2571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502" name="Picture 6" descr="W:\Presentation_rostelecom\1\eGov-presentation_s4-13-gd_73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3763" y="3678161"/>
                <a:ext cx="238125" cy="33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495" name="Группа 198"/>
            <p:cNvGrpSpPr>
              <a:grpSpLocks/>
            </p:cNvGrpSpPr>
            <p:nvPr/>
          </p:nvGrpSpPr>
          <p:grpSpPr bwMode="auto">
            <a:xfrm flipH="1">
              <a:off x="3935" y="2461"/>
              <a:ext cx="209" cy="277"/>
              <a:chOff x="2223763" y="3573016"/>
              <a:chExt cx="332013" cy="438520"/>
            </a:xfrm>
          </p:grpSpPr>
          <p:pic>
            <p:nvPicPr>
              <p:cNvPr id="15499" name="Picture 2" descr="W:\Presentation_rostelecom\1\eGov-presentation_s4-13-gd_60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8601" y="3573016"/>
                <a:ext cx="2571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500" name="Picture 6" descr="W:\Presentation_rostelecom\1\eGov-presentation_s4-13-gd_73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3763" y="3678161"/>
                <a:ext cx="238125" cy="33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96" name="Picture 4" descr="W:\Presentation_rostelecom\1\eGov-presentation_s4-13-gd_66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2466"/>
              <a:ext cx="18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7" name="Picture 8" descr="W:\Presentation_rostelecom\1\eGov-presentation_s4-13-gd_86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" y="2596"/>
              <a:ext cx="2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8" name="Picture 13" descr="W:\Presentation_rostelecom\1\eGov-presentation_s4-13-gd_23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2710"/>
              <a:ext cx="21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82" name="Text Box 29"/>
          <p:cNvSpPr txBox="1">
            <a:spLocks noChangeArrowheads="1"/>
          </p:cNvSpPr>
          <p:nvPr/>
        </p:nvSpPr>
        <p:spPr bwMode="auto">
          <a:xfrm>
            <a:off x="5076825" y="1773238"/>
            <a:ext cx="12969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100" b="1">
                <a:solidFill>
                  <a:srgbClr val="006496"/>
                </a:solidFill>
              </a:rPr>
              <a:t>Центр обработки данных (ЦОД)</a:t>
            </a:r>
          </a:p>
        </p:txBody>
      </p:sp>
      <p:sp>
        <p:nvSpPr>
          <p:cNvPr id="40983" name="Text Box 29"/>
          <p:cNvSpPr txBox="1">
            <a:spLocks noChangeArrowheads="1"/>
          </p:cNvSpPr>
          <p:nvPr/>
        </p:nvSpPr>
        <p:spPr bwMode="auto">
          <a:xfrm>
            <a:off x="0" y="2060575"/>
            <a:ext cx="1787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40404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40404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40404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0404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6496"/>
                </a:solidFill>
              </a:rPr>
              <a:t>ОИВ 1</a:t>
            </a:r>
          </a:p>
        </p:txBody>
      </p:sp>
      <p:grpSp>
        <p:nvGrpSpPr>
          <p:cNvPr id="40984" name="Group 24"/>
          <p:cNvGrpSpPr>
            <a:grpSpLocks/>
          </p:cNvGrpSpPr>
          <p:nvPr/>
        </p:nvGrpSpPr>
        <p:grpSpPr bwMode="auto">
          <a:xfrm>
            <a:off x="468313" y="1485900"/>
            <a:ext cx="8351837" cy="1871663"/>
            <a:chOff x="249" y="981"/>
            <a:chExt cx="5434" cy="1986"/>
          </a:xfrm>
        </p:grpSpPr>
        <p:grpSp>
          <p:nvGrpSpPr>
            <p:cNvPr id="15438" name="Группа 213"/>
            <p:cNvGrpSpPr>
              <a:grpSpLocks/>
            </p:cNvGrpSpPr>
            <p:nvPr/>
          </p:nvGrpSpPr>
          <p:grpSpPr bwMode="auto">
            <a:xfrm>
              <a:off x="793" y="1979"/>
              <a:ext cx="822" cy="439"/>
              <a:chOff x="1801444" y="5125617"/>
              <a:chExt cx="1638300" cy="542925"/>
            </a:xfrm>
          </p:grpSpPr>
          <p:pic>
            <p:nvPicPr>
              <p:cNvPr id="15482" name="Picture 39" descr="W:\Presentation_rostelecom\1\eGov-presentation_s4-13-gd_147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444" y="5192292"/>
                <a:ext cx="163830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83" name="Picture 26" descr="W:\Presentation_rostelecom\1\eGov-presentation_s4-13-gd_133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859" y="5125617"/>
                <a:ext cx="333375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84" name="Picture 40" descr="W:\Presentation_rostelecom\1\eGov-presentation_s4-13-gd_144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209" y="5195690"/>
                <a:ext cx="34290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485" name="Группа 181"/>
              <p:cNvGrpSpPr>
                <a:grpSpLocks/>
              </p:cNvGrpSpPr>
              <p:nvPr/>
            </p:nvGrpSpPr>
            <p:grpSpPr bwMode="auto">
              <a:xfrm>
                <a:off x="2668167" y="5211882"/>
                <a:ext cx="294134" cy="360585"/>
                <a:chOff x="3003823" y="5300663"/>
                <a:chExt cx="294134" cy="360585"/>
              </a:xfrm>
            </p:grpSpPr>
            <p:pic>
              <p:nvPicPr>
                <p:cNvPr id="15486" name="Picture 42" descr="W:\Presentation_rostelecom\1\eGov-presentation_s4-13-gd_136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00663"/>
                  <a:ext cx="171450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87" name="Picture 41" descr="W:\Presentation_rostelecom\1\eGov-presentation_s4-13-gd_139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86387"/>
                  <a:ext cx="238125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88" name="Picture 38" descr="W:\Presentation_rostelecom\1\eGov-presentation_s4-13-gd_151.png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3823" y="5461223"/>
                  <a:ext cx="200025" cy="200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5439" name="Text Box 29"/>
            <p:cNvSpPr txBox="1">
              <a:spLocks noChangeArrowheads="1"/>
            </p:cNvSpPr>
            <p:nvPr/>
          </p:nvSpPr>
          <p:spPr bwMode="auto">
            <a:xfrm>
              <a:off x="249" y="2339"/>
              <a:ext cx="1126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404040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404040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solidFill>
                    <a:srgbClr val="006496"/>
                  </a:solidFill>
                </a:rPr>
                <a:t>ОИВ 2</a:t>
              </a:r>
            </a:p>
          </p:txBody>
        </p:sp>
        <p:grpSp>
          <p:nvGrpSpPr>
            <p:cNvPr id="15440" name="Группа 213"/>
            <p:cNvGrpSpPr>
              <a:grpSpLocks/>
            </p:cNvGrpSpPr>
            <p:nvPr/>
          </p:nvGrpSpPr>
          <p:grpSpPr bwMode="auto">
            <a:xfrm>
              <a:off x="2472" y="2341"/>
              <a:ext cx="822" cy="439"/>
              <a:chOff x="1801444" y="5125617"/>
              <a:chExt cx="1638300" cy="542925"/>
            </a:xfrm>
          </p:grpSpPr>
          <p:pic>
            <p:nvPicPr>
              <p:cNvPr id="15475" name="Picture 39" descr="W:\Presentation_rostelecom\1\eGov-presentation_s4-13-gd_147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444" y="5192292"/>
                <a:ext cx="163830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76" name="Picture 26" descr="W:\Presentation_rostelecom\1\eGov-presentation_s4-13-gd_133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859" y="5125617"/>
                <a:ext cx="333375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77" name="Picture 40" descr="W:\Presentation_rostelecom\1\eGov-presentation_s4-13-gd_144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209" y="5195690"/>
                <a:ext cx="34290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478" name="Группа 181"/>
              <p:cNvGrpSpPr>
                <a:grpSpLocks/>
              </p:cNvGrpSpPr>
              <p:nvPr/>
            </p:nvGrpSpPr>
            <p:grpSpPr bwMode="auto">
              <a:xfrm>
                <a:off x="2668167" y="5211882"/>
                <a:ext cx="294134" cy="360585"/>
                <a:chOff x="3003823" y="5300663"/>
                <a:chExt cx="294134" cy="360585"/>
              </a:xfrm>
            </p:grpSpPr>
            <p:pic>
              <p:nvPicPr>
                <p:cNvPr id="15479" name="Picture 42" descr="W:\Presentation_rostelecom\1\eGov-presentation_s4-13-gd_136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00663"/>
                  <a:ext cx="171450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80" name="Picture 41" descr="W:\Presentation_rostelecom\1\eGov-presentation_s4-13-gd_139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86387"/>
                  <a:ext cx="238125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81" name="Picture 38" descr="W:\Presentation_rostelecom\1\eGov-presentation_s4-13-gd_151.png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3823" y="5461223"/>
                  <a:ext cx="200025" cy="200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5441" name="Text Box 29"/>
            <p:cNvSpPr txBox="1">
              <a:spLocks noChangeArrowheads="1"/>
            </p:cNvSpPr>
            <p:nvPr/>
          </p:nvSpPr>
          <p:spPr bwMode="auto">
            <a:xfrm>
              <a:off x="1655" y="2613"/>
              <a:ext cx="112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404040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404040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solidFill>
                    <a:srgbClr val="006496"/>
                  </a:solidFill>
                </a:rPr>
                <a:t>ОИВ 3</a:t>
              </a:r>
            </a:p>
          </p:txBody>
        </p:sp>
        <p:grpSp>
          <p:nvGrpSpPr>
            <p:cNvPr id="15442" name="Группа 213"/>
            <p:cNvGrpSpPr>
              <a:grpSpLocks/>
            </p:cNvGrpSpPr>
            <p:nvPr/>
          </p:nvGrpSpPr>
          <p:grpSpPr bwMode="auto">
            <a:xfrm>
              <a:off x="4195" y="1797"/>
              <a:ext cx="822" cy="439"/>
              <a:chOff x="1801444" y="5125617"/>
              <a:chExt cx="1638300" cy="542925"/>
            </a:xfrm>
          </p:grpSpPr>
          <p:pic>
            <p:nvPicPr>
              <p:cNvPr id="15468" name="Picture 39" descr="W:\Presentation_rostelecom\1\eGov-presentation_s4-13-gd_147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444" y="5192292"/>
                <a:ext cx="163830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9" name="Picture 26" descr="W:\Presentation_rostelecom\1\eGov-presentation_s4-13-gd_133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859" y="5125617"/>
                <a:ext cx="333375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70" name="Picture 40" descr="W:\Presentation_rostelecom\1\eGov-presentation_s4-13-gd_144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209" y="5195690"/>
                <a:ext cx="34290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471" name="Группа 181"/>
              <p:cNvGrpSpPr>
                <a:grpSpLocks/>
              </p:cNvGrpSpPr>
              <p:nvPr/>
            </p:nvGrpSpPr>
            <p:grpSpPr bwMode="auto">
              <a:xfrm>
                <a:off x="2668167" y="5211882"/>
                <a:ext cx="294134" cy="360585"/>
                <a:chOff x="3003823" y="5300663"/>
                <a:chExt cx="294134" cy="360585"/>
              </a:xfrm>
            </p:grpSpPr>
            <p:pic>
              <p:nvPicPr>
                <p:cNvPr id="15472" name="Picture 42" descr="W:\Presentation_rostelecom\1\eGov-presentation_s4-13-gd_136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00663"/>
                  <a:ext cx="171450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73" name="Picture 41" descr="W:\Presentation_rostelecom\1\eGov-presentation_s4-13-gd_139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86387"/>
                  <a:ext cx="238125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74" name="Picture 38" descr="W:\Presentation_rostelecom\1\eGov-presentation_s4-13-gd_151.png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3823" y="5461223"/>
                  <a:ext cx="200025" cy="200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5443" name="Text Box 29"/>
            <p:cNvSpPr txBox="1">
              <a:spLocks noChangeArrowheads="1"/>
            </p:cNvSpPr>
            <p:nvPr/>
          </p:nvSpPr>
          <p:spPr bwMode="auto">
            <a:xfrm>
              <a:off x="4558" y="2067"/>
              <a:ext cx="112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404040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404040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solidFill>
                    <a:srgbClr val="006496"/>
                  </a:solidFill>
                </a:rPr>
                <a:t>                  ОИВ 4</a:t>
              </a:r>
            </a:p>
          </p:txBody>
        </p:sp>
        <p:grpSp>
          <p:nvGrpSpPr>
            <p:cNvPr id="15444" name="Группа 213"/>
            <p:cNvGrpSpPr>
              <a:grpSpLocks/>
            </p:cNvGrpSpPr>
            <p:nvPr/>
          </p:nvGrpSpPr>
          <p:grpSpPr bwMode="auto">
            <a:xfrm>
              <a:off x="340" y="1162"/>
              <a:ext cx="822" cy="438"/>
              <a:chOff x="1801444" y="5125617"/>
              <a:chExt cx="1638300" cy="542925"/>
            </a:xfrm>
          </p:grpSpPr>
          <p:pic>
            <p:nvPicPr>
              <p:cNvPr id="15461" name="Picture 39" descr="W:\Presentation_rostelecom\1\eGov-presentation_s4-13-gd_147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444" y="5192292"/>
                <a:ext cx="163830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2" name="Picture 26" descr="W:\Presentation_rostelecom\1\eGov-presentation_s4-13-gd_133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859" y="5125617"/>
                <a:ext cx="333375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3" name="Picture 40" descr="W:\Presentation_rostelecom\1\eGov-presentation_s4-13-gd_144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209" y="5195690"/>
                <a:ext cx="34290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464" name="Группа 181"/>
              <p:cNvGrpSpPr>
                <a:grpSpLocks/>
              </p:cNvGrpSpPr>
              <p:nvPr/>
            </p:nvGrpSpPr>
            <p:grpSpPr bwMode="auto">
              <a:xfrm>
                <a:off x="2668167" y="5211882"/>
                <a:ext cx="294134" cy="360585"/>
                <a:chOff x="3003823" y="5300663"/>
                <a:chExt cx="294134" cy="360585"/>
              </a:xfrm>
            </p:grpSpPr>
            <p:pic>
              <p:nvPicPr>
                <p:cNvPr id="15465" name="Picture 42" descr="W:\Presentation_rostelecom\1\eGov-presentation_s4-13-gd_136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00663"/>
                  <a:ext cx="171450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66" name="Picture 41" descr="W:\Presentation_rostelecom\1\eGov-presentation_s4-13-gd_139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86387"/>
                  <a:ext cx="238125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67" name="Picture 38" descr="W:\Presentation_rostelecom\1\eGov-presentation_s4-13-gd_151.png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3823" y="5461223"/>
                  <a:ext cx="200025" cy="200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5445" name="Text Box 29"/>
            <p:cNvSpPr txBox="1">
              <a:spLocks noChangeArrowheads="1"/>
            </p:cNvSpPr>
            <p:nvPr/>
          </p:nvSpPr>
          <p:spPr bwMode="auto">
            <a:xfrm>
              <a:off x="4332" y="1208"/>
              <a:ext cx="1255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404040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404040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2000" b="1">
                  <a:solidFill>
                    <a:srgbClr val="006496"/>
                  </a:solidFill>
                </a:rPr>
                <a:t>………</a:t>
              </a:r>
              <a:endParaRPr lang="ru-RU" sz="2400" b="1">
                <a:solidFill>
                  <a:srgbClr val="006496"/>
                </a:solidFill>
              </a:endParaRPr>
            </a:p>
          </p:txBody>
        </p:sp>
        <p:grpSp>
          <p:nvGrpSpPr>
            <p:cNvPr id="15446" name="Группа 213"/>
            <p:cNvGrpSpPr>
              <a:grpSpLocks/>
            </p:cNvGrpSpPr>
            <p:nvPr/>
          </p:nvGrpSpPr>
          <p:grpSpPr bwMode="auto">
            <a:xfrm>
              <a:off x="2426" y="981"/>
              <a:ext cx="822" cy="438"/>
              <a:chOff x="1801444" y="5125617"/>
              <a:chExt cx="1638300" cy="542925"/>
            </a:xfrm>
          </p:grpSpPr>
          <p:pic>
            <p:nvPicPr>
              <p:cNvPr id="15454" name="Picture 39" descr="W:\Presentation_rostelecom\1\eGov-presentation_s4-13-gd_147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444" y="5192292"/>
                <a:ext cx="163830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55" name="Picture 26" descr="W:\Presentation_rostelecom\1\eGov-presentation_s4-13-gd_133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859" y="5125617"/>
                <a:ext cx="333375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56" name="Picture 40" descr="W:\Presentation_rostelecom\1\eGov-presentation_s4-13-gd_144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209" y="5195690"/>
                <a:ext cx="34290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457" name="Группа 181"/>
              <p:cNvGrpSpPr>
                <a:grpSpLocks/>
              </p:cNvGrpSpPr>
              <p:nvPr/>
            </p:nvGrpSpPr>
            <p:grpSpPr bwMode="auto">
              <a:xfrm>
                <a:off x="2668167" y="5211882"/>
                <a:ext cx="294134" cy="360585"/>
                <a:chOff x="3003823" y="5300663"/>
                <a:chExt cx="294134" cy="360585"/>
              </a:xfrm>
            </p:grpSpPr>
            <p:pic>
              <p:nvPicPr>
                <p:cNvPr id="15458" name="Picture 42" descr="W:\Presentation_rostelecom\1\eGov-presentation_s4-13-gd_136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00663"/>
                  <a:ext cx="171450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59" name="Picture 41" descr="W:\Presentation_rostelecom\1\eGov-presentation_s4-13-gd_139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832" y="5386387"/>
                  <a:ext cx="238125" cy="2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60" name="Picture 38" descr="W:\Presentation_rostelecom\1\eGov-presentation_s4-13-gd_151.png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3823" y="5461223"/>
                  <a:ext cx="200025" cy="200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5447" name="Text Box 29"/>
            <p:cNvSpPr txBox="1">
              <a:spLocks noChangeArrowheads="1"/>
            </p:cNvSpPr>
            <p:nvPr/>
          </p:nvSpPr>
          <p:spPr bwMode="auto">
            <a:xfrm>
              <a:off x="2971" y="1026"/>
              <a:ext cx="112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404040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404040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solidFill>
                    <a:srgbClr val="006496"/>
                  </a:solidFill>
                </a:rPr>
                <a:t>             ОИВ 21</a:t>
              </a:r>
            </a:p>
          </p:txBody>
        </p:sp>
        <p:sp>
          <p:nvSpPr>
            <p:cNvPr id="15448" name="Line 40"/>
            <p:cNvSpPr>
              <a:spLocks noChangeShapeType="1"/>
            </p:cNvSpPr>
            <p:nvPr/>
          </p:nvSpPr>
          <p:spPr bwMode="auto">
            <a:xfrm>
              <a:off x="793" y="1570"/>
              <a:ext cx="273" cy="454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49" name="Line 40"/>
            <p:cNvSpPr>
              <a:spLocks noChangeShapeType="1"/>
            </p:cNvSpPr>
            <p:nvPr/>
          </p:nvSpPr>
          <p:spPr bwMode="auto">
            <a:xfrm>
              <a:off x="1519" y="2341"/>
              <a:ext cx="953" cy="273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50" name="Line 40"/>
            <p:cNvSpPr>
              <a:spLocks noChangeShapeType="1"/>
            </p:cNvSpPr>
            <p:nvPr/>
          </p:nvSpPr>
          <p:spPr bwMode="auto">
            <a:xfrm flipH="1" flipV="1">
              <a:off x="3238" y="1207"/>
              <a:ext cx="1411" cy="91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51" name="Line 40"/>
            <p:cNvSpPr>
              <a:spLocks noChangeShapeType="1"/>
            </p:cNvSpPr>
            <p:nvPr/>
          </p:nvSpPr>
          <p:spPr bwMode="auto">
            <a:xfrm flipV="1">
              <a:off x="3288" y="2115"/>
              <a:ext cx="998" cy="453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52" name="Line 40"/>
            <p:cNvSpPr>
              <a:spLocks noChangeShapeType="1"/>
            </p:cNvSpPr>
            <p:nvPr/>
          </p:nvSpPr>
          <p:spPr bwMode="auto">
            <a:xfrm flipV="1">
              <a:off x="4785" y="1434"/>
              <a:ext cx="454" cy="482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53" name="Line 40"/>
            <p:cNvSpPr>
              <a:spLocks noChangeShapeType="1"/>
            </p:cNvSpPr>
            <p:nvPr/>
          </p:nvSpPr>
          <p:spPr bwMode="auto">
            <a:xfrm flipH="1">
              <a:off x="1066" y="1162"/>
              <a:ext cx="1406" cy="182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1078" name="Group 118"/>
          <p:cNvGrpSpPr>
            <a:grpSpLocks/>
          </p:cNvGrpSpPr>
          <p:nvPr/>
        </p:nvGrpSpPr>
        <p:grpSpPr bwMode="auto">
          <a:xfrm>
            <a:off x="-107950" y="4214813"/>
            <a:ext cx="8315325" cy="1878012"/>
            <a:chOff x="0" y="2795"/>
            <a:chExt cx="5238" cy="977"/>
          </a:xfrm>
        </p:grpSpPr>
        <p:sp>
          <p:nvSpPr>
            <p:cNvPr id="15405" name="Text Box 29"/>
            <p:cNvSpPr txBox="1">
              <a:spLocks noChangeArrowheads="1"/>
            </p:cNvSpPr>
            <p:nvPr/>
          </p:nvSpPr>
          <p:spPr bwMode="auto">
            <a:xfrm>
              <a:off x="0" y="2886"/>
              <a:ext cx="11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404040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rgbClr val="404040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rgbClr val="40404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40404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200" b="1">
                  <a:solidFill>
                    <a:srgbClr val="006496"/>
                  </a:solidFill>
                </a:rPr>
                <a:t>ОМСУ 1</a:t>
              </a:r>
            </a:p>
          </p:txBody>
        </p:sp>
        <p:grpSp>
          <p:nvGrpSpPr>
            <p:cNvPr id="15406" name="Group 117"/>
            <p:cNvGrpSpPr>
              <a:grpSpLocks/>
            </p:cNvGrpSpPr>
            <p:nvPr/>
          </p:nvGrpSpPr>
          <p:grpSpPr bwMode="auto">
            <a:xfrm>
              <a:off x="884" y="2795"/>
              <a:ext cx="4354" cy="977"/>
              <a:chOff x="643" y="2621"/>
              <a:chExt cx="4701" cy="1600"/>
            </a:xfrm>
          </p:grpSpPr>
          <p:grpSp>
            <p:nvGrpSpPr>
              <p:cNvPr id="15407" name="Group 76"/>
              <p:cNvGrpSpPr>
                <a:grpSpLocks/>
              </p:cNvGrpSpPr>
              <p:nvPr/>
            </p:nvGrpSpPr>
            <p:grpSpPr bwMode="auto">
              <a:xfrm>
                <a:off x="711" y="2659"/>
                <a:ext cx="627" cy="408"/>
                <a:chOff x="3342" y="3294"/>
                <a:chExt cx="717" cy="439"/>
              </a:xfrm>
            </p:grpSpPr>
            <p:pic>
              <p:nvPicPr>
                <p:cNvPr id="15435" name="Picture 39" descr="W:\Presentation_rostelecom\1\eGov-presentation_s4-13-gd_147.pn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2" y="3343"/>
                  <a:ext cx="717" cy="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36" name="Picture 26" descr="W:\Presentation_rostelecom\1\eGov-presentation_s4-13-gd_133.png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6" y="3294"/>
                  <a:ext cx="145" cy="3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37" name="Picture 40" descr="W:\Presentation_rostelecom\1\eGov-presentation_s4-13-gd_144.pn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5" y="3294"/>
                  <a:ext cx="193" cy="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408" name="Group 81"/>
              <p:cNvGrpSpPr>
                <a:grpSpLocks/>
              </p:cNvGrpSpPr>
              <p:nvPr/>
            </p:nvGrpSpPr>
            <p:grpSpPr bwMode="auto">
              <a:xfrm>
                <a:off x="1210" y="3256"/>
                <a:ext cx="627" cy="408"/>
                <a:chOff x="3342" y="3294"/>
                <a:chExt cx="717" cy="439"/>
              </a:xfrm>
            </p:grpSpPr>
            <p:pic>
              <p:nvPicPr>
                <p:cNvPr id="15432" name="Picture 39" descr="W:\Presentation_rostelecom\1\eGov-presentation_s4-13-gd_147.pn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2" y="3343"/>
                  <a:ext cx="717" cy="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33" name="Picture 26" descr="W:\Presentation_rostelecom\1\eGov-presentation_s4-13-gd_133.png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6" y="3294"/>
                  <a:ext cx="145" cy="3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34" name="Picture 40" descr="W:\Presentation_rostelecom\1\eGov-presentation_s4-13-gd_144.pn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5" y="3294"/>
                  <a:ext cx="193" cy="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409" name="Text Box 29"/>
              <p:cNvSpPr txBox="1">
                <a:spLocks noChangeArrowheads="1"/>
              </p:cNvSpPr>
              <p:nvPr/>
            </p:nvSpPr>
            <p:spPr bwMode="auto">
              <a:xfrm>
                <a:off x="643" y="3576"/>
                <a:ext cx="1126" cy="2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sz="1200" b="1">
                    <a:solidFill>
                      <a:srgbClr val="006496"/>
                    </a:solidFill>
                  </a:rPr>
                  <a:t>ОМСУ 2</a:t>
                </a:r>
              </a:p>
            </p:txBody>
          </p:sp>
          <p:grpSp>
            <p:nvGrpSpPr>
              <p:cNvPr id="15410" name="Group 86"/>
              <p:cNvGrpSpPr>
                <a:grpSpLocks/>
              </p:cNvGrpSpPr>
              <p:nvPr/>
            </p:nvGrpSpPr>
            <p:grpSpPr bwMode="auto">
              <a:xfrm>
                <a:off x="2344" y="3619"/>
                <a:ext cx="627" cy="408"/>
                <a:chOff x="3342" y="3294"/>
                <a:chExt cx="717" cy="439"/>
              </a:xfrm>
            </p:grpSpPr>
            <p:pic>
              <p:nvPicPr>
                <p:cNvPr id="15429" name="Picture 39" descr="W:\Presentation_rostelecom\1\eGov-presentation_s4-13-gd_147.pn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2" y="3343"/>
                  <a:ext cx="717" cy="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30" name="Picture 26" descr="W:\Presentation_rostelecom\1\eGov-presentation_s4-13-gd_133.png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6" y="3294"/>
                  <a:ext cx="145" cy="3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31" name="Picture 40" descr="W:\Presentation_rostelecom\1\eGov-presentation_s4-13-gd_144.pn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5" y="3294"/>
                  <a:ext cx="193" cy="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411" name="Text Box 29"/>
              <p:cNvSpPr txBox="1">
                <a:spLocks noChangeArrowheads="1"/>
              </p:cNvSpPr>
              <p:nvPr/>
            </p:nvSpPr>
            <p:spPr bwMode="auto">
              <a:xfrm>
                <a:off x="1777" y="3938"/>
                <a:ext cx="1126" cy="2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sz="1200" b="1">
                    <a:solidFill>
                      <a:srgbClr val="006496"/>
                    </a:solidFill>
                  </a:rPr>
                  <a:t>ОМСУ 3</a:t>
                </a:r>
              </a:p>
            </p:txBody>
          </p:sp>
          <p:grpSp>
            <p:nvGrpSpPr>
              <p:cNvPr id="15412" name="Group 91"/>
              <p:cNvGrpSpPr>
                <a:grpSpLocks/>
              </p:cNvGrpSpPr>
              <p:nvPr/>
            </p:nvGrpSpPr>
            <p:grpSpPr bwMode="auto">
              <a:xfrm>
                <a:off x="3606" y="3385"/>
                <a:ext cx="627" cy="408"/>
                <a:chOff x="3342" y="3294"/>
                <a:chExt cx="717" cy="439"/>
              </a:xfrm>
            </p:grpSpPr>
            <p:pic>
              <p:nvPicPr>
                <p:cNvPr id="15426" name="Picture 39" descr="W:\Presentation_rostelecom\1\eGov-presentation_s4-13-gd_147.pn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2" y="3343"/>
                  <a:ext cx="717" cy="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27" name="Picture 26" descr="W:\Presentation_rostelecom\1\eGov-presentation_s4-13-gd_133.png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6" y="3294"/>
                  <a:ext cx="145" cy="3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28" name="Picture 40" descr="W:\Presentation_rostelecom\1\eGov-presentation_s4-13-gd_144.pn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5" y="3294"/>
                  <a:ext cx="193" cy="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413" name="Text Box 29"/>
              <p:cNvSpPr txBox="1">
                <a:spLocks noChangeArrowheads="1"/>
              </p:cNvSpPr>
              <p:nvPr/>
            </p:nvSpPr>
            <p:spPr bwMode="auto">
              <a:xfrm>
                <a:off x="3016" y="3748"/>
                <a:ext cx="1126" cy="2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sz="1200" b="1">
                    <a:solidFill>
                      <a:srgbClr val="006496"/>
                    </a:solidFill>
                  </a:rPr>
                  <a:t>ОМСУ 4</a:t>
                </a:r>
              </a:p>
            </p:txBody>
          </p:sp>
          <p:grpSp>
            <p:nvGrpSpPr>
              <p:cNvPr id="15414" name="Group 96"/>
              <p:cNvGrpSpPr>
                <a:grpSpLocks/>
              </p:cNvGrpSpPr>
              <p:nvPr/>
            </p:nvGrpSpPr>
            <p:grpSpPr bwMode="auto">
              <a:xfrm>
                <a:off x="4717" y="2621"/>
                <a:ext cx="627" cy="408"/>
                <a:chOff x="3342" y="3294"/>
                <a:chExt cx="717" cy="439"/>
              </a:xfrm>
            </p:grpSpPr>
            <p:pic>
              <p:nvPicPr>
                <p:cNvPr id="15423" name="Picture 39" descr="W:\Presentation_rostelecom\1\eGov-presentation_s4-13-gd_147.pn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2" y="3343"/>
                  <a:ext cx="717" cy="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24" name="Picture 26" descr="W:\Presentation_rostelecom\1\eGov-presentation_s4-13-gd_133.png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6" y="3294"/>
                  <a:ext cx="145" cy="3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25" name="Picture 40" descr="W:\Presentation_rostelecom\1\eGov-presentation_s4-13-gd_144.pn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5" y="3294"/>
                  <a:ext cx="193" cy="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415" name="Text Box 29"/>
              <p:cNvSpPr txBox="1">
                <a:spLocks noChangeArrowheads="1"/>
              </p:cNvSpPr>
              <p:nvPr/>
            </p:nvSpPr>
            <p:spPr bwMode="auto">
              <a:xfrm>
                <a:off x="4150" y="2939"/>
                <a:ext cx="1126" cy="2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sz="1200" b="1">
                    <a:solidFill>
                      <a:srgbClr val="006496"/>
                    </a:solidFill>
                  </a:rPr>
                  <a:t>ОМСУ 18</a:t>
                </a:r>
              </a:p>
            </p:txBody>
          </p:sp>
          <p:sp>
            <p:nvSpPr>
              <p:cNvPr id="15416" name="Text Box 29"/>
              <p:cNvSpPr txBox="1">
                <a:spLocks noChangeArrowheads="1"/>
              </p:cNvSpPr>
              <p:nvPr/>
            </p:nvSpPr>
            <p:spPr bwMode="auto">
              <a:xfrm>
                <a:off x="4195" y="3204"/>
                <a:ext cx="1089" cy="4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rgbClr val="40404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404040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sz="2000" b="1">
                    <a:solidFill>
                      <a:srgbClr val="006496"/>
                    </a:solidFill>
                  </a:rPr>
                  <a:t>……..</a:t>
                </a:r>
              </a:p>
            </p:txBody>
          </p:sp>
          <p:sp>
            <p:nvSpPr>
              <p:cNvPr id="15417" name="Line 40"/>
              <p:cNvSpPr>
                <a:spLocks noChangeShapeType="1"/>
              </p:cNvSpPr>
              <p:nvPr/>
            </p:nvSpPr>
            <p:spPr bwMode="auto">
              <a:xfrm>
                <a:off x="1020" y="3022"/>
                <a:ext cx="318" cy="363"/>
              </a:xfrm>
              <a:prstGeom prst="line">
                <a:avLst/>
              </a:prstGeom>
              <a:noFill/>
              <a:ln w="63500">
                <a:solidFill>
                  <a:srgbClr val="8000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18" name="Line 40"/>
              <p:cNvSpPr>
                <a:spLocks noChangeShapeType="1"/>
              </p:cNvSpPr>
              <p:nvPr/>
            </p:nvSpPr>
            <p:spPr bwMode="auto">
              <a:xfrm>
                <a:off x="1701" y="3611"/>
                <a:ext cx="635" cy="227"/>
              </a:xfrm>
              <a:prstGeom prst="line">
                <a:avLst/>
              </a:prstGeom>
              <a:noFill/>
              <a:ln w="63500">
                <a:solidFill>
                  <a:srgbClr val="8000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19" name="Line 40"/>
              <p:cNvSpPr>
                <a:spLocks noChangeShapeType="1"/>
              </p:cNvSpPr>
              <p:nvPr/>
            </p:nvSpPr>
            <p:spPr bwMode="auto">
              <a:xfrm flipV="1">
                <a:off x="2961" y="3702"/>
                <a:ext cx="690" cy="136"/>
              </a:xfrm>
              <a:prstGeom prst="line">
                <a:avLst/>
              </a:prstGeom>
              <a:noFill/>
              <a:ln w="63500">
                <a:solidFill>
                  <a:srgbClr val="8000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20" name="Line 40"/>
              <p:cNvSpPr>
                <a:spLocks noChangeShapeType="1"/>
              </p:cNvSpPr>
              <p:nvPr/>
            </p:nvSpPr>
            <p:spPr bwMode="auto">
              <a:xfrm flipV="1">
                <a:off x="4195" y="3430"/>
                <a:ext cx="454" cy="136"/>
              </a:xfrm>
              <a:prstGeom prst="line">
                <a:avLst/>
              </a:prstGeom>
              <a:noFill/>
              <a:ln w="63500">
                <a:solidFill>
                  <a:srgbClr val="8000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21" name="Line 40"/>
              <p:cNvSpPr>
                <a:spLocks noChangeShapeType="1"/>
              </p:cNvSpPr>
              <p:nvPr/>
            </p:nvSpPr>
            <p:spPr bwMode="auto">
              <a:xfrm flipV="1">
                <a:off x="4876" y="3022"/>
                <a:ext cx="181" cy="272"/>
              </a:xfrm>
              <a:prstGeom prst="line">
                <a:avLst/>
              </a:prstGeom>
              <a:noFill/>
              <a:ln w="63500">
                <a:solidFill>
                  <a:srgbClr val="8000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22" name="Line 40"/>
              <p:cNvSpPr>
                <a:spLocks noChangeShapeType="1"/>
              </p:cNvSpPr>
              <p:nvPr/>
            </p:nvSpPr>
            <p:spPr bwMode="auto">
              <a:xfrm flipV="1">
                <a:off x="1338" y="2840"/>
                <a:ext cx="3356" cy="46"/>
              </a:xfrm>
              <a:prstGeom prst="line">
                <a:avLst/>
              </a:prstGeom>
              <a:noFill/>
              <a:ln w="63500">
                <a:solidFill>
                  <a:srgbClr val="8000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aphicFrame>
        <p:nvGraphicFramePr>
          <p:cNvPr id="41085" name="Object 125"/>
          <p:cNvGraphicFramePr>
            <a:graphicFrameLocks noChangeAspect="1"/>
          </p:cNvGraphicFramePr>
          <p:nvPr/>
        </p:nvGraphicFramePr>
        <p:xfrm>
          <a:off x="179388" y="2636838"/>
          <a:ext cx="865187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2" name="Visio" r:id="rId19" imgW="6853530" imgH="4811234" progId="">
                  <p:embed/>
                </p:oleObj>
              </mc:Choice>
              <mc:Fallback>
                <p:oleObj name="Visio" r:id="rId19" imgW="6853530" imgH="4811234" progId="">
                  <p:embed/>
                  <p:pic>
                    <p:nvPicPr>
                      <p:cNvPr id="0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636838"/>
                        <a:ext cx="865187" cy="50958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87" name="Object 127"/>
          <p:cNvGraphicFramePr>
            <a:graphicFrameLocks noChangeAspect="1"/>
          </p:cNvGraphicFramePr>
          <p:nvPr/>
        </p:nvGraphicFramePr>
        <p:xfrm>
          <a:off x="755650" y="3429000"/>
          <a:ext cx="865188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3" name="Visio" r:id="rId21" imgW="6853530" imgH="4811234" progId="">
                  <p:embed/>
                </p:oleObj>
              </mc:Choice>
              <mc:Fallback>
                <p:oleObj name="Visio" r:id="rId21" imgW="6853530" imgH="4811234" progId="">
                  <p:embed/>
                  <p:pic>
                    <p:nvPicPr>
                      <p:cNvPr id="0" name="Object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429000"/>
                        <a:ext cx="865188" cy="509588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88" name="Object 128"/>
          <p:cNvGraphicFramePr>
            <a:graphicFrameLocks noChangeAspect="1"/>
          </p:cNvGraphicFramePr>
          <p:nvPr/>
        </p:nvGraphicFramePr>
        <p:xfrm>
          <a:off x="1187450" y="3573463"/>
          <a:ext cx="86518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4" name="Visio" r:id="rId22" imgW="6853530" imgH="4811234" progId="">
                  <p:embed/>
                </p:oleObj>
              </mc:Choice>
              <mc:Fallback>
                <p:oleObj name="Visio" r:id="rId22" imgW="6853530" imgH="4811234" progId="">
                  <p:embed/>
                  <p:pic>
                    <p:nvPicPr>
                      <p:cNvPr id="0" name="Object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573463"/>
                        <a:ext cx="865188" cy="50958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89" name="Object 129"/>
          <p:cNvGraphicFramePr>
            <a:graphicFrameLocks noChangeAspect="1"/>
          </p:cNvGraphicFramePr>
          <p:nvPr/>
        </p:nvGraphicFramePr>
        <p:xfrm>
          <a:off x="1692275" y="3717925"/>
          <a:ext cx="865188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5" name="Visio" r:id="rId23" imgW="6853530" imgH="4811234" progId="">
                  <p:embed/>
                </p:oleObj>
              </mc:Choice>
              <mc:Fallback>
                <p:oleObj name="Visio" r:id="rId23" imgW="6853530" imgH="4811234" progId="">
                  <p:embed/>
                  <p:pic>
                    <p:nvPicPr>
                      <p:cNvPr id="0" name="Object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717925"/>
                        <a:ext cx="865188" cy="509588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90" name="Object 130"/>
          <p:cNvGraphicFramePr>
            <a:graphicFrameLocks noChangeAspect="1"/>
          </p:cNvGraphicFramePr>
          <p:nvPr/>
        </p:nvGraphicFramePr>
        <p:xfrm>
          <a:off x="6227763" y="3068638"/>
          <a:ext cx="865187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6" name="Visio" r:id="rId24" imgW="6853530" imgH="4811234" progId="">
                  <p:embed/>
                </p:oleObj>
              </mc:Choice>
              <mc:Fallback>
                <p:oleObj name="Visio" r:id="rId24" imgW="6853530" imgH="4811234" progId="">
                  <p:embed/>
                  <p:pic>
                    <p:nvPicPr>
                      <p:cNvPr id="0" name="Object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3068638"/>
                        <a:ext cx="865187" cy="50958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91" name="Object 131"/>
          <p:cNvGraphicFramePr>
            <a:graphicFrameLocks noChangeAspect="1"/>
          </p:cNvGraphicFramePr>
          <p:nvPr/>
        </p:nvGraphicFramePr>
        <p:xfrm>
          <a:off x="6694488" y="3186113"/>
          <a:ext cx="865187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7" name="Visio" r:id="rId25" imgW="6853530" imgH="4811234" progId="">
                  <p:embed/>
                </p:oleObj>
              </mc:Choice>
              <mc:Fallback>
                <p:oleObj name="Visio" r:id="rId25" imgW="6853530" imgH="4811234" progId="">
                  <p:embed/>
                  <p:pic>
                    <p:nvPicPr>
                      <p:cNvPr id="0" name="Object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4488" y="3186113"/>
                        <a:ext cx="865187" cy="50958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92" name="Object 132"/>
          <p:cNvGraphicFramePr>
            <a:graphicFrameLocks noChangeAspect="1"/>
          </p:cNvGraphicFramePr>
          <p:nvPr/>
        </p:nvGraphicFramePr>
        <p:xfrm>
          <a:off x="7127875" y="3325813"/>
          <a:ext cx="86518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8" name="Visio" r:id="rId26" imgW="6853530" imgH="4811234" progId="">
                  <p:embed/>
                </p:oleObj>
              </mc:Choice>
              <mc:Fallback>
                <p:oleObj name="Visio" r:id="rId26" imgW="6853530" imgH="4811234" progId="">
                  <p:embed/>
                  <p:pic>
                    <p:nvPicPr>
                      <p:cNvPr id="0" name="Object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3325813"/>
                        <a:ext cx="865188" cy="50958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93" name="Object 133"/>
          <p:cNvGraphicFramePr>
            <a:graphicFrameLocks noChangeAspect="1"/>
          </p:cNvGraphicFramePr>
          <p:nvPr/>
        </p:nvGraphicFramePr>
        <p:xfrm>
          <a:off x="7415213" y="3470275"/>
          <a:ext cx="865187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9" name="Visio" r:id="rId27" imgW="6853530" imgH="4811234" progId="">
                  <p:embed/>
                </p:oleObj>
              </mc:Choice>
              <mc:Fallback>
                <p:oleObj name="Visio" r:id="rId27" imgW="6853530" imgH="4811234" progId="">
                  <p:embed/>
                  <p:pic>
                    <p:nvPicPr>
                      <p:cNvPr id="0" name="Object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5213" y="3470275"/>
                        <a:ext cx="865187" cy="509588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94" name="Object 134"/>
          <p:cNvGraphicFramePr>
            <a:graphicFrameLocks noChangeAspect="1"/>
          </p:cNvGraphicFramePr>
          <p:nvPr/>
        </p:nvGraphicFramePr>
        <p:xfrm>
          <a:off x="7848600" y="3614738"/>
          <a:ext cx="86518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0" name="Visio" r:id="rId28" imgW="6853530" imgH="4811234" progId="">
                  <p:embed/>
                </p:oleObj>
              </mc:Choice>
              <mc:Fallback>
                <p:oleObj name="Visio" r:id="rId28" imgW="6853530" imgH="4811234" progId="">
                  <p:embed/>
                  <p:pic>
                    <p:nvPicPr>
                      <p:cNvPr id="0" name="Object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614738"/>
                        <a:ext cx="865188" cy="50958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95" name="Object 135"/>
          <p:cNvGraphicFramePr>
            <a:graphicFrameLocks noChangeAspect="1"/>
          </p:cNvGraphicFramePr>
          <p:nvPr/>
        </p:nvGraphicFramePr>
        <p:xfrm>
          <a:off x="8064500" y="3757613"/>
          <a:ext cx="86518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1" name="Visio" r:id="rId29" imgW="6853530" imgH="4811234" progId="">
                  <p:embed/>
                </p:oleObj>
              </mc:Choice>
              <mc:Fallback>
                <p:oleObj name="Visio" r:id="rId29" imgW="6853530" imgH="4811234" progId="">
                  <p:embed/>
                  <p:pic>
                    <p:nvPicPr>
                      <p:cNvPr id="0" name="Object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4500" y="3757613"/>
                        <a:ext cx="865188" cy="50958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96" name="Object 136"/>
          <p:cNvGraphicFramePr>
            <a:graphicFrameLocks noChangeAspect="1"/>
          </p:cNvGraphicFramePr>
          <p:nvPr/>
        </p:nvGraphicFramePr>
        <p:xfrm>
          <a:off x="1257300" y="5799138"/>
          <a:ext cx="86518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2" name="Visio" r:id="rId30" imgW="6853530" imgH="4811234" progId="">
                  <p:embed/>
                </p:oleObj>
              </mc:Choice>
              <mc:Fallback>
                <p:oleObj name="Visio" r:id="rId30" imgW="6853530" imgH="4811234" progId="">
                  <p:embed/>
                  <p:pic>
                    <p:nvPicPr>
                      <p:cNvPr id="0" name="Object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5799138"/>
                        <a:ext cx="865188" cy="50958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97" name="Object 137"/>
          <p:cNvGraphicFramePr>
            <a:graphicFrameLocks noChangeAspect="1"/>
          </p:cNvGraphicFramePr>
          <p:nvPr/>
        </p:nvGraphicFramePr>
        <p:xfrm>
          <a:off x="1619250" y="5949950"/>
          <a:ext cx="865188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3" name="Visio" r:id="rId31" imgW="6853530" imgH="4811234" progId="">
                  <p:embed/>
                </p:oleObj>
              </mc:Choice>
              <mc:Fallback>
                <p:oleObj name="Visio" r:id="rId31" imgW="6853530" imgH="4811234" progId="">
                  <p:embed/>
                  <p:pic>
                    <p:nvPicPr>
                      <p:cNvPr id="0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5949950"/>
                        <a:ext cx="865188" cy="509588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98" name="Object 138"/>
          <p:cNvGraphicFramePr>
            <a:graphicFrameLocks noChangeAspect="1"/>
          </p:cNvGraphicFramePr>
          <p:nvPr/>
        </p:nvGraphicFramePr>
        <p:xfrm>
          <a:off x="2193925" y="6088063"/>
          <a:ext cx="86518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4" name="Visio" r:id="rId32" imgW="6853530" imgH="4811234" progId="">
                  <p:embed/>
                </p:oleObj>
              </mc:Choice>
              <mc:Fallback>
                <p:oleObj name="Visio" r:id="rId32" imgW="6853530" imgH="4811234" progId="">
                  <p:embed/>
                  <p:pic>
                    <p:nvPicPr>
                      <p:cNvPr id="0" name="Object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3925" y="6088063"/>
                        <a:ext cx="865188" cy="50958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99" name="Object 139"/>
          <p:cNvGraphicFramePr>
            <a:graphicFrameLocks noChangeAspect="1"/>
          </p:cNvGraphicFramePr>
          <p:nvPr/>
        </p:nvGraphicFramePr>
        <p:xfrm>
          <a:off x="7164388" y="5876925"/>
          <a:ext cx="865187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5" name="Visio" r:id="rId33" imgW="6853530" imgH="4811234" progId="">
                  <p:embed/>
                </p:oleObj>
              </mc:Choice>
              <mc:Fallback>
                <p:oleObj name="Visio" r:id="rId33" imgW="6853530" imgH="4811234" progId="">
                  <p:embed/>
                  <p:pic>
                    <p:nvPicPr>
                      <p:cNvPr id="0" name="Object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5876925"/>
                        <a:ext cx="865187" cy="509588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00" name="Object 140"/>
          <p:cNvGraphicFramePr>
            <a:graphicFrameLocks noChangeAspect="1"/>
          </p:cNvGraphicFramePr>
          <p:nvPr/>
        </p:nvGraphicFramePr>
        <p:xfrm>
          <a:off x="7596188" y="6021388"/>
          <a:ext cx="865187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6" name="Visio" r:id="rId34" imgW="6853530" imgH="4811234" progId="">
                  <p:embed/>
                </p:oleObj>
              </mc:Choice>
              <mc:Fallback>
                <p:oleObj name="Visio" r:id="rId34" imgW="6853530" imgH="4811234" progId="">
                  <p:embed/>
                  <p:pic>
                    <p:nvPicPr>
                      <p:cNvPr id="0" name="Object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6021388"/>
                        <a:ext cx="865187" cy="50958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01" name="Object 141"/>
          <p:cNvGraphicFramePr>
            <a:graphicFrameLocks noChangeAspect="1"/>
          </p:cNvGraphicFramePr>
          <p:nvPr/>
        </p:nvGraphicFramePr>
        <p:xfrm>
          <a:off x="8101013" y="6165850"/>
          <a:ext cx="865187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7" name="Visio" r:id="rId35" imgW="6853530" imgH="4811234" progId="">
                  <p:embed/>
                </p:oleObj>
              </mc:Choice>
              <mc:Fallback>
                <p:oleObj name="Visio" r:id="rId35" imgW="6853530" imgH="4811234" progId="">
                  <p:embed/>
                  <p:pic>
                    <p:nvPicPr>
                      <p:cNvPr id="0" name="Object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6165850"/>
                        <a:ext cx="865187" cy="509588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2" name="Line 40"/>
          <p:cNvSpPr>
            <a:spLocks noChangeShapeType="1"/>
          </p:cNvSpPr>
          <p:nvPr/>
        </p:nvSpPr>
        <p:spPr bwMode="auto">
          <a:xfrm flipH="1">
            <a:off x="323850" y="1989138"/>
            <a:ext cx="431800" cy="647700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03" name="Line 40"/>
          <p:cNvSpPr>
            <a:spLocks noChangeShapeType="1"/>
          </p:cNvSpPr>
          <p:nvPr/>
        </p:nvSpPr>
        <p:spPr bwMode="auto">
          <a:xfrm flipH="1">
            <a:off x="1258888" y="2776538"/>
            <a:ext cx="361950" cy="581025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04" name="Line 40"/>
          <p:cNvSpPr>
            <a:spLocks noChangeShapeType="1"/>
          </p:cNvSpPr>
          <p:nvPr/>
        </p:nvSpPr>
        <p:spPr bwMode="auto">
          <a:xfrm flipH="1">
            <a:off x="1763713" y="2744788"/>
            <a:ext cx="193675" cy="828675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05" name="Line 40"/>
          <p:cNvSpPr>
            <a:spLocks noChangeShapeType="1"/>
          </p:cNvSpPr>
          <p:nvPr/>
        </p:nvSpPr>
        <p:spPr bwMode="auto">
          <a:xfrm>
            <a:off x="2147888" y="2776538"/>
            <a:ext cx="47625" cy="868362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06" name="Line 40"/>
          <p:cNvSpPr>
            <a:spLocks noChangeShapeType="1"/>
          </p:cNvSpPr>
          <p:nvPr/>
        </p:nvSpPr>
        <p:spPr bwMode="auto">
          <a:xfrm>
            <a:off x="7667625" y="2492375"/>
            <a:ext cx="1152525" cy="1216025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07" name="Line 40"/>
          <p:cNvSpPr>
            <a:spLocks noChangeShapeType="1"/>
          </p:cNvSpPr>
          <p:nvPr/>
        </p:nvSpPr>
        <p:spPr bwMode="auto">
          <a:xfrm>
            <a:off x="7524750" y="2492375"/>
            <a:ext cx="935038" cy="1081088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09" name="Line 40"/>
          <p:cNvSpPr>
            <a:spLocks noChangeShapeType="1"/>
          </p:cNvSpPr>
          <p:nvPr/>
        </p:nvSpPr>
        <p:spPr bwMode="auto">
          <a:xfrm flipH="1">
            <a:off x="6370638" y="2563813"/>
            <a:ext cx="433387" cy="504825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0" name="Line 40"/>
          <p:cNvSpPr>
            <a:spLocks noChangeShapeType="1"/>
          </p:cNvSpPr>
          <p:nvPr/>
        </p:nvSpPr>
        <p:spPr bwMode="auto">
          <a:xfrm flipH="1">
            <a:off x="6948488" y="2565400"/>
            <a:ext cx="215900" cy="576263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1" name="Line 40"/>
          <p:cNvSpPr>
            <a:spLocks noChangeShapeType="1"/>
          </p:cNvSpPr>
          <p:nvPr/>
        </p:nvSpPr>
        <p:spPr bwMode="auto">
          <a:xfrm>
            <a:off x="7415213" y="2538413"/>
            <a:ext cx="0" cy="792162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2" name="Line 40"/>
          <p:cNvSpPr>
            <a:spLocks noChangeShapeType="1"/>
          </p:cNvSpPr>
          <p:nvPr/>
        </p:nvSpPr>
        <p:spPr bwMode="auto">
          <a:xfrm flipH="1">
            <a:off x="1619250" y="5380038"/>
            <a:ext cx="581025" cy="354012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3" name="Line 40"/>
          <p:cNvSpPr>
            <a:spLocks noChangeShapeType="1"/>
          </p:cNvSpPr>
          <p:nvPr/>
        </p:nvSpPr>
        <p:spPr bwMode="auto">
          <a:xfrm flipH="1">
            <a:off x="2051050" y="5405438"/>
            <a:ext cx="547688" cy="544512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4" name="Line 40"/>
          <p:cNvSpPr>
            <a:spLocks noChangeShapeType="1"/>
          </p:cNvSpPr>
          <p:nvPr/>
        </p:nvSpPr>
        <p:spPr bwMode="auto">
          <a:xfrm flipH="1">
            <a:off x="2700338" y="5445125"/>
            <a:ext cx="69850" cy="647700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5" name="Line 40"/>
          <p:cNvSpPr>
            <a:spLocks noChangeShapeType="1"/>
          </p:cNvSpPr>
          <p:nvPr/>
        </p:nvSpPr>
        <p:spPr bwMode="auto">
          <a:xfrm>
            <a:off x="8107363" y="4625975"/>
            <a:ext cx="785812" cy="1539875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6" name="Line 40"/>
          <p:cNvSpPr>
            <a:spLocks noChangeShapeType="1"/>
          </p:cNvSpPr>
          <p:nvPr/>
        </p:nvSpPr>
        <p:spPr bwMode="auto">
          <a:xfrm>
            <a:off x="7920038" y="4625975"/>
            <a:ext cx="323850" cy="1395413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7" name="Line 40"/>
          <p:cNvSpPr>
            <a:spLocks noChangeShapeType="1"/>
          </p:cNvSpPr>
          <p:nvPr/>
        </p:nvSpPr>
        <p:spPr bwMode="auto">
          <a:xfrm flipH="1">
            <a:off x="7667625" y="4660900"/>
            <a:ext cx="165100" cy="1144588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8" name="Line 40"/>
          <p:cNvSpPr>
            <a:spLocks noChangeShapeType="1"/>
          </p:cNvSpPr>
          <p:nvPr/>
        </p:nvSpPr>
        <p:spPr bwMode="auto">
          <a:xfrm>
            <a:off x="7451725" y="2492375"/>
            <a:ext cx="504825" cy="936625"/>
          </a:xfrm>
          <a:prstGeom prst="line">
            <a:avLst/>
          </a:prstGeom>
          <a:noFill/>
          <a:ln w="6032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9" name="Line 40"/>
          <p:cNvSpPr>
            <a:spLocks noChangeShapeType="1"/>
          </p:cNvSpPr>
          <p:nvPr/>
        </p:nvSpPr>
        <p:spPr bwMode="auto">
          <a:xfrm flipV="1">
            <a:off x="2484438" y="2519363"/>
            <a:ext cx="1158875" cy="109537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20" name="Line 40"/>
          <p:cNvSpPr>
            <a:spLocks noChangeShapeType="1"/>
          </p:cNvSpPr>
          <p:nvPr/>
        </p:nvSpPr>
        <p:spPr bwMode="auto">
          <a:xfrm flipV="1">
            <a:off x="2117725" y="2519363"/>
            <a:ext cx="1493838" cy="1189037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4" name="Line 40"/>
          <p:cNvSpPr>
            <a:spLocks noChangeShapeType="1"/>
          </p:cNvSpPr>
          <p:nvPr/>
        </p:nvSpPr>
        <p:spPr bwMode="auto">
          <a:xfrm>
            <a:off x="5291138" y="2382838"/>
            <a:ext cx="815975" cy="280035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5" name="Line 40"/>
          <p:cNvSpPr>
            <a:spLocks noChangeShapeType="1"/>
          </p:cNvSpPr>
          <p:nvPr/>
        </p:nvSpPr>
        <p:spPr bwMode="auto">
          <a:xfrm>
            <a:off x="5291138" y="2373313"/>
            <a:ext cx="2044700" cy="3457575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41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41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4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1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4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1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4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1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41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4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4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4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4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4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4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4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4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4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4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4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4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4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4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0" dur="500"/>
                                        <p:tgtEl>
                                          <p:spTgt spid="41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1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1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1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1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1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1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1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1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1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41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1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1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1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1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2" grpId="0"/>
      <p:bldP spid="40983" grpId="0"/>
      <p:bldP spid="41102" grpId="0" animBg="1"/>
      <p:bldP spid="41102" grpId="1" animBg="1"/>
      <p:bldP spid="41103" grpId="0" animBg="1"/>
      <p:bldP spid="41103" grpId="1" animBg="1"/>
      <p:bldP spid="41104" grpId="0" animBg="1"/>
      <p:bldP spid="41104" grpId="1" animBg="1"/>
      <p:bldP spid="41105" grpId="0" animBg="1"/>
      <p:bldP spid="41105" grpId="1" animBg="1"/>
      <p:bldP spid="41106" grpId="0" animBg="1"/>
      <p:bldP spid="41106" grpId="1" animBg="1"/>
      <p:bldP spid="41107" grpId="0" animBg="1"/>
      <p:bldP spid="41107" grpId="1" animBg="1"/>
      <p:bldP spid="41109" grpId="0" animBg="1"/>
      <p:bldP spid="41109" grpId="1" animBg="1"/>
      <p:bldP spid="41110" grpId="0" animBg="1"/>
      <p:bldP spid="41110" grpId="1" animBg="1"/>
      <p:bldP spid="41111" grpId="0" animBg="1"/>
      <p:bldP spid="41111" grpId="1" animBg="1"/>
      <p:bldP spid="41112" grpId="0" animBg="1"/>
      <p:bldP spid="41112" grpId="1" animBg="1"/>
      <p:bldP spid="41113" grpId="0" animBg="1"/>
      <p:bldP spid="41113" grpId="1" animBg="1"/>
      <p:bldP spid="41114" grpId="0" animBg="1"/>
      <p:bldP spid="41114" grpId="1" animBg="1"/>
      <p:bldP spid="41115" grpId="0" animBg="1"/>
      <p:bldP spid="41115" grpId="1" animBg="1"/>
      <p:bldP spid="41116" grpId="0" animBg="1"/>
      <p:bldP spid="41116" grpId="1" animBg="1"/>
      <p:bldP spid="41117" grpId="0" animBg="1"/>
      <p:bldP spid="41117" grpId="1" animBg="1"/>
      <p:bldP spid="41118" grpId="0" animBg="1"/>
      <p:bldP spid="41118" grpId="1" animBg="1"/>
      <p:bldP spid="41119" grpId="0" animBg="1"/>
      <p:bldP spid="41120" grpId="0" animBg="1"/>
      <p:bldP spid="144" grpId="0" animBg="1"/>
      <p:bldP spid="144" grpId="1" animBg="1"/>
      <p:bldP spid="145" grpId="0" animBg="1"/>
      <p:bldP spid="14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57375" y="1785938"/>
            <a:ext cx="6929438" cy="105251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Загнутый угол 7"/>
          <p:cNvSpPr/>
          <p:nvPr/>
        </p:nvSpPr>
        <p:spPr>
          <a:xfrm>
            <a:off x="1857356" y="2500307"/>
            <a:ext cx="6929486" cy="4000528"/>
          </a:xfrm>
          <a:prstGeom prst="foldedCorne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928813" y="1954213"/>
            <a:ext cx="6786562" cy="4714875"/>
          </a:xfrm>
          <a:prstGeom prst="rect">
            <a:avLst/>
          </a:prstGeom>
        </p:spPr>
        <p:txBody>
          <a:bodyPr lIns="54864" tIns="91440"/>
          <a:lstStyle/>
          <a:p>
            <a:pPr marL="361950">
              <a:defRPr/>
            </a:pPr>
            <a:r>
              <a:rPr lang="ru-RU" sz="2000" dirty="0">
                <a:solidFill>
                  <a:schemeClr val="tx1"/>
                </a:solidFill>
                <a:latin typeface="+mj-lt"/>
              </a:rPr>
              <a:t>Положительные эффект подобной организации:</a:t>
            </a:r>
          </a:p>
          <a:p>
            <a:pPr>
              <a:defRPr/>
            </a:pPr>
            <a:endParaRPr lang="ru-RU" sz="1100" dirty="0">
              <a:solidFill>
                <a:schemeClr val="tx1"/>
              </a:solidFill>
              <a:latin typeface="+mj-lt"/>
            </a:endParaRPr>
          </a:p>
          <a:p>
            <a:pPr marL="361950" indent="-361950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экономия бюджетных средств за счет консолидации аренды каналов;  </a:t>
            </a:r>
          </a:p>
          <a:p>
            <a:pPr marL="361950" indent="-361950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оптимизация технического обслуживания каналов;</a:t>
            </a:r>
          </a:p>
          <a:p>
            <a:pPr marL="361950" indent="-361950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упрощение системы администрирования (кадры в отдаленных поселениях республики);</a:t>
            </a:r>
          </a:p>
          <a:p>
            <a:pPr marL="361950" indent="-361950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типовое решение вопросов построения системы защиты данных;</a:t>
            </a:r>
          </a:p>
          <a:p>
            <a:pPr marL="361950" indent="-361950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уменьшение затрат на построение системы защиты данных и ее обслуживании.</a:t>
            </a: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31540" y="260648"/>
            <a:ext cx="8229600" cy="1252728"/>
          </a:xfrm>
          <a:prstGeom prst="rect">
            <a:avLst/>
          </a:prstGeom>
        </p:spPr>
        <p:txBody>
          <a:bodyPr rIns="45720" anchor="ctr">
            <a:normAutofit fontScale="97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ru-RU" sz="23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Проект Концепции построения корпоративной защищённой </a:t>
            </a:r>
          </a:p>
          <a:p>
            <a:pPr>
              <a:defRPr/>
            </a:pPr>
            <a:r>
              <a:rPr lang="ru-RU" sz="23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сети передачи данных органов исполнительной власти </a:t>
            </a:r>
          </a:p>
          <a:p>
            <a:pPr>
              <a:defRPr/>
            </a:pPr>
            <a:r>
              <a:rPr lang="ru-RU" sz="23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Республики Карелия. Ожидаемый эффект.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0</TotalTime>
  <Words>576</Words>
  <Application>Microsoft Office PowerPoint</Application>
  <PresentationFormat>Экран (4:3)</PresentationFormat>
  <Paragraphs>185</Paragraphs>
  <Slides>17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Wingdings 3</vt:lpstr>
      <vt:lpstr>Corbel</vt:lpstr>
      <vt:lpstr>PT Sans Caption</vt:lpstr>
      <vt:lpstr>Wingdings 2</vt:lpstr>
      <vt:lpstr>Calibri</vt:lpstr>
      <vt:lpstr>Wingdings</vt:lpstr>
      <vt:lpstr>Модульная</vt:lpstr>
      <vt:lpstr>Visio</vt:lpstr>
      <vt:lpstr>Вопросы организации межведомственного взаимодействия и реализации перевода государственных и муниципальных услуг в электронный вид на территории Республики Карелия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Матрица взаимодействия по 14 первоочередным услугам, переводимым в электронный вид</vt:lpstr>
      <vt:lpstr>Матрица взаимодействия по 14 первоочередным услугам, переводимым в электронный вид</vt:lpstr>
      <vt:lpstr>Матрица взаимодействия по 14 первоочередным услугам, переводимым в электронный вид</vt:lpstr>
      <vt:lpstr>Способы подключения ФОИВ к РСМЭВ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73</cp:revision>
  <dcterms:created xsi:type="dcterms:W3CDTF">2010-02-05T06:21:31Z</dcterms:created>
  <dcterms:modified xsi:type="dcterms:W3CDTF">2012-03-14T08:21:26Z</dcterms:modified>
</cp:coreProperties>
</file>