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sldIdLst>
    <p:sldId id="256" r:id="rId2"/>
    <p:sldId id="294" r:id="rId3"/>
    <p:sldId id="286" r:id="rId4"/>
    <p:sldId id="287" r:id="rId5"/>
    <p:sldId id="288" r:id="rId6"/>
    <p:sldId id="290" r:id="rId7"/>
    <p:sldId id="289" r:id="rId8"/>
    <p:sldId id="297" r:id="rId9"/>
    <p:sldId id="298" r:id="rId10"/>
    <p:sldId id="299" r:id="rId11"/>
    <p:sldId id="296" r:id="rId12"/>
    <p:sldId id="300" r:id="rId13"/>
    <p:sldId id="301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CC2752B-9DD1-4FB4-A77D-313DA356F99F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5606DCE-D51E-4442-8C45-8371C836D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942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DBD8-68FF-4671-939D-D5D81987FACC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61EA-189D-498E-BCC6-6A3BE8723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74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6490-261A-4885-8F74-74D3FA4C0FD8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203F-9E6F-4A06-810C-D434E4F76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4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0099-37A9-4C75-939B-DD0EDA30AD95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E72C-B9B9-421D-81D8-EB7F17C66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31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04729-3815-499C-A5ED-51DE620F96D1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72967-5FF4-4879-87C3-7706414F7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2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4CF20-E811-4062-A3EF-CF8967AFD8FF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681E-47E3-4DAE-B21E-AEC762585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48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D4961-B5B0-4861-925E-57544C5704C0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53034-4FDA-48AD-BC9F-ADA266BD4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218B4-0B0E-4F70-B8A8-7279BD296A4D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E58CE-CDEE-4A10-88AA-85E5A961A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0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89957-35E2-4CC5-AE51-8D06D1428FA1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D345F-1D21-46CD-B928-3E0A1523A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7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1AE7-AF35-4E76-AE37-3EFB40A4E289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6702-C81B-4E0E-8688-14E23F272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E79E-A5A7-4507-839E-5D1CC55937AB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07677-D35D-4DB0-8AF8-890541AC7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9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87F10-AD68-4CC9-A577-C57BD7277489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DEDF6-D07D-41C6-99A8-30DC4244A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FC94699-601C-4A1D-BAF1-A131DE0F7BD7}" type="datetimeFigureOut">
              <a:rPr lang="ru-RU"/>
              <a:pPr>
                <a:defRPr/>
              </a:pPr>
              <a:t>14.09.2012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E3A86F-0036-45F0-A332-36204404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55" r:id="rId2"/>
    <p:sldLayoutId id="2147483961" r:id="rId3"/>
    <p:sldLayoutId id="2147483956" r:id="rId4"/>
    <p:sldLayoutId id="2147483957" r:id="rId5"/>
    <p:sldLayoutId id="2147483958" r:id="rId6"/>
    <p:sldLayoutId id="2147483962" r:id="rId7"/>
    <p:sldLayoutId id="2147483963" r:id="rId8"/>
    <p:sldLayoutId id="2147483964" r:id="rId9"/>
    <p:sldLayoutId id="2147483959" r:id="rId10"/>
    <p:sldLayoutId id="21474839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A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AC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19574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 txBox="1">
            <a:spLocks/>
          </p:cNvSpPr>
          <p:nvPr/>
        </p:nvSpPr>
        <p:spPr bwMode="auto">
          <a:xfrm>
            <a:off x="2124075" y="755650"/>
            <a:ext cx="59483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None/>
            </a:pPr>
            <a:r>
              <a:rPr lang="ru-RU">
                <a:latin typeface="Corbel" pitchFamily="34" charset="0"/>
              </a:rPr>
              <a:t>Государственный комитет Республики Карелия </a:t>
            </a:r>
          </a:p>
          <a:p>
            <a:pPr eaLnBrk="1" hangingPunct="1"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None/>
            </a:pPr>
            <a:r>
              <a:rPr lang="ru-RU">
                <a:latin typeface="Corbel" pitchFamily="34" charset="0"/>
              </a:rPr>
              <a:t>по развитию информационно-коммуникационных технологий</a:t>
            </a:r>
            <a:endParaRPr lang="ru-RU" i="1">
              <a:latin typeface="Corbe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916832"/>
            <a:ext cx="6332758" cy="21431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Результаты исполнения Плана мероприятий по развитию информационного общества и формированию электронного правительства в Республике Карелия  за отчетный период 2011 года</a:t>
            </a:r>
            <a:endParaRPr lang="ru-RU" sz="2800" b="0" dirty="0">
              <a:solidFill>
                <a:srgbClr val="FFC000"/>
              </a:solidFill>
            </a:endParaRPr>
          </a:p>
        </p:txBody>
      </p:sp>
      <p:sp>
        <p:nvSpPr>
          <p:cNvPr id="1024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050" y="4714875"/>
            <a:ext cx="6337300" cy="150018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>Бураков Дмитрий Рюрикович</a:t>
            </a:r>
          </a:p>
          <a:p>
            <a:pPr eaLnBrk="1" hangingPunct="1"/>
            <a:r>
              <a:rPr lang="ru-RU" sz="1600" smtClean="0">
                <a:solidFill>
                  <a:schemeClr val="tx1"/>
                </a:solidFill>
              </a:rPr>
              <a:t>Председатель Государственного комитета</a:t>
            </a:r>
          </a:p>
        </p:txBody>
      </p:sp>
      <p:pic>
        <p:nvPicPr>
          <p:cNvPr id="3075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19119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Сним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7318" y="3071809"/>
            <a:ext cx="4463772" cy="7858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Загнутый угол 15"/>
          <p:cNvSpPr/>
          <p:nvPr/>
        </p:nvSpPr>
        <p:spPr>
          <a:xfrm>
            <a:off x="4000496" y="5786454"/>
            <a:ext cx="4500594" cy="642942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3" name="Picture 3" descr="C:\Users\Пользователь\Desktop\Снимок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6607"/>
            <a:ext cx="2786082" cy="85245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500198"/>
          </a:xfrm>
        </p:spPr>
        <p:txBody>
          <a:bodyPr>
            <a:noAutofit/>
          </a:bodyPr>
          <a:lstStyle/>
          <a:p>
            <a:pPr marL="90488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 к информации о </a:t>
            </a:r>
            <a:r>
              <a:rPr lang="ru-RU" sz="3200" dirty="0" err="1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госуслугах</a:t>
            </a: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32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осуществляется через:</a:t>
            </a:r>
            <a:endParaRPr lang="ru-RU" sz="32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00063" y="4143375"/>
            <a:ext cx="2857500" cy="2905125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r>
              <a:rPr lang="en-US" sz="3600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</a:rPr>
              <a:t>gosuslugi.ru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endParaRPr lang="ru-RU" sz="1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/>
              <a:t>Федеральный  портал государственных </a:t>
            </a:r>
            <a:endParaRPr lang="en-US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Font typeface="Wingdings 2"/>
              <a:buNone/>
              <a:defRPr/>
            </a:pPr>
            <a:r>
              <a:rPr lang="ru-RU" dirty="0" smtClean="0"/>
              <a:t>и муниципальных услуг</a:t>
            </a:r>
            <a:r>
              <a:rPr lang="en-US" dirty="0" smtClean="0"/>
              <a:t> </a:t>
            </a:r>
            <a:endParaRPr lang="ru-RU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/>
          </a:p>
        </p:txBody>
      </p:sp>
      <p:cxnSp>
        <p:nvCxnSpPr>
          <p:cNvPr id="19" name="Соединительная линия уступом 18"/>
          <p:cNvCxnSpPr>
            <a:stCxn id="5122" idx="3"/>
            <a:endCxn id="16" idx="3"/>
          </p:cNvCxnSpPr>
          <p:nvPr/>
        </p:nvCxnSpPr>
        <p:spPr>
          <a:xfrm>
            <a:off x="8501063" y="3463925"/>
            <a:ext cx="1587" cy="2644775"/>
          </a:xfrm>
          <a:prstGeom prst="bentConnector3">
            <a:avLst>
              <a:gd name="adj1" fmla="val 143954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>
            <a:stCxn id="5122" idx="1"/>
            <a:endCxn id="16" idx="1"/>
          </p:cNvCxnSpPr>
          <p:nvPr/>
        </p:nvCxnSpPr>
        <p:spPr>
          <a:xfrm rot="10800000" flipV="1">
            <a:off x="4000500" y="3463925"/>
            <a:ext cx="36513" cy="2644775"/>
          </a:xfrm>
          <a:prstGeom prst="bentConnector3">
            <a:avLst>
              <a:gd name="adj1" fmla="val 7208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одержимое 2"/>
          <p:cNvSpPr txBox="1">
            <a:spLocks/>
          </p:cNvSpPr>
          <p:nvPr/>
        </p:nvSpPr>
        <p:spPr>
          <a:xfrm>
            <a:off x="4000496" y="4071942"/>
            <a:ext cx="4429156" cy="2643206"/>
          </a:xfrm>
          <a:prstGeom prst="rect">
            <a:avLst/>
          </a:prstGeom>
        </p:spPr>
        <p:txBody>
          <a:bodyPr lIns="45720" rIns="45720"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4000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service.karelia.ru</a:t>
            </a:r>
            <a:endParaRPr lang="ru-RU" sz="900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endParaRPr lang="en-US" sz="800" dirty="0"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ru-RU" sz="2000" dirty="0">
                <a:latin typeface="+mn-lt"/>
                <a:cs typeface="+mn-cs"/>
              </a:rPr>
              <a:t>Портал государственных услуг Республики Карелия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lang="en-US" sz="2400" dirty="0">
                <a:latin typeface="+mn-lt"/>
                <a:cs typeface="+mn-cs"/>
              </a:rPr>
              <a:t>    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Информация о </a:t>
            </a:r>
            <a:r>
              <a:rPr lang="ru-RU" sz="44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321</a:t>
            </a:r>
            <a:r>
              <a:rPr lang="ru-RU" sz="24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 услуге</a:t>
            </a:r>
            <a:endParaRPr lang="en-US" sz="240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defRPr/>
            </a:pPr>
            <a:endParaRPr lang="ru-RU" sz="1700" dirty="0">
              <a:solidFill>
                <a:prstClr val="white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4"/>
          <p:cNvCxnSpPr>
            <a:cxnSpLocks noChangeShapeType="1"/>
          </p:cNvCxnSpPr>
          <p:nvPr/>
        </p:nvCxnSpPr>
        <p:spPr bwMode="auto">
          <a:xfrm rot="5400000">
            <a:off x="5619751" y="2166937"/>
            <a:ext cx="976312" cy="785813"/>
          </a:xfrm>
          <a:prstGeom prst="bentConnector3">
            <a:avLst>
              <a:gd name="adj1" fmla="val 244"/>
            </a:avLst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нутый угол 29"/>
          <p:cNvSpPr/>
          <p:nvPr/>
        </p:nvSpPr>
        <p:spPr>
          <a:xfrm>
            <a:off x="6429388" y="1714488"/>
            <a:ext cx="2143140" cy="85725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Загнутый угол 37"/>
          <p:cNvSpPr/>
          <p:nvPr/>
        </p:nvSpPr>
        <p:spPr>
          <a:xfrm>
            <a:off x="642910" y="3143248"/>
            <a:ext cx="7929618" cy="1785950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Загнутый угол 28"/>
          <p:cNvSpPr/>
          <p:nvPr/>
        </p:nvSpPr>
        <p:spPr>
          <a:xfrm>
            <a:off x="642910" y="1714488"/>
            <a:ext cx="2143140" cy="85725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-27384"/>
            <a:ext cx="8215370" cy="1143008"/>
          </a:xfrm>
          <a:prstGeom prst="rect">
            <a:avLst/>
          </a:prstGeom>
        </p:spPr>
        <p:txBody>
          <a:bodyPr tIns="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700" b="1" kern="1200" cap="none" baseline="0">
                <a:solidFill>
                  <a:srgbClr val="FFAC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9pPr>
            <a:extLst/>
          </a:lstStyle>
          <a:p>
            <a:pPr marL="90488"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</a:rPr>
              <a:t>Место региональной СМЭВ в инфраструктуре электронного правительства при оказании государственных услуг</a:t>
            </a:r>
            <a:endParaRPr lang="ru-RU" sz="2000" dirty="0">
              <a:solidFill>
                <a:srgbClr val="FFC000"/>
              </a:solidFill>
            </a:endParaRPr>
          </a:p>
        </p:txBody>
      </p:sp>
      <p:cxnSp>
        <p:nvCxnSpPr>
          <p:cNvPr id="15" name="Shape 13"/>
          <p:cNvCxnSpPr>
            <a:cxnSpLocks noChangeShapeType="1"/>
          </p:cNvCxnSpPr>
          <p:nvPr/>
        </p:nvCxnSpPr>
        <p:spPr bwMode="auto">
          <a:xfrm>
            <a:off x="2643188" y="2071688"/>
            <a:ext cx="642937" cy="973137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6" descr="C:\Documents and Settings\pomozova\Мои документы\Мои рисунки\Microsoft Clip Organizer\j04316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1916113"/>
            <a:ext cx="4476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 стрелкой 37"/>
          <p:cNvCxnSpPr/>
          <p:nvPr/>
        </p:nvCxnSpPr>
        <p:spPr>
          <a:xfrm rot="10800000">
            <a:off x="2928938" y="1916113"/>
            <a:ext cx="3584575" cy="127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6" descr="C:\Documents and Settings\pomozova\Мои документы\Мои рисунки\Microsoft Clip Organizer\j04316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16113"/>
            <a:ext cx="4492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Загнутый угол 39"/>
          <p:cNvSpPr/>
          <p:nvPr/>
        </p:nvSpPr>
        <p:spPr>
          <a:xfrm>
            <a:off x="642910" y="5572140"/>
            <a:ext cx="2143140" cy="85725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1" name="Загнутый угол 40"/>
          <p:cNvSpPr/>
          <p:nvPr/>
        </p:nvSpPr>
        <p:spPr>
          <a:xfrm>
            <a:off x="3000364" y="5572140"/>
            <a:ext cx="2143140" cy="85725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2" name="Загнутый угол 41"/>
          <p:cNvSpPr/>
          <p:nvPr/>
        </p:nvSpPr>
        <p:spPr>
          <a:xfrm>
            <a:off x="6429388" y="5572140"/>
            <a:ext cx="2143140" cy="85725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ОМСУ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7" name="Прямая со стрелкой 26"/>
          <p:cNvCxnSpPr>
            <a:cxnSpLocks noChangeShapeType="1"/>
          </p:cNvCxnSpPr>
          <p:nvPr/>
        </p:nvCxnSpPr>
        <p:spPr bwMode="auto">
          <a:xfrm rot="5400000">
            <a:off x="1498601" y="5286375"/>
            <a:ext cx="430212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26"/>
          <p:cNvCxnSpPr>
            <a:cxnSpLocks noChangeShapeType="1"/>
          </p:cNvCxnSpPr>
          <p:nvPr/>
        </p:nvCxnSpPr>
        <p:spPr bwMode="auto">
          <a:xfrm rot="5400000">
            <a:off x="3856037" y="5284788"/>
            <a:ext cx="430213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26"/>
          <p:cNvCxnSpPr>
            <a:cxnSpLocks noChangeShapeType="1"/>
          </p:cNvCxnSpPr>
          <p:nvPr/>
        </p:nvCxnSpPr>
        <p:spPr bwMode="auto">
          <a:xfrm rot="5400000">
            <a:off x="6429375" y="5287963"/>
            <a:ext cx="430213" cy="1587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Подзаголовок 2"/>
          <p:cNvSpPr txBox="1">
            <a:spLocks/>
          </p:cNvSpPr>
          <p:nvPr/>
        </p:nvSpPr>
        <p:spPr bwMode="auto">
          <a:xfrm>
            <a:off x="1214438" y="1909763"/>
            <a:ext cx="72151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None/>
            </a:pPr>
            <a:r>
              <a:rPr lang="ru-RU" sz="2400">
                <a:latin typeface="Corbel" pitchFamily="34" charset="0"/>
              </a:rPr>
              <a:t>   МФЦ                                                                                 Портал ГУ</a:t>
            </a:r>
            <a:endParaRPr lang="ru-RU" sz="2400" i="1">
              <a:latin typeface="Corbel" pitchFamily="34" charset="0"/>
            </a:endParaRPr>
          </a:p>
        </p:txBody>
      </p:sp>
      <p:sp>
        <p:nvSpPr>
          <p:cNvPr id="18450" name="Подзаголовок 2"/>
          <p:cNvSpPr txBox="1">
            <a:spLocks/>
          </p:cNvSpPr>
          <p:nvPr/>
        </p:nvSpPr>
        <p:spPr bwMode="auto">
          <a:xfrm>
            <a:off x="3643313" y="3429000"/>
            <a:ext cx="50720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None/>
            </a:pPr>
            <a:r>
              <a:rPr lang="ru-RU" sz="2400">
                <a:latin typeface="Corbel" pitchFamily="34" charset="0"/>
              </a:rPr>
              <a:t>Региональная система межведомственного электронного  взаимодействия             </a:t>
            </a:r>
          </a:p>
        </p:txBody>
      </p:sp>
      <p:sp>
        <p:nvSpPr>
          <p:cNvPr id="52" name="Подзаголовок 2"/>
          <p:cNvSpPr txBox="1">
            <a:spLocks/>
          </p:cNvSpPr>
          <p:nvPr/>
        </p:nvSpPr>
        <p:spPr bwMode="auto">
          <a:xfrm>
            <a:off x="928688" y="3286125"/>
            <a:ext cx="2428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None/>
              <a:defRPr/>
            </a:pPr>
            <a:r>
              <a:rPr lang="ru-RU" sz="6000" dirty="0">
                <a:solidFill>
                  <a:schemeClr val="bg1">
                    <a:lumMod val="75000"/>
                    <a:lumOff val="25000"/>
                  </a:schemeClr>
                </a:solidFill>
                <a:latin typeface="Corbel" pitchFamily="34" charset="0"/>
              </a:rPr>
              <a:t>РСМЭВ</a:t>
            </a:r>
          </a:p>
        </p:txBody>
      </p:sp>
      <p:sp>
        <p:nvSpPr>
          <p:cNvPr id="18452" name="Подзаголовок 2"/>
          <p:cNvSpPr txBox="1">
            <a:spLocks/>
          </p:cNvSpPr>
          <p:nvPr/>
        </p:nvSpPr>
        <p:spPr bwMode="auto">
          <a:xfrm>
            <a:off x="785813" y="5767388"/>
            <a:ext cx="72151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None/>
            </a:pPr>
            <a:r>
              <a:rPr lang="ru-RU" sz="2400">
                <a:latin typeface="Corbel" pitchFamily="34" charset="0"/>
              </a:rPr>
              <a:t>         ОИВ                              ОИВ                     …</a:t>
            </a:r>
            <a:endParaRPr lang="ru-RU" sz="2400" i="1">
              <a:latin typeface="Corbe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centr_predostav_uslu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50" y="2928934"/>
            <a:ext cx="2216957" cy="147797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7" name="Загнутый угол 6"/>
          <p:cNvSpPr/>
          <p:nvPr/>
        </p:nvSpPr>
        <p:spPr>
          <a:xfrm>
            <a:off x="3143240" y="2928934"/>
            <a:ext cx="5500726" cy="1500198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786313"/>
            <a:ext cx="9144000" cy="428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772400" cy="1500198"/>
          </a:xfrm>
        </p:spPr>
        <p:txBody>
          <a:bodyPr>
            <a:noAutofit/>
          </a:bodyPr>
          <a:lstStyle/>
          <a:p>
            <a:pPr marL="90488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  <a:t>Многофункциональные центры предоставления государственных и муниципальных услуг</a:t>
            </a:r>
            <a:endParaRPr lang="ru-RU" sz="32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530352" y="3000372"/>
            <a:ext cx="8399366" cy="428628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Многофункциональные центры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- это основная форма предоставления любых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публичных государственных и муниципальных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услуг в России.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Ключевой принцип – предоставление услуг в режиме одного окна.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      </a:t>
            </a:r>
            <a:r>
              <a:rPr lang="ru-RU" dirty="0" smtClean="0"/>
              <a:t>Режим «одного окна» - обеспечение таких условий получения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госуслуг, при которых сбор документов осуществляется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самим МФЦ на основе межведомственного взаимодействия.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0" name="Двойные фигурные скобки 19"/>
          <p:cNvSpPr/>
          <p:nvPr/>
        </p:nvSpPr>
        <p:spPr>
          <a:xfrm>
            <a:off x="642938" y="5429250"/>
            <a:ext cx="8001000" cy="11430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572e57dcc6b9c8387b82781351a7f0d2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0169" y="4429108"/>
            <a:ext cx="4040467" cy="24288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Загнутый угол 12"/>
          <p:cNvSpPr/>
          <p:nvPr/>
        </p:nvSpPr>
        <p:spPr>
          <a:xfrm>
            <a:off x="2500298" y="5786454"/>
            <a:ext cx="6286544" cy="85725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28813" y="2714625"/>
            <a:ext cx="6715125" cy="40005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200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Предназначена для предоставления гражданам широкого спектра услуг в электронной форме на всей территории России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000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Будет выдаваться всем гражданам России с 2014 года</a:t>
            </a:r>
            <a:r>
              <a:rPr lang="en-US" sz="2200" dirty="0" smtClean="0"/>
              <a:t>;</a:t>
            </a:r>
            <a:endParaRPr lang="ru-RU" sz="2200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000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/>
              <a:t>Обеспечит получение и одновременную оплату гражданами услуг, в том числе Пенсионного фонда, медицинских услуг и т.</a:t>
            </a:r>
            <a:r>
              <a:rPr lang="en-US" sz="2200" dirty="0" smtClean="0"/>
              <a:t> </a:t>
            </a:r>
            <a:r>
              <a:rPr lang="ru-RU" sz="2200" dirty="0" err="1" smtClean="0"/>
              <a:t>д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400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</a:t>
            </a:r>
            <a:r>
              <a:rPr lang="ru-RU" sz="2800" dirty="0" smtClean="0"/>
              <a:t> </a:t>
            </a:r>
            <a:r>
              <a:rPr lang="ru-RU" sz="2200" dirty="0" smtClean="0"/>
              <a:t>По мере развития проекта число услуг </a:t>
            </a:r>
            <a:endParaRPr lang="en-US" sz="2200" dirty="0" smtClean="0"/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 smtClean="0"/>
              <a:t>      </a:t>
            </a:r>
            <a:r>
              <a:rPr lang="ru-RU" sz="2200" dirty="0" smtClean="0"/>
              <a:t>    </a:t>
            </a:r>
            <a:r>
              <a:rPr lang="en-US" sz="2200" dirty="0" smtClean="0"/>
              <a:t> </a:t>
            </a:r>
            <a:r>
              <a:rPr lang="ru-RU" sz="2200" dirty="0" smtClean="0"/>
              <a:t>предоставляемых через УЭК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           может достигнуть нескольких сотен.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23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772400" cy="1500198"/>
          </a:xfrm>
        </p:spPr>
        <p:txBody>
          <a:bodyPr>
            <a:noAutofit/>
          </a:bodyPr>
          <a:lstStyle/>
          <a:p>
            <a:pPr marL="90488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  <a:t>Универсальная </a:t>
            </a:r>
            <a:b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  <a:t>электронная карта </a:t>
            </a:r>
            <a:endParaRPr lang="ru-RU" sz="32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19119"/>
            <a:ext cx="984203" cy="136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1507" name="Текст 8"/>
          <p:cNvSpPr>
            <a:spLocks noGrp="1"/>
          </p:cNvSpPr>
          <p:nvPr>
            <p:ph type="subTitle" idx="1"/>
          </p:nvPr>
        </p:nvSpPr>
        <p:spPr>
          <a:xfrm>
            <a:off x="1835150" y="5229225"/>
            <a:ext cx="6740525" cy="1198563"/>
          </a:xfrm>
        </p:spPr>
        <p:txBody>
          <a:bodyPr/>
          <a:lstStyle/>
          <a:p>
            <a:pPr marL="109538" eaLnBrk="1" hangingPunct="1"/>
            <a:r>
              <a:rPr lang="ru-RU" smtClean="0"/>
              <a:t>Бураков Дмитрий Рюрикович, </a:t>
            </a:r>
          </a:p>
          <a:p>
            <a:pPr marL="109538" eaLnBrk="1" hangingPunct="1"/>
            <a:r>
              <a:rPr lang="ru-RU" smtClean="0"/>
              <a:t>Председатель Государственного комитета </a:t>
            </a:r>
          </a:p>
          <a:p>
            <a:pPr marL="109538" eaLnBrk="1" hangingPunct="1"/>
            <a:r>
              <a:rPr lang="ru-RU" smtClean="0"/>
              <a:t>Эл. почта: </a:t>
            </a:r>
            <a:r>
              <a:rPr lang="en-US" smtClean="0"/>
              <a:t>main@ikt.karelia.ru</a:t>
            </a:r>
            <a:endParaRPr lang="ru-RU" smtClean="0"/>
          </a:p>
        </p:txBody>
      </p:sp>
      <p:sp>
        <p:nvSpPr>
          <p:cNvPr id="21508" name="Текст 8"/>
          <p:cNvSpPr txBox="1">
            <a:spLocks/>
          </p:cNvSpPr>
          <p:nvPr/>
        </p:nvSpPr>
        <p:spPr bwMode="auto">
          <a:xfrm>
            <a:off x="1947863" y="2997200"/>
            <a:ext cx="70881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4800">
                <a:solidFill>
                  <a:srgbClr val="FFC000"/>
                </a:solidFill>
                <a:latin typeface="Corbel" pitchFamily="34" charset="0"/>
              </a:rPr>
              <a:t>Спасибо за внимание!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4800">
              <a:solidFill>
                <a:srgbClr val="FFC000"/>
              </a:solidFill>
              <a:latin typeface="Corbel" pitchFamily="34" charset="0"/>
            </a:endParaRPr>
          </a:p>
        </p:txBody>
      </p:sp>
      <p:sp>
        <p:nvSpPr>
          <p:cNvPr id="21509" name="Подзаголовок 2"/>
          <p:cNvSpPr txBox="1">
            <a:spLocks/>
          </p:cNvSpPr>
          <p:nvPr/>
        </p:nvSpPr>
        <p:spPr bwMode="auto">
          <a:xfrm>
            <a:off x="2124075" y="755650"/>
            <a:ext cx="59483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288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None/>
            </a:pPr>
            <a:r>
              <a:rPr lang="ru-RU">
                <a:latin typeface="Corbel" pitchFamily="34" charset="0"/>
              </a:rPr>
              <a:t>Государственный комитет Республики Карелия </a:t>
            </a:r>
          </a:p>
          <a:p>
            <a:pPr eaLnBrk="1" hangingPunct="1">
              <a:spcBef>
                <a:spcPct val="20000"/>
              </a:spcBef>
              <a:buClr>
                <a:srgbClr val="B58B80"/>
              </a:buClr>
              <a:buSzPct val="95000"/>
              <a:buFont typeface="Wingdings 2" pitchFamily="18" charset="2"/>
              <a:buNone/>
            </a:pPr>
            <a:r>
              <a:rPr lang="ru-RU">
                <a:latin typeface="Corbel" pitchFamily="34" charset="0"/>
              </a:rPr>
              <a:t>по развитию информационно-коммуникационных технологий</a:t>
            </a:r>
            <a:endParaRPr lang="ru-RU" i="1">
              <a:latin typeface="Corbe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3966" cy="1285884"/>
          </a:xfrm>
        </p:spPr>
        <p:txBody>
          <a:bodyPr>
            <a:noAutofit/>
          </a:bodyPr>
          <a:lstStyle/>
          <a:p>
            <a:pPr marL="269875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  <a:t>План по развитию информационного </a:t>
            </a:r>
            <a:b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  <a:t>общества и формированию электронного правительства в РК </a:t>
            </a:r>
            <a:r>
              <a:rPr lang="ru-RU" sz="2000" dirty="0" smtClean="0">
                <a:solidFill>
                  <a:schemeClr val="accent1">
                    <a:satMod val="150000"/>
                  </a:schemeClr>
                </a:solidFill>
              </a:rPr>
              <a:t>(на 2010-2012 годы)</a:t>
            </a:r>
            <a:endParaRPr lang="ru-RU" sz="2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500298" y="3214686"/>
            <a:ext cx="6357982" cy="3286148"/>
          </a:xfrm>
          <a:ln>
            <a:miter lim="800000"/>
            <a:headEnd/>
            <a:tailEnd/>
          </a:ln>
          <a:extLst/>
        </p:spPr>
        <p:txBody>
          <a:bodyPr rtlCol="0">
            <a:normAutofit lnSpcReduction="10000"/>
          </a:bodyPr>
          <a:lstStyle/>
          <a:p>
            <a:pPr marL="179388" indent="3603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AutoNum type="arabicPeriod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Подготовлен Госкомитетом РК               </a:t>
            </a:r>
          </a:p>
          <a:p>
            <a:pPr marL="179388" indent="3603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по  ИКТ</a:t>
            </a:r>
            <a:r>
              <a:rPr lang="en-US" sz="2600" dirty="0" smtClean="0">
                <a:solidFill>
                  <a:schemeClr val="tx1"/>
                </a:solidFill>
              </a:rPr>
              <a:t>;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</a:p>
          <a:p>
            <a:pPr marL="179388" indent="360363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179388" indent="-6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accent1"/>
                </a:solidFill>
              </a:rPr>
              <a:t>2.  </a:t>
            </a:r>
            <a:r>
              <a:rPr lang="ru-RU" sz="2600" dirty="0" smtClean="0">
                <a:solidFill>
                  <a:schemeClr val="tx1"/>
                </a:solidFill>
              </a:rPr>
              <a:t>Согласован с Администрацией  </a:t>
            </a:r>
          </a:p>
          <a:p>
            <a:pPr marL="179388" indent="3603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Президента России</a:t>
            </a:r>
            <a:r>
              <a:rPr lang="en-US" sz="2600" dirty="0" smtClean="0">
                <a:solidFill>
                  <a:schemeClr val="tx1"/>
                </a:solidFill>
              </a:rPr>
              <a:t>;</a:t>
            </a:r>
            <a:endParaRPr lang="ru-RU" sz="2600" dirty="0" smtClean="0">
              <a:solidFill>
                <a:schemeClr val="tx1"/>
              </a:solidFill>
            </a:endParaRPr>
          </a:p>
          <a:p>
            <a:pPr marL="179388" indent="3603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marL="179388" indent="-635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accent1"/>
                </a:solidFill>
              </a:rPr>
              <a:t>3.  </a:t>
            </a:r>
            <a:r>
              <a:rPr lang="ru-RU" sz="2600" dirty="0" smtClean="0">
                <a:solidFill>
                  <a:schemeClr val="tx1"/>
                </a:solidFill>
              </a:rPr>
              <a:t>Утвержден распоряжением  </a:t>
            </a:r>
          </a:p>
          <a:p>
            <a:pPr marL="179388" indent="3603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Правительства Карелии</a:t>
            </a:r>
          </a:p>
          <a:p>
            <a:pPr marL="179388" indent="360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от 27 ноября 2010 года № 547р-П.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3" descr="C:\Users\Пользователь\Desktop\Снимок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1428760" cy="1988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3059832" y="2852936"/>
            <a:ext cx="5688632" cy="86409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643966" cy="1285884"/>
          </a:xfrm>
        </p:spPr>
        <p:txBody>
          <a:bodyPr>
            <a:noAutofit/>
          </a:bodyPr>
          <a:lstStyle/>
          <a:p>
            <a:pPr marL="269875" eaLnBrk="1" fontAlgn="auto" hangingPunct="1">
              <a:spcAft>
                <a:spcPts val="0"/>
              </a:spcAft>
              <a:defRPr/>
            </a:pPr>
            <a:r>
              <a:rPr lang="ru-RU" sz="3200" dirty="0"/>
              <a:t>Стратегия развития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информационного </a:t>
            </a:r>
            <a:r>
              <a:rPr lang="ru-RU" sz="3200" dirty="0"/>
              <a:t>общества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</a:t>
            </a:r>
            <a:r>
              <a:rPr lang="ru-RU" sz="3200" dirty="0"/>
              <a:t>Российской Федерации</a:t>
            </a:r>
            <a:endParaRPr lang="ru-RU" sz="2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2555776" y="2996952"/>
            <a:ext cx="6086480" cy="3789040"/>
          </a:xfrm>
          <a:ln>
            <a:miter lim="800000"/>
            <a:headEnd/>
            <a:tailEnd/>
          </a:ln>
          <a:extLst/>
        </p:spPr>
        <p:txBody>
          <a:bodyPr rtlCol="0"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sz="1900" dirty="0" smtClean="0">
                <a:solidFill>
                  <a:schemeClr val="tx1"/>
                </a:solidFill>
              </a:rPr>
              <a:t>         </a:t>
            </a:r>
            <a:r>
              <a:rPr lang="ru-RU" sz="800" dirty="0" smtClean="0">
                <a:solidFill>
                  <a:schemeClr val="tx1"/>
                </a:solidFill>
              </a:rPr>
              <a:t>           </a:t>
            </a:r>
            <a:r>
              <a:rPr lang="ru-RU" sz="3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Цели </a:t>
            </a:r>
            <a:r>
              <a:rPr lang="ru-RU" sz="3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развития </a:t>
            </a:r>
            <a:endParaRPr lang="ru-RU" sz="35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eaLnBrk="1" hangingPunct="1">
              <a:defRPr/>
            </a:pPr>
            <a:r>
              <a:rPr lang="ru-RU" sz="3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 информационного </a:t>
            </a:r>
            <a:r>
              <a:rPr lang="ru-RU" sz="35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общества</a:t>
            </a:r>
            <a:r>
              <a:rPr lang="ru-RU" sz="35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</a:p>
          <a:p>
            <a:pPr eaLnBrk="1" hangingPunct="1"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П</a:t>
            </a:r>
            <a:r>
              <a:rPr lang="ru-RU" sz="2800" dirty="0" smtClean="0">
                <a:solidFill>
                  <a:schemeClr val="tx1"/>
                </a:solidFill>
              </a:rPr>
              <a:t>овышение </a:t>
            </a:r>
            <a:r>
              <a:rPr lang="ru-RU" sz="2800" dirty="0">
                <a:solidFill>
                  <a:schemeClr val="tx1"/>
                </a:solidFill>
              </a:rPr>
              <a:t>качества жизни граждан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Обеспечение </a:t>
            </a:r>
            <a:r>
              <a:rPr lang="ru-RU" sz="2800" dirty="0">
                <a:solidFill>
                  <a:schemeClr val="tx1"/>
                </a:solidFill>
              </a:rPr>
              <a:t>конкурентоспособности России</a:t>
            </a:r>
            <a:r>
              <a:rPr lang="ru-RU" sz="2800" dirty="0" smtClean="0">
                <a:solidFill>
                  <a:schemeClr val="tx1"/>
                </a:solidFill>
              </a:rPr>
              <a:t>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Р</a:t>
            </a:r>
            <a:r>
              <a:rPr lang="ru-RU" sz="2800" dirty="0" smtClean="0">
                <a:solidFill>
                  <a:schemeClr val="tx1"/>
                </a:solidFill>
              </a:rPr>
              <a:t>азвитие </a:t>
            </a:r>
            <a:r>
              <a:rPr lang="ru-RU" sz="2800" dirty="0">
                <a:solidFill>
                  <a:schemeClr val="tx1"/>
                </a:solidFill>
              </a:rPr>
              <a:t>экономической, социально-политической, </a:t>
            </a:r>
            <a:r>
              <a:rPr lang="ru-RU" sz="2800" dirty="0" smtClean="0">
                <a:solidFill>
                  <a:schemeClr val="tx1"/>
                </a:solidFill>
              </a:rPr>
              <a:t>культурной </a:t>
            </a:r>
            <a:r>
              <a:rPr lang="ru-RU" sz="2800" dirty="0">
                <a:solidFill>
                  <a:schemeClr val="tx1"/>
                </a:solidFill>
              </a:rPr>
              <a:t>и духовной сфер </a:t>
            </a:r>
            <a:r>
              <a:rPr lang="ru-RU" sz="2800" dirty="0" smtClean="0">
                <a:solidFill>
                  <a:schemeClr val="tx1"/>
                </a:solidFill>
              </a:rPr>
              <a:t>жизни;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800" dirty="0">
                <a:solidFill>
                  <a:schemeClr val="tx1"/>
                </a:solidFill>
              </a:rPr>
              <a:t>С</a:t>
            </a:r>
            <a:r>
              <a:rPr lang="ru-RU" sz="2800" dirty="0" smtClean="0">
                <a:solidFill>
                  <a:schemeClr val="tx1"/>
                </a:solidFill>
              </a:rPr>
              <a:t>овершенствование </a:t>
            </a:r>
            <a:r>
              <a:rPr lang="ru-RU" sz="2800" dirty="0">
                <a:solidFill>
                  <a:schemeClr val="tx1"/>
                </a:solidFill>
              </a:rPr>
              <a:t>системы </a:t>
            </a:r>
            <a:r>
              <a:rPr lang="ru-RU" sz="2800" dirty="0" smtClean="0">
                <a:solidFill>
                  <a:schemeClr val="tx1"/>
                </a:solidFill>
              </a:rPr>
              <a:t>госуправления</a:t>
            </a:r>
            <a:endParaRPr lang="ru-RU" sz="2800" dirty="0">
              <a:solidFill>
                <a:schemeClr val="tx1"/>
              </a:solidFill>
            </a:endParaRPr>
          </a:p>
          <a:p>
            <a:pPr marL="179388" indent="3603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3795" name="Picture 3" descr="C:\Users\IMahmudyarova\Desktop\russia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67544" y="3212976"/>
            <a:ext cx="1758622" cy="1872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18980"/>
            <a:ext cx="8643966" cy="1285884"/>
          </a:xfrm>
        </p:spPr>
        <p:txBody>
          <a:bodyPr>
            <a:noAutofit/>
          </a:bodyPr>
          <a:lstStyle/>
          <a:p>
            <a:pPr marL="269875" eaLnBrk="1" fontAlgn="auto" hangingPunct="1">
              <a:spcAft>
                <a:spcPts val="0"/>
              </a:spcAft>
              <a:defRPr/>
            </a:pPr>
            <a:r>
              <a:rPr lang="ru-RU" sz="2400" dirty="0"/>
              <a:t>Региональный план мероприятий по развитию информационного общества и формированию электронного правительства в Республике Карелия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/>
              <a:t>2010-2012 год.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800" dirty="0">
                <a:solidFill>
                  <a:schemeClr val="tx1"/>
                </a:solidFill>
              </a:rPr>
              <a:t>Распоряжение Правительства </a:t>
            </a:r>
            <a:r>
              <a:rPr lang="ru-RU" sz="1800" dirty="0" smtClean="0">
                <a:solidFill>
                  <a:schemeClr val="tx1"/>
                </a:solidFill>
              </a:rPr>
              <a:t>РК от </a:t>
            </a:r>
            <a:r>
              <a:rPr lang="ru-RU" sz="1800" dirty="0">
                <a:solidFill>
                  <a:schemeClr val="tx1"/>
                </a:solidFill>
              </a:rPr>
              <a:t>27 ноября 2010 года № 547р-П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 rot="10800000">
            <a:off x="611188" y="2852738"/>
            <a:ext cx="4752975" cy="1512887"/>
          </a:xfrm>
          <a:prstGeom prst="wedgeRectCallout">
            <a:avLst>
              <a:gd name="adj1" fmla="val -33199"/>
              <a:gd name="adj2" fmla="val -6471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3779838" y="4868863"/>
            <a:ext cx="4752975" cy="1512887"/>
          </a:xfrm>
          <a:prstGeom prst="wedgeRectCallout">
            <a:avLst>
              <a:gd name="adj1" fmla="val -33199"/>
              <a:gd name="adj2" fmla="val -64719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одержимое 2"/>
          <p:cNvSpPr>
            <a:spLocks noGrp="1"/>
          </p:cNvSpPr>
          <p:nvPr>
            <p:ph type="body" idx="1"/>
          </p:nvPr>
        </p:nvSpPr>
        <p:spPr>
          <a:xfrm>
            <a:off x="467544" y="3214686"/>
            <a:ext cx="8174712" cy="3286148"/>
          </a:xfrm>
          <a:ln>
            <a:miter lim="800000"/>
            <a:headEnd/>
            <a:tailEnd/>
          </a:ln>
          <a:extLst/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tx1"/>
                </a:solidFill>
              </a:rPr>
              <a:t>  </a:t>
            </a:r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10 </a:t>
            </a:r>
            <a:r>
              <a:rPr lang="ru-RU" sz="3500" dirty="0" smtClean="0">
                <a:solidFill>
                  <a:schemeClr val="tx1"/>
                </a:solidFill>
              </a:rPr>
              <a:t>разделов</a:t>
            </a:r>
          </a:p>
          <a:p>
            <a:pPr eaLnBrk="1" hangingPunct="1"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ru-RU" sz="17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                                                            </a:t>
            </a:r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64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3000" dirty="0" smtClean="0">
                <a:solidFill>
                  <a:schemeClr val="tx1"/>
                </a:solidFill>
              </a:rPr>
              <a:t>региональных        </a:t>
            </a:r>
          </a:p>
          <a:p>
            <a:pPr eaLnBrk="1" hangingPunct="1">
              <a:defRPr/>
            </a:pPr>
            <a:r>
              <a:rPr lang="ru-RU" sz="3000" dirty="0">
                <a:solidFill>
                  <a:schemeClr val="tx1"/>
                </a:solidFill>
              </a:rPr>
              <a:t> </a:t>
            </a:r>
            <a:r>
              <a:rPr lang="ru-RU" sz="3000" dirty="0" smtClean="0">
                <a:solidFill>
                  <a:schemeClr val="tx1"/>
                </a:solidFill>
              </a:rPr>
              <a:t>                                                                   мероприятия</a:t>
            </a:r>
            <a:endParaRPr lang="ru-RU" sz="3000" dirty="0">
              <a:solidFill>
                <a:schemeClr val="tx1"/>
              </a:solidFill>
            </a:endParaRPr>
          </a:p>
          <a:p>
            <a:pPr marL="179388" indent="360363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4704"/>
            <a:ext cx="8643966" cy="1285884"/>
          </a:xfrm>
        </p:spPr>
        <p:txBody>
          <a:bodyPr>
            <a:noAutofit/>
          </a:bodyPr>
          <a:lstStyle/>
          <a:p>
            <a:pPr marL="269875" eaLnBrk="1" fontAlgn="auto" hangingPunct="1">
              <a:spcAft>
                <a:spcPts val="0"/>
              </a:spcAft>
              <a:defRPr/>
            </a:pPr>
            <a:r>
              <a:rPr lang="ru-RU" sz="2400" dirty="0"/>
              <a:t>Отчет о реализации Регионального плана мероприятий </a:t>
            </a:r>
            <a:br>
              <a:rPr lang="ru-RU" sz="2400" dirty="0"/>
            </a:br>
            <a:r>
              <a:rPr lang="ru-RU" sz="2400" dirty="0"/>
              <a:t>по развитию информационного общества и формированию электронного правительства </a:t>
            </a:r>
            <a:r>
              <a:rPr lang="ru-RU" sz="2400" dirty="0" smtClean="0"/>
              <a:t>в </a:t>
            </a:r>
            <a:r>
              <a:rPr lang="ru-RU" sz="2400" dirty="0"/>
              <a:t>Республике Карелия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>за </a:t>
            </a:r>
            <a:r>
              <a:rPr lang="ru-RU" sz="2000" dirty="0">
                <a:solidFill>
                  <a:schemeClr val="tx1"/>
                </a:solidFill>
              </a:rPr>
              <a:t>3 квартал 2011 </a:t>
            </a:r>
            <a:r>
              <a:rPr lang="ru-RU" sz="2000" dirty="0" smtClean="0">
                <a:solidFill>
                  <a:schemeClr val="tx1"/>
                </a:solidFill>
              </a:rPr>
              <a:t>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4339" name="Безымянный.jpg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636838"/>
            <a:ext cx="918051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нутый угол 7"/>
          <p:cNvSpPr/>
          <p:nvPr/>
        </p:nvSpPr>
        <p:spPr>
          <a:xfrm>
            <a:off x="5469726" y="3284984"/>
            <a:ext cx="3062714" cy="2376264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714356"/>
            <a:ext cx="8215370" cy="1143008"/>
          </a:xfrm>
          <a:prstGeom prst="rect">
            <a:avLst/>
          </a:prstGeom>
        </p:spPr>
        <p:txBody>
          <a:bodyPr tIns="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700" b="1" kern="1200" cap="none" baseline="0">
                <a:solidFill>
                  <a:srgbClr val="FFAC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9pPr>
            <a:extLst/>
          </a:lstStyle>
          <a:p>
            <a:pPr marL="90488" fontAlgn="auto">
              <a:spcAft>
                <a:spcPts val="0"/>
              </a:spcAft>
              <a:defRPr/>
            </a:pPr>
            <a:r>
              <a:rPr lang="ru-RU" sz="3600" dirty="0"/>
              <a:t>Выполнение </a:t>
            </a:r>
            <a:endParaRPr lang="ru-RU" sz="3600" dirty="0" smtClean="0"/>
          </a:p>
          <a:p>
            <a:pPr marL="90488" fontAlgn="auto">
              <a:spcAft>
                <a:spcPts val="0"/>
              </a:spcAft>
              <a:defRPr/>
            </a:pPr>
            <a:r>
              <a:rPr lang="ru-RU" sz="3600" dirty="0" smtClean="0"/>
              <a:t>региональных </a:t>
            </a:r>
            <a:r>
              <a:rPr lang="ru-RU" sz="3600" dirty="0"/>
              <a:t>мероприятий</a:t>
            </a:r>
            <a:endParaRPr lang="ru-RU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1026" name="Объект 3"/>
          <p:cNvGraphicFramePr>
            <a:graphicFrameLocks/>
          </p:cNvGraphicFramePr>
          <p:nvPr/>
        </p:nvGraphicFramePr>
        <p:xfrm>
          <a:off x="357188" y="2027238"/>
          <a:ext cx="8331200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3" imgW="8327858" imgH="4828450" progId="Excel.Chart.8">
                  <p:embed/>
                </p:oleObj>
              </mc:Choice>
              <mc:Fallback>
                <p:oleObj r:id="rId3" imgW="8327858" imgH="4828450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027238"/>
                        <a:ext cx="8331200" cy="4830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-27384"/>
            <a:ext cx="8215370" cy="1143008"/>
          </a:xfrm>
          <a:prstGeom prst="rect">
            <a:avLst/>
          </a:prstGeom>
        </p:spPr>
        <p:txBody>
          <a:bodyPr tIns="0" bIns="0" anchor="b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700" b="1" kern="1200" cap="none" baseline="0">
                <a:solidFill>
                  <a:srgbClr val="FFAC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500" b="1">
                <a:solidFill>
                  <a:srgbClr val="FFAC00"/>
                </a:solidFill>
                <a:latin typeface="Corbel" pitchFamily="34" charset="0"/>
              </a:defRPr>
            </a:lvl9pPr>
            <a:extLst/>
          </a:lstStyle>
          <a:p>
            <a:pPr marL="90488" fontAlgn="auto">
              <a:spcAft>
                <a:spcPts val="0"/>
              </a:spcAft>
              <a:defRPr/>
            </a:pPr>
            <a:r>
              <a:rPr lang="ru-RU" sz="2800" dirty="0"/>
              <a:t>Выполнение региональных мероприятий </a:t>
            </a:r>
            <a:endParaRPr lang="ru-RU" sz="2800" dirty="0" smtClean="0"/>
          </a:p>
          <a:p>
            <a:pPr marL="90488" fontAlgn="auto">
              <a:spcAft>
                <a:spcPts val="0"/>
              </a:spcAft>
              <a:defRPr/>
            </a:pPr>
            <a:r>
              <a:rPr lang="ru-RU" sz="2800" dirty="0" smtClean="0"/>
              <a:t>по </a:t>
            </a:r>
            <a:r>
              <a:rPr lang="ru-RU" sz="2800" dirty="0"/>
              <a:t>органам исполнительной власти</a:t>
            </a:r>
            <a:endParaRPr lang="ru-RU" sz="2800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2050" name="Объект 3"/>
          <p:cNvGraphicFramePr>
            <a:graphicFrameLocks/>
          </p:cNvGraphicFramePr>
          <p:nvPr/>
        </p:nvGraphicFramePr>
        <p:xfrm>
          <a:off x="449263" y="1938338"/>
          <a:ext cx="8421687" cy="472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3" imgW="8419306" imgH="4724809" progId="Excel.Chart.8">
                  <p:embed/>
                </p:oleObj>
              </mc:Choice>
              <mc:Fallback>
                <p:oleObj r:id="rId3" imgW="8419306" imgH="4724809" progId="Excel.Chart.8">
                  <p:embed/>
                  <p:pic>
                    <p:nvPicPr>
                      <p:cNvPr id="0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938338"/>
                        <a:ext cx="8421687" cy="472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2357422" y="5143512"/>
            <a:ext cx="6286544" cy="1214446"/>
          </a:xfrm>
          <a:prstGeom prst="foldedCorner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00063" y="2928938"/>
            <a:ext cx="8429625" cy="3929062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Новая форма организации деятельности органов государственной власти, обеспечивающая за счёт широкого применения информационно-коммуникационных технологий качественно новый уровень оперативности и удобства получения гражданами и организациями государственных услуг и информации о результатах деятельности государственных органов</a:t>
            </a:r>
            <a:r>
              <a:rPr lang="ru-RU" sz="2100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800" dirty="0" smtClean="0"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900" b="1" dirty="0" smtClean="0"/>
              <a:t>                                      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Электронное правительство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                                     Важный инструмент административной реформы.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                                     ИКТ позволяют повысить общую эффективность работы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 smtClean="0"/>
              <a:t>                                         правительства, дать ощутимый экономический эффект.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179388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7772400" cy="1357322"/>
          </a:xfrm>
        </p:spPr>
        <p:txBody>
          <a:bodyPr>
            <a:noAutofit/>
          </a:bodyPr>
          <a:lstStyle/>
          <a:p>
            <a:pPr marL="269875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satMod val="150000"/>
                  </a:schemeClr>
                </a:solidFill>
              </a:rPr>
              <a:t>Электронное </a:t>
            </a:r>
            <a:br>
              <a:rPr lang="ru-RU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satMod val="150000"/>
                  </a:schemeClr>
                </a:solidFill>
              </a:rPr>
              <a:t>правительство</a:t>
            </a:r>
            <a:endParaRPr lang="ru-RU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" name="Picture 2" descr="C:\Users\Пользователь\Desktop\1282379597_russian_tricolor_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10" y="5142331"/>
            <a:ext cx="1510630" cy="1215627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7915276" cy="1500198"/>
          </a:xfrm>
        </p:spPr>
        <p:txBody>
          <a:bodyPr>
            <a:noAutofit/>
          </a:bodyPr>
          <a:lstStyle/>
          <a:p>
            <a:pPr marL="90488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  <a:t>Основные элементы </a:t>
            </a:r>
            <a:b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</a:rPr>
              <a:t>инфраструктуры электронного правительства</a:t>
            </a:r>
            <a:endParaRPr lang="ru-RU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type="body" idx="1"/>
          </p:nvPr>
        </p:nvSpPr>
        <p:spPr>
          <a:xfrm>
            <a:off x="571500" y="2857500"/>
            <a:ext cx="8215313" cy="3500438"/>
          </a:xfrm>
        </p:spPr>
        <p:txBody>
          <a:bodyPr/>
          <a:lstStyle/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2200" smtClean="0">
                <a:solidFill>
                  <a:schemeClr val="tx1"/>
                </a:solidFill>
              </a:rPr>
              <a:t>Портал государственных услуг Республики Карелия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endParaRPr lang="ru-RU" sz="80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2200" smtClean="0">
                <a:solidFill>
                  <a:schemeClr val="tx1"/>
                </a:solidFill>
              </a:rPr>
              <a:t>Реестр государственных и муниципальных услуг Республики Карелия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endParaRPr lang="ru-RU" sz="80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2200" smtClean="0">
                <a:solidFill>
                  <a:schemeClr val="tx1"/>
                </a:solidFill>
              </a:rPr>
              <a:t>Региональная система межведомственного электронного взаимодействия 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endParaRPr lang="ru-RU" sz="80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2200" smtClean="0">
                <a:solidFill>
                  <a:schemeClr val="tx1"/>
                </a:solidFill>
              </a:rPr>
              <a:t>Центр обработки данных и ведомственная сеть передачи данных ОИВ и  ОМСУ РК </a:t>
            </a:r>
            <a:endParaRPr lang="en-US" sz="220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 2" pitchFamily="18" charset="2"/>
              <a:buAutoNum type="arabicPeriod"/>
            </a:pPr>
            <a:endParaRPr lang="ru-RU" sz="80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2200" smtClean="0">
                <a:solidFill>
                  <a:schemeClr val="tx1"/>
                </a:solidFill>
              </a:rPr>
              <a:t>Инфраструктура многофункциональных центров</a:t>
            </a:r>
          </a:p>
          <a:p>
            <a:pPr marL="457200" indent="-457200" eaLnBrk="1" hangingPunct="1">
              <a:buFont typeface="Wingdings 2" pitchFamily="18" charset="2"/>
              <a:buAutoNum type="arabicPeriod"/>
            </a:pPr>
            <a:endParaRPr lang="ru-RU" sz="800" smtClean="0">
              <a:solidFill>
                <a:schemeClr val="tx1"/>
              </a:solidFill>
            </a:endParaRPr>
          </a:p>
          <a:p>
            <a:pPr marL="457200" indent="-457200" eaLnBrk="1" hangingPunct="1">
              <a:buFont typeface="Wingdings 2" pitchFamily="18" charset="2"/>
              <a:buAutoNum type="arabicPeriod"/>
            </a:pPr>
            <a:r>
              <a:rPr lang="ru-RU" sz="2200" smtClean="0">
                <a:solidFill>
                  <a:schemeClr val="tx1"/>
                </a:solidFill>
              </a:rPr>
              <a:t>Универсальная электронная карта</a:t>
            </a:r>
          </a:p>
          <a:p>
            <a:pPr marL="457200" indent="-457200" eaLnBrk="1" hangingPunct="1"/>
            <a:endParaRPr lang="ru-RU" sz="1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1675</TotalTime>
  <Words>436</Words>
  <Application>Microsoft Office PowerPoint</Application>
  <PresentationFormat>Экран (4:3)</PresentationFormat>
  <Paragraphs>106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Corbel</vt:lpstr>
      <vt:lpstr>Wingdings 2</vt:lpstr>
      <vt:lpstr>Wingdings</vt:lpstr>
      <vt:lpstr>Wingdings 3</vt:lpstr>
      <vt:lpstr>Calibri</vt:lpstr>
      <vt:lpstr>Модульная</vt:lpstr>
      <vt:lpstr>Диаграмма Microsoft Office Excel</vt:lpstr>
      <vt:lpstr>Диаграмма Microsoft Excel</vt:lpstr>
      <vt:lpstr>Результаты исполнения Плана мероприятий по развитию информационного общества и формированию электронного правительства в Республике Карелия  за отчетный период 2011 года</vt:lpstr>
      <vt:lpstr>План по развитию информационного  общества и формированию электронного правительства в РК (на 2010-2012 годы)</vt:lpstr>
      <vt:lpstr>Стратегия развития  информационного общества  в Российской Федерации</vt:lpstr>
      <vt:lpstr>Региональный план мероприятий по развитию информационного общества и формированию электронного правительства в Республике Карелия  на 2010-2012 год. Распоряжение Правительства РК от 27 ноября 2010 года № 547р-П</vt:lpstr>
      <vt:lpstr>Отчет о реализации Регионального плана мероприятий  по развитию информационного общества и формированию электронного правительства в Республике Карелия  за 3 квартал 2011 года</vt:lpstr>
      <vt:lpstr>Презентация PowerPoint</vt:lpstr>
      <vt:lpstr>Презентация PowerPoint</vt:lpstr>
      <vt:lpstr>Электронное  правительство</vt:lpstr>
      <vt:lpstr>Основные элементы  инфраструктуры электронного правительства</vt:lpstr>
      <vt:lpstr>Доступ к информации о госуслугах  в Республике осуществляется через:</vt:lpstr>
      <vt:lpstr>Презентация PowerPoint</vt:lpstr>
      <vt:lpstr>Многофункциональные центры предоставления государственных и муниципальных услуг</vt:lpstr>
      <vt:lpstr>Универсальная  электронная карта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AZubarev</cp:lastModifiedBy>
  <cp:revision>85</cp:revision>
  <dcterms:created xsi:type="dcterms:W3CDTF">2011-10-31T13:09:58Z</dcterms:created>
  <dcterms:modified xsi:type="dcterms:W3CDTF">2012-09-14T05:55:55Z</dcterms:modified>
</cp:coreProperties>
</file>