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5" r:id="rId2"/>
    <p:sldId id="284" r:id="rId3"/>
    <p:sldId id="287" r:id="rId4"/>
    <p:sldId id="294" r:id="rId5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A0C175"/>
    <a:srgbClr val="86D6F2"/>
    <a:srgbClr val="308AD4"/>
    <a:srgbClr val="FFFFFF"/>
    <a:srgbClr val="BB5045"/>
    <a:srgbClr val="FFC000"/>
    <a:srgbClr val="262626"/>
    <a:srgbClr val="FFFBE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23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DF201-FA0E-4AB6-A23F-408EE91F2F21}" type="datetimeFigureOut">
              <a:rPr lang="en-US" smtClean="0"/>
              <a:pPr/>
              <a:t>9/12/2023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B094F-A4BC-478F-AEBE-74E08AC32A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64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5B589-DFC2-4C46-B465-1411579998F8}" type="datetimeFigureOut">
              <a:rPr lang="en-US" smtClean="0"/>
              <a:pPr/>
              <a:t>9/12/2023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585EA-7F30-47FF-9F68-8C7B5BDB9D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869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72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585EA-7F30-47FF-9F68-8C7B5BDB9D5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709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2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7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0764504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2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495301" y="189526"/>
            <a:ext cx="11099801" cy="75622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3200" baseline="30000" dirty="0">
              <a:solidFill>
                <a:schemeClr val="tx1"/>
              </a:solidFill>
              <a:latin typeface="Georgia"/>
              <a:cs typeface="Roboto Condensed Bold"/>
            </a:endParaRPr>
          </a:p>
        </p:txBody>
      </p:sp>
    </p:spTree>
    <p:extLst>
      <p:ext uri="{BB962C8B-B14F-4D97-AF65-F5344CB8AC3E}">
        <p14:creationId xmlns:p14="http://schemas.microsoft.com/office/powerpoint/2010/main" val="1398461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i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4898864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2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773386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228600" indent="-228600" algn="ctr">
              <a:buNone/>
              <a:defRPr lang="en-US" sz="3200" i="1" baseline="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 smtClean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33122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10946383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093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ner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391920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6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5477906" y="0"/>
            <a:ext cx="6714093" cy="44704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40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25" name="Content Placeholder 15"/>
          <p:cNvSpPr>
            <a:spLocks noGrp="1"/>
          </p:cNvSpPr>
          <p:nvPr>
            <p:ph sz="quarter" idx="14" hasCustomPrompt="1"/>
          </p:nvPr>
        </p:nvSpPr>
        <p:spPr>
          <a:xfrm>
            <a:off x="5330807" y="4722585"/>
            <a:ext cx="6561156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84889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pl-PL" sz="6000" b="1" i="0" kern="1200" cap="all" spc="-30" baseline="0" dirty="0" smtClean="0">
                <a:solidFill>
                  <a:schemeClr val="tx1"/>
                </a:solidFill>
                <a:uFillTx/>
                <a:latin typeface="Source Sans Pro Black" panose="020B0803030403020204" pitchFamily="34" charset="-18"/>
                <a:ea typeface="+mj-ea"/>
                <a:cs typeface="+mj-cs"/>
              </a:defRPr>
            </a:lvl1pPr>
          </a:lstStyle>
          <a:p>
            <a:pPr marL="0" lvl="0" indent="0" algn="l" defTabSz="848899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dirty="0" smtClean="0"/>
              <a:t>Text</a:t>
            </a:r>
          </a:p>
        </p:txBody>
      </p:sp>
      <p:sp>
        <p:nvSpPr>
          <p:cNvPr id="26" name="Content Placeholder 15"/>
          <p:cNvSpPr>
            <a:spLocks noGrp="1"/>
          </p:cNvSpPr>
          <p:nvPr>
            <p:ph sz="quarter" idx="12" hasCustomPrompt="1"/>
          </p:nvPr>
        </p:nvSpPr>
        <p:spPr>
          <a:xfrm>
            <a:off x="5330807" y="5752957"/>
            <a:ext cx="65617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84889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pl-PL" sz="2800" b="0" i="0" kern="1200" spc="-30" baseline="0" dirty="0" smtClean="0">
                <a:solidFill>
                  <a:schemeClr val="tx1"/>
                </a:solidFill>
                <a:uFillTx/>
                <a:latin typeface="Source Sans Pro Light" panose="020B0403030403020204" pitchFamily="34" charset="-18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Your text </a:t>
            </a:r>
          </a:p>
        </p:txBody>
      </p:sp>
    </p:spTree>
    <p:extLst>
      <p:ext uri="{BB962C8B-B14F-4D97-AF65-F5344CB8AC3E}">
        <p14:creationId xmlns:p14="http://schemas.microsoft.com/office/powerpoint/2010/main" val="4098660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rner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598415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 userDrawn="1"/>
        </p:nvSpPr>
        <p:spPr>
          <a:xfrm>
            <a:off x="191912" y="0"/>
            <a:ext cx="3589866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3781778" y="0"/>
            <a:ext cx="841022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7581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rner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8990580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8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 userDrawn="1"/>
        </p:nvSpPr>
        <p:spPr>
          <a:xfrm flipH="1">
            <a:off x="8410222" y="0"/>
            <a:ext cx="3589866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841022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 flipH="1">
            <a:off x="11521834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flipH="1">
            <a:off x="10935095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293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7066619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1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40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34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ffee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1735567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6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40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45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3211463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6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7344229" y="0"/>
            <a:ext cx="484777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2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640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40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3396294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9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354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83908430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947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6" r:id="rId4"/>
    <p:sldLayoutId id="2147483668" r:id="rId5"/>
    <p:sldLayoutId id="2147483664" r:id="rId6"/>
    <p:sldLayoutId id="2147483667" r:id="rId7"/>
    <p:sldLayoutId id="2147483665" r:id="rId8"/>
    <p:sldLayoutId id="2147483662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189" userDrawn="1">
          <p15:clr>
            <a:srgbClr val="F26B43"/>
          </p15:clr>
        </p15:guide>
        <p15:guide id="3" orient="horz" pos="4156" userDrawn="1">
          <p15:clr>
            <a:srgbClr val="F26B43"/>
          </p15:clr>
        </p15:guide>
        <p15:guide id="4" pos="749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.emf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4.jpeg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14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13208033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9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Content Placeholder 15"/>
          <p:cNvSpPr txBox="1">
            <a:spLocks/>
          </p:cNvSpPr>
          <p:nvPr/>
        </p:nvSpPr>
        <p:spPr>
          <a:xfrm>
            <a:off x="8129507" y="6329319"/>
            <a:ext cx="3967160" cy="2769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848899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pl-PL" sz="1800" b="0" i="0" kern="1200" baseline="0" dirty="0" smtClean="0">
                <a:solidFill>
                  <a:schemeClr val="tx1">
                    <a:lumMod val="90000"/>
                    <a:lumOff val="10000"/>
                  </a:schemeClr>
                </a:solidFill>
                <a:uFillTx/>
                <a:latin typeface="Source Sans Pro Light" panose="020B0403030403020204" pitchFamily="34" charset="-18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Warsaw, 14/10/2016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>
            <a:off x="9339811" y="-22578"/>
            <a:ext cx="0" cy="6880578"/>
          </a:xfrm>
          <a:prstGeom prst="line">
            <a:avLst/>
          </a:prstGeom>
          <a:ln w="127000">
            <a:solidFill>
              <a:srgbClr val="86D6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087389" y="5142680"/>
            <a:ext cx="6751671" cy="1059653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3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Никольская</a:t>
            </a:r>
            <a:r>
              <a:rPr lang="ru-RU" sz="2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Наталья Васильевна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87276" y="434339"/>
            <a:ext cx="5913523" cy="53606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Задачи органов исполнительной власти Республики Карелия и органов местного самоуправления по достижению показателей цифровой зрелости и цифровой экономики в сфере государственного управления, входящих в состав рейтинга Регионального руководителя цифровой трансформации Республики Карелия</a:t>
            </a: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" r="10"/>
          <a:stretch>
            <a:fillRect/>
          </a:stretch>
        </p:blipFill>
        <p:spPr>
          <a:xfrm>
            <a:off x="0" y="-34822"/>
            <a:ext cx="12192000" cy="6905066"/>
          </a:xfrm>
          <a:blipFill dpi="0" rotWithShape="1">
            <a:blip r:embed="rId5">
              <a:alphaModFix amt="78000"/>
            </a:blip>
            <a:srcRect/>
            <a:stretch>
              <a:fillRect/>
            </a:stretch>
          </a:blipFill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01438" y="-34822"/>
            <a:ext cx="128935" cy="699931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862945" y="4303588"/>
            <a:ext cx="6836482" cy="2193995"/>
          </a:xfrm>
          <a:prstGeom prst="rect">
            <a:avLst/>
          </a:prstGeom>
          <a:solidFill>
            <a:srgbClr val="308A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Никольская Наталья Васильевна </a:t>
            </a:r>
          </a:p>
          <a:p>
            <a:r>
              <a:rPr lang="ru-RU" sz="2000" i="1" dirty="0">
                <a:latin typeface="Calibri" panose="020F0502020204030204" pitchFamily="34" charset="0"/>
                <a:cs typeface="Calibri" panose="020F0502020204030204" pitchFamily="34" charset="0"/>
              </a:rPr>
              <a:t>заместитель Руководителя Администрации Главы Республики Карелия - начальник управления информатизации и защиты информации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0079" y="649673"/>
            <a:ext cx="6855169" cy="3885164"/>
          </a:xfrm>
          <a:prstGeom prst="rect">
            <a:avLst/>
          </a:prstGeom>
          <a:gradFill flip="none" rotWithShape="1">
            <a:gsLst>
              <a:gs pos="0">
                <a:srgbClr val="A0C175">
                  <a:tint val="66000"/>
                  <a:satMod val="160000"/>
                </a:srgbClr>
              </a:gs>
              <a:gs pos="50000">
                <a:srgbClr val="A0C175">
                  <a:tint val="44500"/>
                  <a:satMod val="160000"/>
                </a:srgbClr>
              </a:gs>
              <a:gs pos="100000">
                <a:srgbClr val="A0C175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Достижение показателей при внедрении </a:t>
            </a:r>
            <a:endParaRPr lang="ru-RU" sz="44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4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Платформы </a:t>
            </a:r>
            <a:r>
              <a:rPr lang="ru-RU" sz="4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обратной </a:t>
            </a:r>
            <a:r>
              <a:rPr lang="ru-RU" sz="4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связи</a:t>
            </a:r>
          </a:p>
          <a:p>
            <a:pPr algn="ctr"/>
            <a:r>
              <a:rPr lang="ru-RU" sz="4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(ПОС)</a:t>
            </a:r>
            <a:endParaRPr lang="ru-RU" sz="4400" b="1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671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1534549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13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Placeholder 14"/>
          <p:cNvPicPr>
            <a:picLocks noGrp="1" noChangeAspect="1"/>
          </p:cNvPicPr>
          <p:nvPr>
            <p:ph type="pic" sz="quarter" idx="10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813" b="7813"/>
          <a:stretch>
            <a:fillRect/>
          </a:stretch>
        </p:blipFill>
        <p:spPr/>
      </p:pic>
      <p:sp>
        <p:nvSpPr>
          <p:cNvPr id="10" name="Rectangle 9"/>
          <p:cNvSpPr/>
          <p:nvPr/>
        </p:nvSpPr>
        <p:spPr>
          <a:xfrm>
            <a:off x="0" y="-8550"/>
            <a:ext cx="12192000" cy="6866550"/>
          </a:xfrm>
          <a:prstGeom prst="rect">
            <a:avLst/>
          </a:prstGeo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371475" y="383173"/>
            <a:ext cx="6183834" cy="961640"/>
          </a:xfrm>
          <a:prstGeom prst="rect">
            <a:avLst/>
          </a:prstGeom>
          <a:solidFill>
            <a:srgbClr val="86D6F2">
              <a:alpha val="81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Рейтинг </a:t>
            </a:r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регионов </a:t>
            </a:r>
            <a:endParaRPr lang="ru-RU" sz="24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</a:t>
            </a:r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внедрению </a:t>
            </a:r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платформы </a:t>
            </a:r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обратной связи</a:t>
            </a:r>
            <a:endParaRPr lang="lt-LT" sz="2400" b="1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 flipH="1">
            <a:off x="1762125" y="3651266"/>
            <a:ext cx="10106025" cy="2863520"/>
          </a:xfrm>
          <a:prstGeom prst="rect">
            <a:avLst/>
          </a:prstGeom>
          <a:solidFill>
            <a:schemeClr val="accent1">
              <a:lumMod val="20000"/>
              <a:lumOff val="80000"/>
              <a:alpha val="91000"/>
            </a:schemeClr>
          </a:solidFill>
          <a:ln w="38100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marL="285750" indent="-285750" defTabSz="457200">
              <a:buFont typeface="Wingdings" panose="05000000000000000000" pitchFamily="2" charset="2"/>
              <a:buChar char="Ø"/>
            </a:pPr>
            <a:r>
              <a:rPr lang="ru-RU" kern="0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 </a:t>
            </a:r>
            <a:r>
              <a:rPr lang="ru-RU" kern="0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нажаты чек-боксы «ЛКО готов к работе», «Мною пройдено обучение</a:t>
            </a:r>
            <a:r>
              <a:rPr lang="ru-RU" kern="0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defTabSz="457200"/>
            <a:endParaRPr lang="ru-RU" kern="0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defTabSz="457200">
              <a:buFont typeface="Wingdings" panose="05000000000000000000" pitchFamily="2" charset="2"/>
              <a:buChar char="Ø"/>
            </a:pPr>
            <a:r>
              <a:rPr lang="ru-RU" kern="0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 размещены виджеты модуля «Сообщения» </a:t>
            </a:r>
            <a:r>
              <a:rPr lang="ru-RU" kern="0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ru-RU" kern="0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модуля «Опросы и голосования</a:t>
            </a:r>
            <a:r>
              <a:rPr lang="ru-RU" kern="0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defTabSz="457200"/>
            <a:r>
              <a:rPr lang="ru-RU" kern="0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 defTabSz="457200">
              <a:buFont typeface="Wingdings" panose="05000000000000000000" pitchFamily="2" charset="2"/>
              <a:buChar char="Ø"/>
            </a:pPr>
            <a:r>
              <a:rPr lang="ru-RU" kern="0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 </a:t>
            </a:r>
            <a:r>
              <a:rPr lang="ru-RU" kern="0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используется функционал ПОС: автоправила, автокоординация, шаблонизированные </a:t>
            </a:r>
            <a:r>
              <a:rPr lang="ru-RU" kern="0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ответы</a:t>
            </a:r>
            <a:endParaRPr lang="ru-RU" kern="0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/>
            <a:endParaRPr lang="ru-RU" kern="0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defTabSz="457200">
              <a:buFont typeface="Wingdings" panose="05000000000000000000" pitchFamily="2" charset="2"/>
              <a:buChar char="Ø"/>
            </a:pPr>
            <a:r>
              <a:rPr lang="ru-RU" kern="0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 используется функционал «Опросы и голосования»: при проведении опросов, голосований по проектам не вносится информация о результатах </a:t>
            </a:r>
            <a:endParaRPr lang="ru-RU" kern="0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defTabSz="457200">
              <a:buFont typeface="Wingdings" panose="05000000000000000000" pitchFamily="2" charset="2"/>
              <a:buChar char="Ø"/>
            </a:pPr>
            <a:endParaRPr lang="ru-RU" kern="0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defTabSz="457200">
              <a:buFont typeface="Wingdings" panose="05000000000000000000" pitchFamily="2" charset="2"/>
              <a:buChar char="Ø"/>
            </a:pPr>
            <a:r>
              <a:rPr lang="ru-RU" kern="0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 </a:t>
            </a:r>
            <a:r>
              <a:rPr lang="ru-RU" kern="0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осуществляется проведение публичных слушаний с использованием функционала </a:t>
            </a:r>
            <a:r>
              <a:rPr lang="ru-RU" kern="0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</a:t>
            </a:r>
            <a:endParaRPr lang="ru-RU" kern="0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7698309" y="180626"/>
            <a:ext cx="3350691" cy="2876900"/>
          </a:xfrm>
          <a:prstGeom prst="ellipse">
            <a:avLst/>
          </a:prstGeom>
          <a:solidFill>
            <a:srgbClr val="A0C175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Внедрение </a:t>
            </a:r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Платформы обратной </a:t>
            </a:r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связи</a:t>
            </a:r>
            <a:endParaRPr lang="en-US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</a:t>
            </a:r>
            <a:r>
              <a:rPr lang="en-US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Госуслуги)</a:t>
            </a: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Республике Карелия осуществляется </a:t>
            </a: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2020 года</a:t>
            </a:r>
            <a:endParaRPr lang="ru-RU" b="1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1095376" y="1835339"/>
            <a:ext cx="5962650" cy="1589386"/>
          </a:xfrm>
          <a:prstGeom prst="downArrowCallout">
            <a:avLst/>
          </a:prstGeom>
          <a:solidFill>
            <a:srgbClr val="C00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В настоящее время к снижению показателей в рейтинге приводят</a:t>
            </a:r>
          </a:p>
        </p:txBody>
      </p:sp>
    </p:spTree>
    <p:extLst>
      <p:ext uri="{BB962C8B-B14F-4D97-AF65-F5344CB8AC3E}">
        <p14:creationId xmlns:p14="http://schemas.microsoft.com/office/powerpoint/2010/main" val="299901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5791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0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Рисунок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9820" y="938705"/>
            <a:ext cx="4378809" cy="765666"/>
          </a:xfrm>
          <a:prstGeom prst="rect">
            <a:avLst/>
          </a:prstGeom>
          <a:solidFill>
            <a:schemeClr val="accent1">
              <a:lumMod val="20000"/>
              <a:lumOff val="80000"/>
              <a:alpha val="78000"/>
            </a:schemeClr>
          </a:solidFill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75605" y="3388634"/>
            <a:ext cx="4371145" cy="1164844"/>
          </a:xfrm>
          <a:prstGeom prst="rect">
            <a:avLst/>
          </a:prstGeom>
          <a:solidFill>
            <a:schemeClr val="accent1">
              <a:lumMod val="20000"/>
              <a:lumOff val="80000"/>
              <a:alpha val="80000"/>
            </a:schemeClr>
          </a:solidFill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388" y="1935356"/>
            <a:ext cx="6952626" cy="4657691"/>
          </a:xfrm>
          <a:prstGeom prst="rect">
            <a:avLst/>
          </a:prstGeom>
          <a:solidFill>
            <a:schemeClr val="accent1">
              <a:lumMod val="20000"/>
              <a:lumOff val="80000"/>
              <a:alpha val="80000"/>
            </a:schemeClr>
          </a:solidFill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47128" y="265699"/>
            <a:ext cx="4381501" cy="893526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75605" y="1903930"/>
            <a:ext cx="4381501" cy="1964647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9388" y="1087488"/>
            <a:ext cx="6955030" cy="1136306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7647128" y="1978144"/>
            <a:ext cx="4544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Государственному </a:t>
            </a:r>
            <a:r>
              <a:rPr lang="ru-RU" sz="1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комитету </a:t>
            </a:r>
            <a:r>
              <a:rPr lang="ru-RU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</a:t>
            </a:r>
            <a:r>
              <a:rPr lang="ru-RU" sz="1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строительному, жилищному и дорожному надзору, </a:t>
            </a:r>
            <a:r>
              <a:rPr lang="ru-RU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Министерству </a:t>
            </a:r>
            <a:r>
              <a:rPr lang="ru-RU" sz="1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строительства, жилищно-коммунального хозяйства и энергетики Республики Карелия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816686" y="1239204"/>
            <a:ext cx="60780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Органам исполнительной власти Республики </a:t>
            </a:r>
            <a:r>
              <a:rPr lang="ru-RU" sz="1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Карелия и органам местного самоуправления в Республике Карелия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818247" y="286445"/>
            <a:ext cx="429206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 </a:t>
            </a:r>
            <a:r>
              <a:rPr lang="ru-RU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Министерству образования и спорта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Республики Карелия</a:t>
            </a:r>
            <a:endParaRPr lang="ru-RU" sz="1600" b="1" dirty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647128" y="1181151"/>
            <a:ext cx="41257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организовать подключение общеобразовательных учреждений к ПОС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742941" y="3048499"/>
            <a:ext cx="25690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7685961" y="3801768"/>
            <a:ext cx="44336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внести предложения по подключению управляющих компаний, ресурсоснабжающих организаций, расчетных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центров 		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Срок </a:t>
            </a:r>
            <a:r>
              <a:rPr lang="ru-RU" sz="1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 21 </a:t>
            </a:r>
            <a:r>
              <a:rPr lang="ru-RU" sz="1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сентября 2023 года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47128" y="5562601"/>
            <a:ext cx="4371145" cy="1030446"/>
          </a:xfrm>
          <a:prstGeom prst="rect">
            <a:avLst/>
          </a:prstGeom>
          <a:solidFill>
            <a:schemeClr val="accent1">
              <a:lumMod val="20000"/>
              <a:lumOff val="80000"/>
              <a:alpha val="79000"/>
            </a:schemeClr>
          </a:solidFill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47128" y="4713474"/>
            <a:ext cx="4371145" cy="1130803"/>
          </a:xfrm>
          <a:prstGeom prst="rect">
            <a:avLst/>
          </a:prstGeom>
        </p:spPr>
      </p:pic>
      <p:sp>
        <p:nvSpPr>
          <p:cNvPr id="39" name="Прямоугольник 38"/>
          <p:cNvSpPr/>
          <p:nvPr/>
        </p:nvSpPr>
        <p:spPr>
          <a:xfrm>
            <a:off x="7729866" y="4708805"/>
            <a:ext cx="42000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Министерству </a:t>
            </a:r>
            <a:r>
              <a:rPr lang="ru-RU" sz="1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национальной и региональной политики </a:t>
            </a:r>
            <a:endParaRPr lang="ru-RU" sz="16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Республики </a:t>
            </a:r>
            <a:r>
              <a:rPr lang="ru-RU" sz="1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Карелия 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7711402" y="5735550"/>
            <a:ext cx="43068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организовать завершение подключений ЛКО в ПОС в отношении органов местного самоуправления в Республике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Карелия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Срок </a:t>
            </a:r>
            <a:r>
              <a:rPr lang="ru-RU" sz="1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до 21 сентября 2023 года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379387" y="2223794"/>
            <a:ext cx="695262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определить 1 и более категории вопросов Платформы обратной связи (далее - ПОС) в целях добавления для них автоправил и осуществления передачи сообщений в подведомственную организацию с правом подписи или без права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подписи    </a:t>
            </a:r>
          </a:p>
          <a:p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				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Срок – до 27 сентября 2023 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года</a:t>
            </a:r>
            <a:endParaRPr lang="ru-RU" sz="1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направить 1 и более категорий вопросов ПОС для подключения автокоординации с указанием исполнителей для каждой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категории </a:t>
            </a:r>
          </a:p>
          <a:p>
            <a:r>
              <a:rPr lang="ru-RU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Срок </a:t>
            </a:r>
            <a:r>
              <a:rPr lang="ru-RU" sz="1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до 27 сентября 2023 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года</a:t>
            </a:r>
            <a:endParaRPr lang="ru-RU" sz="1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направить 1 и более категорий/подкатегорий вопросов ПОС для которых возможно использование шаблонизированных ответов и тексты шаблонов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ответов</a:t>
            </a:r>
          </a:p>
          <a:p>
            <a:pPr lvl="1"/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</a:t>
            </a:r>
            <a:r>
              <a:rPr lang="ru-RU" sz="1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Срок – до 27 сентября 2023 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года</a:t>
            </a:r>
          </a:p>
          <a:p>
            <a:pPr lvl="1"/>
            <a:endParaRPr lang="ru-RU" sz="1200" b="1" dirty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обеспечить размещение на официальных сайтах на постоянной основе виджетов модуля «Сообщения», в том числе городскими/сельскими поселениями, подведомственными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учреждениями 		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</a:t>
            </a:r>
            <a:r>
              <a:rPr lang="ru-RU" sz="1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Срок – до 27 сентября 2023 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года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200" b="1" dirty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обеспечить размещение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на официальных 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сайтах на постоянной основе виджетов «Опросы и голосования» (для исполнительных органов и органов местного самоуправления); продолжить проведение опросов и голосований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с 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обязательным внесением результатов о реализации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проекта</a:t>
            </a:r>
          </a:p>
          <a:p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			                     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Срок </a:t>
            </a:r>
            <a:r>
              <a:rPr lang="ru-RU" sz="1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до 27 сентября 2023 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года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продолжить 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проведение опросов и голосований с обязательным внесением результатов о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  <a:p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реализации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проекта; обеспечить 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проведение публичных слушаний с использованием </a:t>
            </a:r>
            <a:endParaRPr lang="ru-RU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функционала 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ПОС</a:t>
            </a:r>
          </a:p>
          <a:p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	</a:t>
            </a:r>
            <a:r>
              <a:rPr lang="ru-RU" sz="1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Срок </a:t>
            </a:r>
            <a:r>
              <a:rPr lang="ru-RU" sz="1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ежеквартально</a:t>
            </a:r>
            <a:endParaRPr lang="ru-RU" sz="1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379387" y="210739"/>
            <a:ext cx="6952626" cy="832587"/>
          </a:xfrm>
          <a:prstGeom prst="downArrowCallout">
            <a:avLst/>
          </a:prstGeom>
          <a:solidFill>
            <a:srgbClr val="A0C175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Предложения в проект решения:</a:t>
            </a:r>
          </a:p>
        </p:txBody>
      </p:sp>
    </p:spTree>
    <p:extLst>
      <p:ext uri="{BB962C8B-B14F-4D97-AF65-F5344CB8AC3E}">
        <p14:creationId xmlns:p14="http://schemas.microsoft.com/office/powerpoint/2010/main" val="194049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0" y="1"/>
            <a:ext cx="7498081" cy="2038350"/>
          </a:xfrm>
          <a:prstGeom prst="rect">
            <a:avLst/>
          </a:prstGeom>
          <a:solidFill>
            <a:srgbClr val="86D6F2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7251" y="728331"/>
            <a:ext cx="64487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6699"/>
                </a:solidFill>
              </a:rPr>
              <a:t>Спасибо за внимание!</a:t>
            </a:r>
            <a:endParaRPr lang="ru-RU" sz="4400" b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02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73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2&quot;&gt;&lt;elem m_fUsage=&quot;1.89999999999999990000E+000&quot;&gt;&lt;m_msothmcolidx val=&quot;0&quot;/&gt;&lt;m_rgb r=&quot;DF&quot; g=&quot;DF&quot; b=&quot;DF&quot;/&gt;&lt;m_nBrightness val=&quot;0&quot;/&gt;&lt;/elem&gt;&lt;elem m_fUsage=&quot;1.53899999999999990000E+000&quot;&gt;&lt;m_msothmcolidx val=&quot;0&quot;/&gt;&lt;m_rgb r=&quot;EF&quot; g=&quot;C9&quot; b=&quot;4C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Kotio">
      <a:dk1>
        <a:srgbClr val="262626"/>
      </a:dk1>
      <a:lt1>
        <a:sysClr val="window" lastClr="FFFFFF"/>
      </a:lt1>
      <a:dk2>
        <a:srgbClr val="BFBFBF"/>
      </a:dk2>
      <a:lt2>
        <a:srgbClr val="E7E6E6"/>
      </a:lt2>
      <a:accent1>
        <a:srgbClr val="FFC000"/>
      </a:accent1>
      <a:accent2>
        <a:srgbClr val="0C0C0C"/>
      </a:accent2>
      <a:accent3>
        <a:srgbClr val="262626"/>
      </a:accent3>
      <a:accent4>
        <a:srgbClr val="3F3F3F"/>
      </a:accent4>
      <a:accent5>
        <a:srgbClr val="595959"/>
      </a:accent5>
      <a:accent6>
        <a:srgbClr val="7F7F7F"/>
      </a:accent6>
      <a:hlink>
        <a:srgbClr val="FFC000"/>
      </a:hlink>
      <a:folHlink>
        <a:srgbClr val="BFBFBF"/>
      </a:folHlink>
    </a:clrScheme>
    <a:fontScheme name="Koti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2975</TotalTime>
  <Words>291</Words>
  <Application>Microsoft Office PowerPoint</Application>
  <PresentationFormat>Широкоэкранный</PresentationFormat>
  <Paragraphs>56</Paragraphs>
  <Slides>4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4" baseType="lpstr">
      <vt:lpstr>Arial</vt:lpstr>
      <vt:lpstr>Calibri</vt:lpstr>
      <vt:lpstr>Georgia</vt:lpstr>
      <vt:lpstr>Roboto Condensed Bold</vt:lpstr>
      <vt:lpstr>Source Sans Pro</vt:lpstr>
      <vt:lpstr>Source Sans Pro Black</vt:lpstr>
      <vt:lpstr>Source Sans Pro Light</vt:lpstr>
      <vt:lpstr>Wingdings</vt:lpstr>
      <vt:lpstr>Office Theme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Malgorzata Boguslawska</dc:creator>
  <cp:lastModifiedBy>Елена М. Кузнецова</cp:lastModifiedBy>
  <cp:revision>251</cp:revision>
  <dcterms:created xsi:type="dcterms:W3CDTF">2016-07-06T10:54:59Z</dcterms:created>
  <dcterms:modified xsi:type="dcterms:W3CDTF">2023-09-12T12:51:56Z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5205205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