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0" r:id="rId2"/>
    <p:sldId id="269" r:id="rId3"/>
    <p:sldId id="258" r:id="rId4"/>
    <p:sldId id="257" r:id="rId5"/>
    <p:sldId id="270" r:id="rId6"/>
    <p:sldId id="264" r:id="rId7"/>
    <p:sldId id="25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6" d="100"/>
          <a:sy n="116" d="100"/>
        </p:scale>
        <p:origin x="-30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25110-DFC9-41CD-B9D9-83BA7725DB1B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684C-C18B-4970-8AF5-905966053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747A-E869-4068-BC78-CAC9F397DA71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4BAC-A61F-4317-9996-8A4FA7A71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66A5-DC60-4A94-9C60-5CA16B4A4553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A18D-37B0-4EF7-ABB9-9E58583BC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C06C-EC7F-4ED7-A89A-63FC29621FDA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22C9-85B1-419E-858B-3EA301502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563D-BF96-43C3-956C-5A60963AEB0B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4EFC-34E9-451F-90BA-0397D1DCC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2AE2-A67A-4A87-9F45-EA3D39097575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0CD2-2E38-419A-AEF7-D3C09EE3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B112-0843-444B-BC8B-35EA4473FC91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6B80-7083-4666-BB64-C11DF184A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010C-7C62-4AF3-87B4-25FC995DC82F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B6AF-8E26-4492-B4E4-A3BE22DAE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C1D3-BC08-4549-8BC2-1B782F15B941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6FB3-2EDC-4EC6-887E-04A0DD132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C98D-005D-4B74-BD33-7BFC87B129F0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EFAE-BAD4-49A3-AA4D-DF01B55F8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6FC6-A3E2-4993-81CA-1E118C7C974E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9590-A54B-4672-B841-FE7BCB8C1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E0BBD-5119-4672-B079-02C37C9B5B83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D82C76D-429D-460F-9AF4-7A0331BD8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94" r:id="rId5"/>
    <p:sldLayoutId id="2147483789" r:id="rId6"/>
    <p:sldLayoutId id="2147483788" r:id="rId7"/>
    <p:sldLayoutId id="2147483795" r:id="rId8"/>
    <p:sldLayoutId id="2147483787" r:id="rId9"/>
    <p:sldLayoutId id="2147483786" r:id="rId10"/>
    <p:sldLayoutId id="21474837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1262"/>
          </a:xfrm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Государственный комитет Республики Карелия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 развитию информационно-коммуникационных технологий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00213"/>
            <a:ext cx="7543800" cy="44656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/>
              <a:t>Об </a:t>
            </a:r>
            <a:r>
              <a:rPr lang="ru-RU" b="1" dirty="0" smtClean="0"/>
              <a:t>организации </a:t>
            </a:r>
            <a:r>
              <a:rPr lang="ru-RU" b="1" dirty="0"/>
              <a:t>предоставления государственных и муниципальных услуг по принципу «одного окна» в Республике </a:t>
            </a:r>
            <a:r>
              <a:rPr lang="ru-RU" b="1" dirty="0" smtClean="0"/>
              <a:t>Карелия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</a:p>
          <a:p>
            <a:pPr marL="0" indent="0" algn="r">
              <a:buFont typeface="Arial" charset="0"/>
              <a:buNone/>
            </a:pPr>
            <a:endParaRPr lang="ru-RU" b="1" dirty="0" smtClean="0"/>
          </a:p>
          <a:p>
            <a:pPr marL="0" indent="0" algn="r">
              <a:buFont typeface="Arial" charset="0"/>
              <a:buNone/>
            </a:pPr>
            <a:r>
              <a:rPr lang="ru-RU" dirty="0" smtClean="0"/>
              <a:t>Председатель </a:t>
            </a:r>
          </a:p>
          <a:p>
            <a:pPr marL="0" indent="0" algn="r">
              <a:buFont typeface="Arial" charset="0"/>
              <a:buNone/>
            </a:pPr>
            <a:r>
              <a:rPr lang="ru-RU" dirty="0" smtClean="0"/>
              <a:t>Дмитрий Алексеевич Никифоров</a:t>
            </a:r>
          </a:p>
          <a:p>
            <a:pPr marL="0" indent="0"/>
            <a:endParaRPr lang="ru-RU" dirty="0" smtClean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4608512" cy="392305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Создание сети МФЦ в </a:t>
            </a:r>
            <a:br>
              <a:rPr lang="ru-RU" sz="2800" dirty="0" smtClean="0"/>
            </a:br>
            <a:r>
              <a:rPr lang="ru-RU" sz="2800" dirty="0" smtClean="0"/>
              <a:t>Республике Карелия</a:t>
            </a:r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93852" y="1486353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 4-м квартале 2014 года открыты: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4 дополнительные окна приема граждан в центральном офисе ГБУ РК «Многофункциональный центр Республики Карелия» в г. Петрозаводске (ул. Калинина, 1), ТОСП в с. Заозерье </a:t>
            </a:r>
            <a:r>
              <a:rPr lang="ru-RU" sz="1600" dirty="0" err="1"/>
              <a:t>Прионежского</a:t>
            </a:r>
            <a:r>
              <a:rPr lang="ru-RU" sz="1600" dirty="0"/>
              <a:t> </a:t>
            </a:r>
            <a:r>
              <a:rPr lang="ru-RU" sz="1600" dirty="0" smtClean="0"/>
              <a:t>района, ТОСП </a:t>
            </a:r>
            <a:r>
              <a:rPr lang="ru-RU" sz="1600" dirty="0"/>
              <a:t>в п. Чална </a:t>
            </a:r>
            <a:r>
              <a:rPr lang="ru-RU" sz="1600" dirty="0" err="1"/>
              <a:t>Пряжинского</a:t>
            </a:r>
            <a:r>
              <a:rPr lang="ru-RU" sz="1600" dirty="0"/>
              <a:t> </a:t>
            </a:r>
            <a:r>
              <a:rPr lang="ru-RU" sz="1600" dirty="0" smtClean="0"/>
              <a:t>района, ТОСП </a:t>
            </a:r>
            <a:r>
              <a:rPr lang="ru-RU" sz="1600" dirty="0"/>
              <a:t>в п. Гирвас и п. </a:t>
            </a:r>
            <a:r>
              <a:rPr lang="ru-RU" sz="1600" dirty="0" err="1"/>
              <a:t>Кончезеро</a:t>
            </a:r>
            <a:r>
              <a:rPr lang="ru-RU" sz="1600" dirty="0"/>
              <a:t> </a:t>
            </a:r>
            <a:r>
              <a:rPr lang="ru-RU" sz="1600" dirty="0" err="1"/>
              <a:t>Кондопожского</a:t>
            </a:r>
            <a:r>
              <a:rPr lang="ru-RU" sz="1600" dirty="0"/>
              <a:t> </a:t>
            </a:r>
            <a:r>
              <a:rPr lang="ru-RU" sz="1600" dirty="0" smtClean="0"/>
              <a:t>района, ТОСП </a:t>
            </a:r>
            <a:r>
              <a:rPr lang="ru-RU" sz="1600" dirty="0"/>
              <a:t>в п. Матросы </a:t>
            </a:r>
            <a:r>
              <a:rPr lang="ru-RU" sz="1600" dirty="0" err="1"/>
              <a:t>Пряжинского</a:t>
            </a:r>
            <a:r>
              <a:rPr lang="ru-RU" sz="1600" dirty="0"/>
              <a:t> района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3553625"/>
            <a:ext cx="5695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Открыты </a:t>
            </a:r>
            <a:r>
              <a:rPr lang="ru-RU" sz="1600" dirty="0" smtClean="0"/>
              <a:t>многофункциональные центры (районные </a:t>
            </a:r>
            <a:r>
              <a:rPr lang="ru-RU" sz="1600" dirty="0"/>
              <a:t>офисы ГБУ РК «Многофункциональный центр Республики Карелия</a:t>
            </a:r>
            <a:r>
              <a:rPr lang="ru-RU" sz="1600" dirty="0" smtClean="0"/>
              <a:t>») в </a:t>
            </a:r>
            <a:r>
              <a:rPr lang="ru-RU" sz="1600" dirty="0" err="1" smtClean="0"/>
              <a:t>г.Костомукша</a:t>
            </a:r>
            <a:r>
              <a:rPr lang="ru-RU" sz="1600" dirty="0" smtClean="0"/>
              <a:t> (6 окон приема граждан) и в </a:t>
            </a:r>
            <a:r>
              <a:rPr lang="ru-RU" sz="1600" dirty="0" err="1" smtClean="0"/>
              <a:t>г.Сортавала</a:t>
            </a:r>
            <a:r>
              <a:rPr lang="ru-RU" sz="1600" dirty="0" smtClean="0"/>
              <a:t> (5 окон  приема граждан), 4 ТОСП в Сортавальском районе.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До конца 2014 года </a:t>
            </a:r>
            <a:r>
              <a:rPr lang="ru-RU" sz="1600" dirty="0" smtClean="0"/>
              <a:t>планируется </a:t>
            </a:r>
            <a:r>
              <a:rPr lang="ru-RU" sz="1600" dirty="0"/>
              <a:t>открытие МФЦ </a:t>
            </a:r>
            <a:r>
              <a:rPr lang="ru-RU" sz="1600" dirty="0" smtClean="0"/>
              <a:t>(районного офиса</a:t>
            </a:r>
            <a:r>
              <a:rPr lang="ru-RU" sz="1600" dirty="0"/>
              <a:t>) в г. Олонец и 13 ТОСП </a:t>
            </a:r>
            <a:r>
              <a:rPr lang="ru-RU" sz="1600" dirty="0" smtClean="0"/>
              <a:t>в </a:t>
            </a:r>
            <a:r>
              <a:rPr lang="ru-RU" sz="1600" dirty="0"/>
              <a:t>г. Петрозаводске, </a:t>
            </a:r>
            <a:r>
              <a:rPr lang="ru-RU" sz="1600" dirty="0" err="1"/>
              <a:t>Олонецком</a:t>
            </a:r>
            <a:r>
              <a:rPr lang="ru-RU" sz="1600" dirty="0"/>
              <a:t> и </a:t>
            </a:r>
            <a:r>
              <a:rPr lang="ru-RU" sz="1600" dirty="0" err="1"/>
              <a:t>Прионежском</a:t>
            </a:r>
            <a:r>
              <a:rPr lang="ru-RU" sz="1600" dirty="0"/>
              <a:t> муниципальных районах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17787" r="35188" b="40991"/>
          <a:stretch/>
        </p:blipFill>
        <p:spPr bwMode="auto">
          <a:xfrm>
            <a:off x="683568" y="3736910"/>
            <a:ext cx="2280441" cy="241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4" t="20870" r="36439" b="33979"/>
          <a:stretch/>
        </p:blipFill>
        <p:spPr bwMode="auto">
          <a:xfrm>
            <a:off x="6588224" y="801492"/>
            <a:ext cx="2183611" cy="266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5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57540"/>
            <a:ext cx="8136904" cy="436374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ea typeface="Times New Roman"/>
              </a:rPr>
              <a:t>Бюджетом Республики Карелия в 2014 году на создание сети </a:t>
            </a:r>
            <a:r>
              <a:rPr lang="ru-RU" sz="2000" dirty="0"/>
              <a:t>многофункциональных центров предоставления государственных и муниципальных услуг </a:t>
            </a:r>
            <a:r>
              <a:rPr lang="ru-RU" sz="2000" dirty="0" smtClean="0"/>
              <a:t>предусмотрено 33,9 млн. рублей</a:t>
            </a:r>
            <a:endParaRPr lang="ru-RU" sz="2000" dirty="0" smtClean="0">
              <a:ea typeface="Times New Roman"/>
            </a:endParaRPr>
          </a:p>
          <a:p>
            <a:pPr algn="just"/>
            <a:r>
              <a:rPr lang="ru-RU" sz="2000" dirty="0" smtClean="0"/>
              <a:t>Распоряжением </a:t>
            </a:r>
            <a:r>
              <a:rPr lang="ru-RU" sz="2000" dirty="0"/>
              <a:t>Правительства Российской Федерации от 16 июня 2014 года № 1058-р из федерального бюджета бюджету Республики Карелия в 2014 – 2015 годах на завершение работ по созданию сети многофункциональных центров предоставления государственных и муниципальных услуг выделяется  </a:t>
            </a:r>
            <a:r>
              <a:rPr lang="ru-RU" sz="2000" dirty="0" smtClean="0"/>
              <a:t>41, 32 млн. </a:t>
            </a:r>
            <a:r>
              <a:rPr lang="ru-RU" sz="2000" dirty="0"/>
              <a:t>рублей </a:t>
            </a:r>
            <a:endParaRPr lang="ru-RU" sz="2000" dirty="0" smtClean="0"/>
          </a:p>
          <a:p>
            <a:pPr algn="just"/>
            <a:r>
              <a:rPr lang="ru-RU" sz="2000" dirty="0"/>
              <a:t>Средства межбюджетного трансферта в объеме 20,66 млн. рублей поступили в бюджет Республики Карелия 8 декабря 2014 года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6545" y="404813"/>
            <a:ext cx="7125896" cy="1252727"/>
          </a:xfrm>
          <a:prstGeom prst="rect">
            <a:avLst/>
          </a:prstGeom>
        </p:spPr>
        <p:txBody>
          <a:bodyPr rIns="4572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Финансовое обеспечение работ по созданию сети МФЦ в Республике Карелия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187625" y="1988840"/>
            <a:ext cx="7488832" cy="684408"/>
          </a:xfrm>
        </p:spPr>
        <p:txBody>
          <a:bodyPr/>
          <a:lstStyle/>
          <a:p>
            <a:pPr algn="ctr"/>
            <a:r>
              <a:rPr lang="ru-RU" sz="1800" dirty="0"/>
              <a:t>План мероприятий («дорожная карта») по организации предоставления государственных и муниципальных услуг по принципу «одного окна» в </a:t>
            </a:r>
            <a:r>
              <a:rPr lang="ru-RU" sz="1800" dirty="0" smtClean="0"/>
              <a:t>Республике Карелия на </a:t>
            </a:r>
            <a:r>
              <a:rPr lang="ru-RU" sz="1800" dirty="0"/>
              <a:t>2014-2015 годы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План мероприятий одобрен протоколом заседания Комиссии 25.09.2014, </a:t>
            </a:r>
            <a:br>
              <a:rPr lang="ru-RU" sz="1800" dirty="0" smtClean="0"/>
            </a:br>
            <a:r>
              <a:rPr lang="ru-RU" sz="1800" dirty="0" smtClean="0"/>
              <a:t>утвержден </a:t>
            </a:r>
            <a:r>
              <a:rPr lang="ru-RU" sz="1800" dirty="0"/>
              <a:t>заместителем Главы Республики Карелия – Министром экономического развития Республики Карелия В.Я. </a:t>
            </a:r>
            <a:r>
              <a:rPr lang="ru-RU" sz="1800" dirty="0" err="1"/>
              <a:t>Чмилем</a:t>
            </a:r>
            <a:endParaRPr lang="ru-RU" sz="1800" dirty="0" smtClean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89279"/>
              </p:ext>
            </p:extLst>
          </p:nvPr>
        </p:nvGraphicFramePr>
        <p:xfrm>
          <a:off x="683568" y="3501008"/>
          <a:ext cx="7704856" cy="2526030"/>
        </p:xfrm>
        <a:graphic>
          <a:graphicData uri="http://schemas.openxmlformats.org/drawingml/2006/table">
            <a:tbl>
              <a:tblPr/>
              <a:tblGrid>
                <a:gridCol w="427770"/>
                <a:gridCol w="4710497"/>
                <a:gridCol w="838397"/>
                <a:gridCol w="864096"/>
                <a:gridCol w="864096"/>
              </a:tblGrid>
              <a:tr h="582930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контрольного показателя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10" marR="54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Текущее значение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10" marR="54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10" marR="54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10" marR="54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21590"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многофункциональных центрах предоставления государственных услуг, к 2015 году – не менее 90 процентов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33,3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860">
                <a:tc>
                  <a:txBody>
                    <a:bodyPr/>
                    <a:lstStyle/>
                    <a:p>
                      <a:pPr marL="21590"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окон обслуживания многофункциональных центров, созданных в установленные Соглашением сроки, которые соответствуют требованиям Правил организации деятельности многофункциональных центров и в которых организовано предоставление государственных услуг в соответствии с постановлением Правительства Российской Федерации от 27 сентября 2011 г. №797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203</a:t>
                      </a:r>
                    </a:p>
                  </a:txBody>
                  <a:tcPr marL="54310" marR="543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2780928"/>
            <a:ext cx="75438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Ключевые показатели «дорожной карты»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547664" y="1486353"/>
            <a:ext cx="7303388" cy="392305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 smtClean="0"/>
              <a:t>Первоочередные задачи органов местного самоуправления </a:t>
            </a:r>
            <a:br>
              <a:rPr lang="ru-RU" sz="2000" dirty="0" smtClean="0"/>
            </a:br>
            <a:r>
              <a:rPr lang="ru-RU" sz="2000" dirty="0" smtClean="0"/>
              <a:t>в 1-м квартале 2015 года в соответствии с Планом мероприятий </a:t>
            </a:r>
            <a:br>
              <a:rPr lang="ru-RU" sz="2000" dirty="0" smtClean="0"/>
            </a:br>
            <a:r>
              <a:rPr lang="ru-RU" sz="2000" dirty="0" smtClean="0"/>
              <a:t>(«дорожной картой»)</a:t>
            </a:r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8136904" cy="436374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Обеспечить </a:t>
            </a:r>
            <a:r>
              <a:rPr lang="ru-RU" sz="2000" dirty="0"/>
              <a:t>внесение изменений в перечни муниципальных </a:t>
            </a:r>
            <a:r>
              <a:rPr lang="ru-RU" sz="2000" dirty="0" smtClean="0"/>
              <a:t>услуг, </a:t>
            </a:r>
            <a:r>
              <a:rPr lang="ru-RU" sz="2000" dirty="0"/>
              <a:t>предоставление которых осуществляется по принципу «одного окна» в многофункциональных центрах Республики Карелия, в соответствии с типовыми (рекомендованными) перечнями, утвержденными постановлением Правительства Российской Федерации № </a:t>
            </a:r>
            <a:r>
              <a:rPr lang="ru-RU" sz="2000" dirty="0" smtClean="0"/>
              <a:t>797 (в редакции постановления Правительства РФ № 496) </a:t>
            </a:r>
            <a:r>
              <a:rPr lang="ru-RU" sz="2000" dirty="0"/>
              <a:t>и распоряжением Правительства Республики Карелия № </a:t>
            </a:r>
            <a:r>
              <a:rPr lang="ru-RU" sz="2000" dirty="0" smtClean="0"/>
              <a:t>521-р</a:t>
            </a:r>
          </a:p>
          <a:p>
            <a:pPr algn="just"/>
            <a:r>
              <a:rPr lang="ru-RU" sz="2000" dirty="0" smtClean="0"/>
              <a:t>Заключить </a:t>
            </a:r>
            <a:r>
              <a:rPr lang="ru-RU" sz="2000" dirty="0"/>
              <a:t>дополнительные соглашения о взаимодействии с ГБУ РК «Многофункциональный центр Республики Карелия</a:t>
            </a:r>
            <a:r>
              <a:rPr lang="ru-RU" sz="20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892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1262"/>
          </a:xfrm>
        </p:spPr>
        <p:txBody>
          <a:bodyPr/>
          <a:lstStyle/>
          <a:p>
            <a:pPr algn="ctr"/>
            <a:r>
              <a:rPr lang="ru-RU" sz="3200" dirty="0" smtClean="0"/>
              <a:t>Проект решения</a:t>
            </a:r>
            <a:br>
              <a:rPr lang="ru-RU" sz="3200" dirty="0" smtClean="0"/>
            </a:br>
            <a:r>
              <a:rPr lang="ru-RU" sz="3200" dirty="0" smtClean="0"/>
              <a:t>одобрить: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844675"/>
            <a:ext cx="7543800" cy="432117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План-график внедрения единого фирменного стиля в отделах предоставления услуг (МФЦ) и территориально обособленных структурных подразделениях (ТОСП) ГБУ РК «Многофункциональный центр Республики Карелия» в 2014-2015 гг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График организации предоставления государственных и муниципальных услуг (план ввода новых услуг) в ГБУ РК "Многофункциональный центр Республики Карелия" в 2015 году</a:t>
            </a:r>
            <a:endParaRPr lang="ru-RU" dirty="0" smtClean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09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567</TotalTime>
  <Words>506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Государственный комитет Республики Карелия  по развитию информационно-коммуникационных технологий </vt:lpstr>
      <vt:lpstr>  Создание сети МФЦ в  Республике Карелия</vt:lpstr>
      <vt:lpstr>Презентация PowerPoint</vt:lpstr>
      <vt:lpstr>План мероприятий («дорожная карта») по организации предоставления государственных и муниципальных услуг по принципу «одного окна» в Республике Карелия на 2014-2015 годы   План мероприятий одобрен протоколом заседания Комиссии 25.09.2014,  утвержден заместителем Главы Республики Карелия – Министром экономического развития Республики Карелия В.Я. Чмилем</vt:lpstr>
      <vt:lpstr>  Первоочередные задачи органов местного самоуправления  в 1-м квартале 2015 года в соответствии с Планом мероприятий  («дорожной картой»)</vt:lpstr>
      <vt:lpstr>Проект решения одобрить:</vt:lpstr>
      <vt:lpstr>Презентация PowerPoint</vt:lpstr>
    </vt:vector>
  </TitlesOfParts>
  <Company>Госкомитет РК по развитию ИКТ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предоставления государственных и муниципальных услуг по принципу «одного окна» на территории Республики Карелия</dc:title>
  <dc:creator>AKononenko</dc:creator>
  <cp:lastModifiedBy>Малинов Дмитрий Станиславович</cp:lastModifiedBy>
  <cp:revision>54</cp:revision>
  <dcterms:created xsi:type="dcterms:W3CDTF">2013-02-25T13:01:11Z</dcterms:created>
  <dcterms:modified xsi:type="dcterms:W3CDTF">2014-12-24T06:49:09Z</dcterms:modified>
</cp:coreProperties>
</file>